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8" r:id="rId5"/>
    <p:sldId id="258" r:id="rId6"/>
    <p:sldId id="279" r:id="rId7"/>
    <p:sldId id="259" r:id="rId8"/>
    <p:sldId id="260" r:id="rId9"/>
    <p:sldId id="280" r:id="rId10"/>
    <p:sldId id="281" r:id="rId11"/>
    <p:sldId id="262" r:id="rId12"/>
    <p:sldId id="290" r:id="rId13"/>
    <p:sldId id="286" r:id="rId14"/>
    <p:sldId id="283" r:id="rId15"/>
    <p:sldId id="269" r:id="rId16"/>
    <p:sldId id="272" r:id="rId17"/>
    <p:sldId id="273" r:id="rId18"/>
    <p:sldId id="274" r:id="rId19"/>
    <p:sldId id="284" r:id="rId20"/>
    <p:sldId id="270" r:id="rId21"/>
    <p:sldId id="271" r:id="rId22"/>
    <p:sldId id="275" r:id="rId23"/>
    <p:sldId id="291" r:id="rId24"/>
    <p:sldId id="292" r:id="rId25"/>
    <p:sldId id="293" r:id="rId26"/>
    <p:sldId id="294" r:id="rId27"/>
    <p:sldId id="295" r:id="rId28"/>
    <p:sldId id="276" r:id="rId29"/>
    <p:sldId id="296"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10/7/2013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10/7/2013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r>
              <a:rPr lang="el-GR" sz="3600" dirty="0"/>
              <a:t>Κατασκευή παιδαγωγικής  εργαλειοθήκης  για την διδασκαλία της γαλλικής γλώσσας </a:t>
            </a:r>
            <a:r>
              <a:rPr lang="el-GR" sz="3600" dirty="0" smtClean="0"/>
              <a:t>στο </a:t>
            </a:r>
            <a:r>
              <a:rPr lang="el-GR" sz="3600" dirty="0"/>
              <a:t>δημοτικό </a:t>
            </a:r>
            <a:r>
              <a:rPr lang="el-GR" sz="3600" dirty="0" smtClean="0"/>
              <a:t>:</a:t>
            </a:r>
            <a:endParaRPr lang="el-GR" sz="3600" dirty="0"/>
          </a:p>
        </p:txBody>
      </p:sp>
      <p:sp>
        <p:nvSpPr>
          <p:cNvPr id="3" name="Υπότιτλος 2"/>
          <p:cNvSpPr>
            <a:spLocks noGrp="1"/>
          </p:cNvSpPr>
          <p:nvPr>
            <p:ph type="subTitle" idx="1"/>
          </p:nvPr>
        </p:nvSpPr>
        <p:spPr/>
        <p:txBody>
          <a:bodyPr>
            <a:normAutofit fontScale="77500" lnSpcReduction="20000"/>
          </a:bodyPr>
          <a:lstStyle/>
          <a:p>
            <a:r>
              <a:rPr lang="el-GR" sz="4300" dirty="0">
                <a:solidFill>
                  <a:schemeClr val="tx1"/>
                </a:solidFill>
              </a:rPr>
              <a:t>Στόχοι και προοπτικές</a:t>
            </a:r>
            <a:r>
              <a:rPr lang="el-GR" sz="4300" dirty="0" smtClean="0">
                <a:solidFill>
                  <a:schemeClr val="tx1"/>
                </a:solidFill>
              </a:rPr>
              <a:t>.</a:t>
            </a:r>
          </a:p>
          <a:p>
            <a:r>
              <a:rPr lang="el-GR" dirty="0">
                <a:solidFill>
                  <a:schemeClr val="tx1"/>
                </a:solidFill>
                <a:latin typeface="+mj-lt"/>
                <a:cs typeface="Times New Roman" pitchFamily="18" charset="0"/>
              </a:rPr>
              <a:t>Δρ </a:t>
            </a:r>
            <a:r>
              <a:rPr lang="el-GR" dirty="0" err="1">
                <a:solidFill>
                  <a:schemeClr val="tx1"/>
                </a:solidFill>
                <a:latin typeface="+mj-lt"/>
                <a:cs typeface="Times New Roman" pitchFamily="18" charset="0"/>
              </a:rPr>
              <a:t>Τσίγκρη</a:t>
            </a:r>
            <a:r>
              <a:rPr lang="el-GR" dirty="0">
                <a:solidFill>
                  <a:schemeClr val="tx1"/>
                </a:solidFill>
                <a:latin typeface="+mj-lt"/>
                <a:cs typeface="Times New Roman" pitchFamily="18" charset="0"/>
              </a:rPr>
              <a:t> Χρυσούλα</a:t>
            </a:r>
          </a:p>
          <a:p>
            <a:r>
              <a:rPr lang="el-GR" dirty="0">
                <a:solidFill>
                  <a:schemeClr val="tx1"/>
                </a:solidFill>
                <a:latin typeface="+mj-lt"/>
                <a:cs typeface="Times New Roman" pitchFamily="18" charset="0"/>
              </a:rPr>
              <a:t>Σχολική Σύμβουλος Κλ. ΠΕ05 Α’ Αθήνας </a:t>
            </a:r>
          </a:p>
          <a:p>
            <a:r>
              <a:rPr lang="el-GR" dirty="0">
                <a:solidFill>
                  <a:schemeClr val="tx1"/>
                </a:solidFill>
                <a:latin typeface="+mj-lt"/>
                <a:cs typeface="Times New Roman" pitchFamily="18" charset="0"/>
              </a:rPr>
              <a:t>και νήσων Χίου και Λέσβου.</a:t>
            </a:r>
          </a:p>
          <a:p>
            <a:endParaRPr lang="el-GR" dirty="0">
              <a:solidFill>
                <a:schemeClr val="tx1"/>
              </a:solidFill>
            </a:endParaRPr>
          </a:p>
        </p:txBody>
      </p:sp>
    </p:spTree>
    <p:extLst>
      <p:ext uri="{BB962C8B-B14F-4D97-AF65-F5344CB8AC3E}">
        <p14:creationId xmlns:p14="http://schemas.microsoft.com/office/powerpoint/2010/main" val="4282720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prstClr val="black"/>
                </a:solidFill>
              </a:rPr>
              <a:t>Τι οφείλουν να γνωρίζουν οι εκπαιδευτικοί που διδάσκουν στην Α/</a:t>
            </a:r>
            <a:r>
              <a:rPr lang="el-GR" sz="3200" dirty="0" err="1">
                <a:solidFill>
                  <a:prstClr val="black"/>
                </a:solidFill>
              </a:rPr>
              <a:t>θμια</a:t>
            </a:r>
            <a:r>
              <a:rPr lang="el-GR" sz="3200" dirty="0">
                <a:solidFill>
                  <a:prstClr val="black"/>
                </a:solidFill>
              </a:rPr>
              <a:t> Εκπαίδευση</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fontScale="62500" lnSpcReduction="20000"/>
          </a:bodyPr>
          <a:lstStyle/>
          <a:p>
            <a:pPr lvl="0"/>
            <a:r>
              <a:rPr lang="el-GR" sz="5800" u="sng" dirty="0">
                <a:solidFill>
                  <a:prstClr val="black"/>
                </a:solidFill>
                <a:latin typeface="Times New Roman" pitchFamily="18" charset="0"/>
                <a:cs typeface="Times New Roman" pitchFamily="18" charset="0"/>
              </a:rPr>
              <a:t>Να σχεδιάσουν την διδασκαλία τους σύμφωνα με τα προγράμματα </a:t>
            </a:r>
            <a:r>
              <a:rPr lang="el-GR" sz="5800" u="sng" dirty="0" smtClean="0">
                <a:solidFill>
                  <a:prstClr val="black"/>
                </a:solidFill>
                <a:latin typeface="Times New Roman" pitchFamily="18" charset="0"/>
                <a:cs typeface="Times New Roman" pitchFamily="18" charset="0"/>
              </a:rPr>
              <a:t>σπουδών</a:t>
            </a:r>
          </a:p>
          <a:p>
            <a:pPr algn="just">
              <a:lnSpc>
                <a:spcPct val="115000"/>
              </a:lnSpc>
              <a:spcAft>
                <a:spcPts val="1000"/>
              </a:spcAft>
            </a:pPr>
            <a:r>
              <a:rPr lang="el-GR" sz="4000" dirty="0">
                <a:latin typeface="Times New Roman" pitchFamily="18" charset="0"/>
                <a:ea typeface="Calibri"/>
                <a:cs typeface="Times New Roman" pitchFamily="18" charset="0"/>
              </a:rPr>
              <a:t>Για μια π.χ. 45 πεντάλεπτη διδασκαλία ,  να θέσουν τους  γενικούς και ειδικούς τους στόχους γλωσσολογικούς,  επικοινωνιακούς, διαπολιτισμικούς κλπ  </a:t>
            </a:r>
            <a:r>
              <a:rPr lang="el-GR" sz="4000" dirty="0" smtClean="0">
                <a:latin typeface="Times New Roman" pitchFamily="18" charset="0"/>
                <a:ea typeface="Calibri"/>
                <a:cs typeface="Times New Roman" pitchFamily="18" charset="0"/>
              </a:rPr>
              <a:t>, </a:t>
            </a:r>
            <a:r>
              <a:rPr lang="el-GR" sz="4000" dirty="0">
                <a:latin typeface="Times New Roman" pitchFamily="18" charset="0"/>
                <a:ea typeface="Calibri"/>
                <a:cs typeface="Times New Roman" pitchFamily="18" charset="0"/>
              </a:rPr>
              <a:t>ανάλογα με τις δεξιότητες που θέλουν να αναπτύξουν οι μαθητές τους ανά επίπεδο , να αναφέρουν  την μεθοδολογία που θα ακολουθήσουν, τις  προτεινόμενες δραστηριότητες κατά τις διαφορετικές φάσεις της διδασκαλίας  διαφοροποιώντας τες ανάλογα με το στόχο και το μαθητικό κοινό ,να προτείνουν τα υλικά μέσα  που θα χρησιμοποιήσουν κλπ </a:t>
            </a:r>
          </a:p>
          <a:p>
            <a:pPr lvl="0"/>
            <a:endParaRPr lang="el-GR" u="sng" dirty="0">
              <a:solidFill>
                <a:prstClr val="black"/>
              </a:solidFill>
            </a:endParaRPr>
          </a:p>
          <a:p>
            <a:endParaRPr lang="el-GR" dirty="0"/>
          </a:p>
        </p:txBody>
      </p:sp>
    </p:spTree>
    <p:extLst>
      <p:ext uri="{BB962C8B-B14F-4D97-AF65-F5344CB8AC3E}">
        <p14:creationId xmlns:p14="http://schemas.microsoft.com/office/powerpoint/2010/main" val="2366916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 Παιδαγωγική  </a:t>
            </a:r>
            <a:r>
              <a:rPr lang="el-GR" dirty="0"/>
              <a:t>εργαλειοθήκη  για  την  5η και 6η </a:t>
            </a:r>
            <a:r>
              <a:rPr lang="el-GR" dirty="0" smtClean="0"/>
              <a:t>Δημοτικού</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r>
              <a:rPr lang="el-GR" dirty="0">
                <a:latin typeface="Times New Roman" pitchFamily="18" charset="0"/>
                <a:cs typeface="Times New Roman" pitchFamily="18" charset="0"/>
              </a:rPr>
              <a:t>Ο</a:t>
            </a:r>
            <a:r>
              <a:rPr lang="el-GR" dirty="0" smtClean="0">
                <a:latin typeface="Times New Roman" pitchFamily="18" charset="0"/>
                <a:cs typeface="Times New Roman" pitchFamily="18" charset="0"/>
              </a:rPr>
              <a:t>ι  </a:t>
            </a:r>
            <a:r>
              <a:rPr lang="el-GR" dirty="0">
                <a:latin typeface="Times New Roman" pitchFamily="18" charset="0"/>
                <a:cs typeface="Times New Roman" pitchFamily="18" charset="0"/>
              </a:rPr>
              <a:t>Ακόλουθοι Εκπαιδευτικής Συνεργασίας  της Γαλλικής Πρεσβείας στο Γαλλικό Ινστιτούτο Αθηνών σε συνεργασία με τους σχολικούς συμβούλους και υπό την Αιγίδα  του Υπουργείου Παιδείας αποφάσισαν να  </a:t>
            </a:r>
            <a:r>
              <a:rPr lang="el-GR" dirty="0" smtClean="0">
                <a:latin typeface="Times New Roman" pitchFamily="18" charset="0"/>
                <a:cs typeface="Times New Roman" pitchFamily="18" charset="0"/>
              </a:rPr>
              <a:t>κατασκευάσουν μια </a:t>
            </a:r>
            <a:r>
              <a:rPr lang="el-GR" dirty="0">
                <a:latin typeface="Times New Roman" pitchFamily="18" charset="0"/>
                <a:cs typeface="Times New Roman" pitchFamily="18" charset="0"/>
              </a:rPr>
              <a:t>παιδαγωγική  εργαλειοθήκη  για  την  5η και 6η </a:t>
            </a:r>
            <a:r>
              <a:rPr lang="el-GR" dirty="0" smtClean="0">
                <a:latin typeface="Times New Roman" pitchFamily="18" charset="0"/>
                <a:cs typeface="Times New Roman" pitchFamily="18" charset="0"/>
              </a:rPr>
              <a:t>Δημοτικού</a:t>
            </a:r>
            <a:r>
              <a:rPr lang="el-GR" dirty="0" smtClean="0"/>
              <a:t>. </a:t>
            </a:r>
            <a:endParaRPr lang="el-GR" dirty="0"/>
          </a:p>
        </p:txBody>
      </p:sp>
    </p:spTree>
    <p:extLst>
      <p:ext uri="{BB962C8B-B14F-4D97-AF65-F5344CB8AC3E}">
        <p14:creationId xmlns:p14="http://schemas.microsoft.com/office/powerpoint/2010/main" val="3713459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Στόχος</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fontScale="92500" lnSpcReduction="10000"/>
          </a:bodyPr>
          <a:lstStyle/>
          <a:p>
            <a:pPr algn="just">
              <a:lnSpc>
                <a:spcPct val="115000"/>
              </a:lnSpc>
              <a:spcAft>
                <a:spcPts val="1000"/>
              </a:spcAft>
            </a:pPr>
            <a:r>
              <a:rPr lang="el-GR" dirty="0" smtClean="0"/>
              <a:t> </a:t>
            </a:r>
            <a:r>
              <a:rPr lang="el-GR" dirty="0" smtClean="0">
                <a:latin typeface="Times New Roman" pitchFamily="18" charset="0"/>
                <a:cs typeface="Times New Roman" pitchFamily="18" charset="0"/>
              </a:rPr>
              <a:t>Να </a:t>
            </a:r>
            <a:r>
              <a:rPr lang="el-GR" dirty="0">
                <a:latin typeface="Times New Roman" pitchFamily="18" charset="0"/>
                <a:cs typeface="Times New Roman" pitchFamily="18" charset="0"/>
              </a:rPr>
              <a:t>διευκολύνουν  το παιδαγωγικό και διδακτικό έργο των εκπαιδευτικών  </a:t>
            </a:r>
            <a:r>
              <a:rPr lang="el-GR" dirty="0" smtClean="0">
                <a:latin typeface="Times New Roman" pitchFamily="18" charset="0"/>
                <a:cs typeface="Times New Roman" pitchFamily="18" charset="0"/>
              </a:rPr>
              <a:t>και</a:t>
            </a:r>
          </a:p>
          <a:p>
            <a:pPr algn="just">
              <a:lnSpc>
                <a:spcPct val="115000"/>
              </a:lnSpc>
              <a:spcAft>
                <a:spcPts val="1000"/>
              </a:spcAft>
            </a:pP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να εμπλουτίσουν  την ήδη προτεινόμενη μέθοδο  από τον εκπαιδευτικό με επί πλέον διδακτικές προτάσεις και πρακτικές σύμφωνα με  τη φιλοσοφία του Νέου </a:t>
            </a:r>
            <a:r>
              <a:rPr lang="el-GR" dirty="0" smtClean="0">
                <a:latin typeface="Times New Roman" pitchFamily="18" charset="0"/>
                <a:cs typeface="Times New Roman" pitchFamily="18" charset="0"/>
              </a:rPr>
              <a:t>Σχολείου </a:t>
            </a:r>
            <a:r>
              <a:rPr lang="el-GR" dirty="0">
                <a:latin typeface="Times New Roman" pitchFamily="18" charset="0"/>
                <a:ea typeface="Calibri"/>
                <a:cs typeface="Times New Roman" pitchFamily="18" charset="0"/>
              </a:rPr>
              <a:t>, που  </a:t>
            </a:r>
            <a:r>
              <a:rPr lang="el-GR" u="sng" dirty="0">
                <a:latin typeface="Times New Roman" pitchFamily="18" charset="0"/>
                <a:ea typeface="Calibri"/>
                <a:cs typeface="Times New Roman" pitchFamily="18" charset="0"/>
              </a:rPr>
              <a:t>επιδιώκει να ενισχυθεί η αυτονομία του μαθητή και η ενεργός συμμετοχή του στη διαδικασία της μάθησης.</a:t>
            </a:r>
          </a:p>
          <a:p>
            <a:pPr marL="0" indent="0">
              <a:buNone/>
            </a:pPr>
            <a:endParaRPr lang="el-GR" dirty="0"/>
          </a:p>
        </p:txBody>
      </p:sp>
    </p:spTree>
    <p:extLst>
      <p:ext uri="{BB962C8B-B14F-4D97-AF65-F5344CB8AC3E}">
        <p14:creationId xmlns:p14="http://schemas.microsoft.com/office/powerpoint/2010/main" val="4229594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Τα στάδια κατασκευής της εργαλειοθήκης</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fontScale="92500" lnSpcReduction="20000"/>
          </a:bodyPr>
          <a:lstStyle/>
          <a:p>
            <a:pPr algn="just"/>
            <a:r>
              <a:rPr lang="el-GR" dirty="0" smtClean="0"/>
              <a:t> </a:t>
            </a:r>
            <a:r>
              <a:rPr lang="el-GR" dirty="0" smtClean="0">
                <a:latin typeface="Times New Roman" pitchFamily="18" charset="0"/>
                <a:cs typeface="Times New Roman" pitchFamily="18" charset="0"/>
              </a:rPr>
              <a:t>Επιμορφωτικά σεμινάρια  </a:t>
            </a:r>
            <a:r>
              <a:rPr lang="el-GR" dirty="0">
                <a:latin typeface="Times New Roman" pitchFamily="18" charset="0"/>
                <a:cs typeface="Times New Roman" pitchFamily="18" charset="0"/>
              </a:rPr>
              <a:t>για  τους σχολικούς συμβούλους της Γαλλικής , στην Αθήνα και στην </a:t>
            </a:r>
            <a:r>
              <a:rPr lang="el-GR" dirty="0" smtClean="0">
                <a:latin typeface="Times New Roman" pitchFamily="18" charset="0"/>
                <a:cs typeface="Times New Roman" pitchFamily="18" charset="0"/>
              </a:rPr>
              <a:t>Θεσσαλονίκη με </a:t>
            </a:r>
            <a:r>
              <a:rPr lang="el-GR" dirty="0">
                <a:latin typeface="Times New Roman" pitchFamily="18" charset="0"/>
                <a:cs typeface="Times New Roman" pitchFamily="18" charset="0"/>
              </a:rPr>
              <a:t>πρωτοβουλία της Ακολούθου Εκπαιδευτικής Συνεργασίας της Γαλλικής Πρεσβείας κ.  </a:t>
            </a:r>
            <a:r>
              <a:rPr lang="el-GR" dirty="0" err="1">
                <a:latin typeface="Times New Roman" pitchFamily="18" charset="0"/>
                <a:cs typeface="Times New Roman" pitchFamily="18" charset="0"/>
              </a:rPr>
              <a:t>Odile</a:t>
            </a:r>
            <a:r>
              <a:rPr lang="el-GR" dirty="0">
                <a:latin typeface="Times New Roman" pitchFamily="18" charset="0"/>
                <a:cs typeface="Times New Roman" pitchFamily="18" charset="0"/>
              </a:rPr>
              <a:t> </a:t>
            </a:r>
            <a:r>
              <a:rPr lang="el-GR" dirty="0" err="1" smtClean="0">
                <a:latin typeface="Times New Roman" pitchFamily="18" charset="0"/>
                <a:cs typeface="Times New Roman" pitchFamily="18" charset="0"/>
              </a:rPr>
              <a:t>Cobacho</a:t>
            </a:r>
            <a:r>
              <a:rPr lang="el-GR" dirty="0" smtClean="0">
                <a:latin typeface="Times New Roman" pitchFamily="18" charset="0"/>
                <a:cs typeface="Times New Roman" pitchFamily="18" charset="0"/>
              </a:rPr>
              <a:t> </a:t>
            </a:r>
          </a:p>
          <a:p>
            <a:pPr algn="just"/>
            <a:r>
              <a:rPr lang="el-GR" dirty="0" smtClean="0">
                <a:latin typeface="Times New Roman" pitchFamily="18" charset="0"/>
                <a:cs typeface="Times New Roman" pitchFamily="18" charset="0"/>
              </a:rPr>
              <a:t>από </a:t>
            </a:r>
            <a:r>
              <a:rPr lang="el-GR" dirty="0">
                <a:latin typeface="Times New Roman" pitchFamily="18" charset="0"/>
                <a:cs typeface="Times New Roman" pitchFamily="18" charset="0"/>
              </a:rPr>
              <a:t>την </a:t>
            </a:r>
            <a:r>
              <a:rPr lang="el-GR" u="sng" dirty="0">
                <a:latin typeface="Times New Roman" pitchFamily="18" charset="0"/>
                <a:cs typeface="Times New Roman" pitchFamily="18" charset="0"/>
              </a:rPr>
              <a:t>κ. </a:t>
            </a:r>
            <a:r>
              <a:rPr lang="el-GR" u="sng" dirty="0" err="1">
                <a:latin typeface="Times New Roman" pitchFamily="18" charset="0"/>
                <a:cs typeface="Times New Roman" pitchFamily="18" charset="0"/>
              </a:rPr>
              <a:t>Hélène</a:t>
            </a:r>
            <a:r>
              <a:rPr lang="el-GR" u="sng" dirty="0">
                <a:latin typeface="Times New Roman" pitchFamily="18" charset="0"/>
                <a:cs typeface="Times New Roman" pitchFamily="18" charset="0"/>
              </a:rPr>
              <a:t> </a:t>
            </a:r>
            <a:r>
              <a:rPr lang="el-GR" u="sng" dirty="0" err="1">
                <a:latin typeface="Times New Roman" pitchFamily="18" charset="0"/>
                <a:cs typeface="Times New Roman" pitchFamily="18" charset="0"/>
              </a:rPr>
              <a:t>Vanthier</a:t>
            </a:r>
            <a:r>
              <a:rPr lang="el-GR" u="sng" dirty="0">
                <a:latin typeface="Times New Roman" pitchFamily="18" charset="0"/>
                <a:cs typeface="Times New Roman" pitchFamily="18" charset="0"/>
              </a:rPr>
              <a:t>, εξειδικευμένη στην επιμόρφωση των καθηγητών της Γαλλικής που διδάσκουν στην πρωτοβάθμια εκπαίδευση</a:t>
            </a:r>
            <a:r>
              <a:rPr lang="el-GR" dirty="0" smtClean="0">
                <a:latin typeface="Times New Roman" pitchFamily="18" charset="0"/>
                <a:cs typeface="Times New Roman" pitchFamily="18" charset="0"/>
              </a:rPr>
              <a:t>,</a:t>
            </a:r>
          </a:p>
          <a:p>
            <a:pPr algn="just"/>
            <a:r>
              <a:rPr lang="el-GR" dirty="0" smtClean="0">
                <a:latin typeface="Times New Roman" pitchFamily="18" charset="0"/>
                <a:cs typeface="Times New Roman" pitchFamily="18" charset="0"/>
              </a:rPr>
              <a:t> </a:t>
            </a:r>
            <a:r>
              <a:rPr lang="el-GR" dirty="0" smtClean="0">
                <a:solidFill>
                  <a:prstClr val="black"/>
                </a:solidFill>
                <a:latin typeface="Times New Roman" pitchFamily="18" charset="0"/>
                <a:ea typeface="Calibri"/>
                <a:cs typeface="Times New Roman" pitchFamily="18" charset="0"/>
              </a:rPr>
              <a:t>συγγραφέας </a:t>
            </a:r>
            <a:r>
              <a:rPr lang="el-GR" dirty="0">
                <a:solidFill>
                  <a:prstClr val="black"/>
                </a:solidFill>
                <a:latin typeface="Times New Roman" pitchFamily="18" charset="0"/>
                <a:ea typeface="Calibri"/>
                <a:cs typeface="Times New Roman" pitchFamily="18" charset="0"/>
              </a:rPr>
              <a:t>διδακτικών μεθόδων για παιδιά </a:t>
            </a:r>
            <a:endParaRPr lang="el-GR" dirty="0" smtClean="0">
              <a:solidFill>
                <a:prstClr val="black"/>
              </a:solidFill>
              <a:latin typeface="Times New Roman" pitchFamily="18" charset="0"/>
              <a:ea typeface="Calibri"/>
              <a:cs typeface="Times New Roman" pitchFamily="18" charset="0"/>
            </a:endParaRPr>
          </a:p>
          <a:p>
            <a:pPr algn="just"/>
            <a:r>
              <a:rPr lang="el-GR" dirty="0" smtClean="0">
                <a:solidFill>
                  <a:prstClr val="black"/>
                </a:solidFill>
                <a:latin typeface="Times New Roman" pitchFamily="18" charset="0"/>
                <a:ea typeface="Calibri"/>
                <a:cs typeface="Times New Roman" pitchFamily="18" charset="0"/>
              </a:rPr>
              <a:t>και  </a:t>
            </a:r>
            <a:r>
              <a:rPr lang="el-GR" dirty="0">
                <a:solidFill>
                  <a:prstClr val="black"/>
                </a:solidFill>
                <a:latin typeface="Times New Roman" pitchFamily="18" charset="0"/>
                <a:ea typeface="Calibri"/>
                <a:cs typeface="Times New Roman" pitchFamily="18" charset="0"/>
              </a:rPr>
              <a:t>παιδαγωγικής υπευθύνου στο κέντρο Εφαρμοσμένης γλωσσολογίας του </a:t>
            </a:r>
            <a:r>
              <a:rPr lang="el-GR" dirty="0" err="1">
                <a:solidFill>
                  <a:prstClr val="black"/>
                </a:solidFill>
                <a:latin typeface="Times New Roman" pitchFamily="18" charset="0"/>
                <a:ea typeface="Calibri"/>
                <a:cs typeface="Times New Roman" pitchFamily="18" charset="0"/>
              </a:rPr>
              <a:t>Besançon</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610671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prstClr val="black"/>
                </a:solidFill>
              </a:rPr>
              <a:t>Παιδαγωγική  εργαλειοθήκη  για  την  5η και 6η Δημοτικού</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fontScale="62500" lnSpcReduction="20000"/>
          </a:bodyPr>
          <a:lstStyle/>
          <a:p>
            <a:pPr marL="0" indent="0" algn="just">
              <a:lnSpc>
                <a:spcPct val="115000"/>
              </a:lnSpc>
              <a:spcAft>
                <a:spcPts val="1000"/>
              </a:spcAft>
              <a:buNone/>
            </a:pPr>
            <a:r>
              <a:rPr lang="el-GR" dirty="0" smtClean="0">
                <a:ea typeface="Calibri"/>
                <a:cs typeface="Times New Roman"/>
              </a:rPr>
              <a:t>      </a:t>
            </a:r>
            <a:r>
              <a:rPr lang="el-GR" sz="4100" u="sng" dirty="0" smtClean="0">
                <a:ea typeface="Calibri"/>
                <a:cs typeface="Times New Roman"/>
              </a:rPr>
              <a:t>Οι </a:t>
            </a:r>
            <a:r>
              <a:rPr lang="el-GR" sz="4100" u="sng" dirty="0">
                <a:ea typeface="Calibri"/>
                <a:cs typeface="Times New Roman"/>
              </a:rPr>
              <a:t>Σχολικοί Σύμβουλοι  ανέλαβαν την ευθύνη </a:t>
            </a:r>
            <a:endParaRPr lang="el-GR" sz="4100" u="sng" dirty="0" smtClean="0">
              <a:ea typeface="Calibri"/>
              <a:cs typeface="Times New Roman"/>
            </a:endParaRPr>
          </a:p>
          <a:p>
            <a:pPr algn="just">
              <a:lnSpc>
                <a:spcPct val="115000"/>
              </a:lnSpc>
              <a:spcAft>
                <a:spcPts val="1000"/>
              </a:spcAft>
            </a:pPr>
            <a:r>
              <a:rPr lang="el-GR" sz="4000" dirty="0" smtClean="0">
                <a:latin typeface="Times New Roman" pitchFamily="18" charset="0"/>
                <a:ea typeface="Calibri"/>
                <a:cs typeface="Times New Roman" pitchFamily="18" charset="0"/>
              </a:rPr>
              <a:t>να </a:t>
            </a:r>
            <a:r>
              <a:rPr lang="el-GR" sz="4000" dirty="0">
                <a:latin typeface="Times New Roman" pitchFamily="18" charset="0"/>
                <a:ea typeface="Calibri"/>
                <a:cs typeface="Times New Roman" pitchFamily="18" charset="0"/>
              </a:rPr>
              <a:t>επεξεργαστούν  διαφορετικές θεματικές ενότητες,  αντλώντας την θεματική τους από τις προτάσεις του προγράμματος σπουδών </a:t>
            </a:r>
            <a:r>
              <a:rPr lang="el-GR" sz="4000" dirty="0" smtClean="0">
                <a:latin typeface="Times New Roman" pitchFamily="18" charset="0"/>
                <a:ea typeface="Calibri"/>
                <a:cs typeface="Times New Roman" pitchFamily="18" charset="0"/>
              </a:rPr>
              <a:t>και</a:t>
            </a:r>
          </a:p>
          <a:p>
            <a:pPr algn="just">
              <a:lnSpc>
                <a:spcPct val="115000"/>
              </a:lnSpc>
              <a:spcAft>
                <a:spcPts val="1000"/>
              </a:spcAft>
            </a:pPr>
            <a:r>
              <a:rPr lang="el-GR" sz="4000" dirty="0" smtClean="0">
                <a:latin typeface="Times New Roman" pitchFamily="18" charset="0"/>
                <a:ea typeface="Calibri"/>
                <a:cs typeface="Times New Roman" pitchFamily="18" charset="0"/>
              </a:rPr>
              <a:t> </a:t>
            </a:r>
            <a:r>
              <a:rPr lang="el-GR" sz="4000" dirty="0">
                <a:latin typeface="Times New Roman" pitchFamily="18" charset="0"/>
                <a:ea typeface="Calibri"/>
                <a:cs typeface="Times New Roman" pitchFamily="18" charset="0"/>
              </a:rPr>
              <a:t>σε συνεργασία  με εκπαιδευτικούς του </a:t>
            </a:r>
            <a:r>
              <a:rPr lang="el-GR" sz="4000" dirty="0" smtClean="0">
                <a:latin typeface="Times New Roman" pitchFamily="18" charset="0"/>
                <a:ea typeface="Calibri"/>
                <a:cs typeface="Times New Roman" pitchFamily="18" charset="0"/>
              </a:rPr>
              <a:t>κλάδου</a:t>
            </a:r>
          </a:p>
          <a:p>
            <a:pPr algn="just">
              <a:lnSpc>
                <a:spcPct val="115000"/>
              </a:lnSpc>
              <a:spcAft>
                <a:spcPts val="1000"/>
              </a:spcAft>
            </a:pPr>
            <a:r>
              <a:rPr lang="el-GR" sz="4000" dirty="0" smtClean="0">
                <a:latin typeface="Times New Roman" pitchFamily="18" charset="0"/>
                <a:ea typeface="Calibri"/>
                <a:cs typeface="Times New Roman" pitchFamily="18" charset="0"/>
              </a:rPr>
              <a:t> </a:t>
            </a:r>
            <a:r>
              <a:rPr lang="el-GR" sz="4000" dirty="0">
                <a:latin typeface="Times New Roman" pitchFamily="18" charset="0"/>
                <a:ea typeface="Calibri"/>
                <a:cs typeface="Times New Roman" pitchFamily="18" charset="0"/>
              </a:rPr>
              <a:t>να  προτείνουν τους  διδακτικούς στόχους και  διαφορετικές μορφές δραστηριοτήτων, λαμβάνοντας πάντοτε υπ’ όψιν  το μαθητικό  κοινό στο οποίο  απευθύνονται  καθώς και την ανομοιογένεια των σχολικών τάξεων. </a:t>
            </a:r>
          </a:p>
          <a:p>
            <a:endParaRPr lang="el-GR" dirty="0"/>
          </a:p>
        </p:txBody>
      </p:sp>
    </p:spTree>
    <p:extLst>
      <p:ext uri="{BB962C8B-B14F-4D97-AF65-F5344CB8AC3E}">
        <p14:creationId xmlns:p14="http://schemas.microsoft.com/office/powerpoint/2010/main" val="1023383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στάδια κατασκευής της εργαλειοθήκης</a:t>
            </a:r>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r>
              <a:rPr lang="el-GR" dirty="0">
                <a:latin typeface="Times New Roman" pitchFamily="18" charset="0"/>
                <a:cs typeface="Times New Roman" pitchFamily="18" charset="0"/>
              </a:rPr>
              <a:t>Κάθε διδακτική ενότητα θα </a:t>
            </a:r>
            <a:r>
              <a:rPr lang="el-GR" dirty="0" smtClean="0">
                <a:latin typeface="Times New Roman" pitchFamily="18" charset="0"/>
                <a:cs typeface="Times New Roman" pitchFamily="18" charset="0"/>
              </a:rPr>
              <a:t>περιγράφει</a:t>
            </a:r>
          </a:p>
          <a:p>
            <a:pPr algn="just"/>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τους </a:t>
            </a:r>
            <a:r>
              <a:rPr lang="el-GR" dirty="0" smtClean="0">
                <a:latin typeface="Times New Roman" pitchFamily="18" charset="0"/>
                <a:cs typeface="Times New Roman" pitchFamily="18" charset="0"/>
              </a:rPr>
              <a:t>στόχους</a:t>
            </a:r>
          </a:p>
          <a:p>
            <a:pPr algn="just"/>
            <a:r>
              <a:rPr lang="el-GR" dirty="0" smtClean="0">
                <a:latin typeface="Times New Roman" pitchFamily="18" charset="0"/>
                <a:cs typeface="Times New Roman" pitchFamily="18" charset="0"/>
              </a:rPr>
              <a:t> τη μεθοδολογία  </a:t>
            </a:r>
            <a:r>
              <a:rPr lang="el-GR" dirty="0">
                <a:latin typeface="Times New Roman" pitchFamily="18" charset="0"/>
                <a:cs typeface="Times New Roman" pitchFamily="18" charset="0"/>
              </a:rPr>
              <a:t>και </a:t>
            </a:r>
            <a:endParaRPr lang="el-GR" dirty="0" smtClean="0">
              <a:latin typeface="Times New Roman" pitchFamily="18" charset="0"/>
              <a:cs typeface="Times New Roman" pitchFamily="18" charset="0"/>
            </a:endParaRPr>
          </a:p>
          <a:p>
            <a:pPr algn="just"/>
            <a:r>
              <a:rPr lang="el-GR" dirty="0">
                <a:latin typeface="Times New Roman" pitchFamily="18" charset="0"/>
                <a:cs typeface="Times New Roman" pitchFamily="18" charset="0"/>
              </a:rPr>
              <a:t>τ</a:t>
            </a:r>
            <a:r>
              <a:rPr lang="el-GR" dirty="0" smtClean="0">
                <a:latin typeface="Times New Roman" pitchFamily="18" charset="0"/>
                <a:cs typeface="Times New Roman" pitchFamily="18" charset="0"/>
              </a:rPr>
              <a:t>α καθήκοντα </a:t>
            </a:r>
            <a:r>
              <a:rPr lang="el-GR" dirty="0">
                <a:latin typeface="Times New Roman" pitchFamily="18" charset="0"/>
                <a:cs typeface="Times New Roman" pitchFamily="18" charset="0"/>
              </a:rPr>
              <a:t>των εμπλεκομένων εκπαιδευτικών και μαθητών καθώς και τις δραστηριότητες και τα μέσα που θα </a:t>
            </a:r>
            <a:r>
              <a:rPr lang="el-GR" dirty="0" smtClean="0">
                <a:latin typeface="Times New Roman" pitchFamily="18" charset="0"/>
                <a:cs typeface="Times New Roman" pitchFamily="18" charset="0"/>
              </a:rPr>
              <a:t>χρησιμοποιηθούν. </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975446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Θα </a:t>
            </a:r>
            <a:r>
              <a:rPr lang="el-GR" dirty="0"/>
              <a:t>προσδιορίζονται </a:t>
            </a:r>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r>
              <a:rPr lang="el-GR" dirty="0" smtClean="0">
                <a:latin typeface="Times New Roman" pitchFamily="18" charset="0"/>
                <a:cs typeface="Times New Roman" pitchFamily="18" charset="0"/>
              </a:rPr>
              <a:t>Τα </a:t>
            </a:r>
            <a:r>
              <a:rPr lang="el-GR" dirty="0">
                <a:latin typeface="Times New Roman" pitchFamily="18" charset="0"/>
                <a:cs typeface="Times New Roman" pitchFamily="18" charset="0"/>
              </a:rPr>
              <a:t>γλωσσικά στοιχεία τα οποία θα πραγματευτούμε ανάλογα με το στόχο. </a:t>
            </a:r>
            <a:endParaRPr lang="el-GR" dirty="0" smtClean="0">
              <a:latin typeface="Times New Roman" pitchFamily="18" charset="0"/>
              <a:cs typeface="Times New Roman" pitchFamily="18" charset="0"/>
            </a:endParaRPr>
          </a:p>
          <a:p>
            <a:pPr algn="just"/>
            <a:r>
              <a:rPr lang="el-GR" dirty="0">
                <a:latin typeface="Times New Roman" pitchFamily="18" charset="0"/>
                <a:cs typeface="Times New Roman" pitchFamily="18" charset="0"/>
              </a:rPr>
              <a:t>Ο ρόλος του εκπαιδευτικού και του μαθητή</a:t>
            </a:r>
            <a:r>
              <a:rPr lang="el-GR" dirty="0"/>
              <a:t> .</a:t>
            </a:r>
          </a:p>
        </p:txBody>
      </p:sp>
    </p:spTree>
    <p:extLst>
      <p:ext uri="{BB962C8B-B14F-4D97-AF65-F5344CB8AC3E}">
        <p14:creationId xmlns:p14="http://schemas.microsoft.com/office/powerpoint/2010/main" val="725670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Θα προσδιορίζονται </a:t>
            </a:r>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r>
              <a:rPr lang="el-GR" dirty="0">
                <a:latin typeface="Times New Roman" pitchFamily="18" charset="0"/>
                <a:cs typeface="Times New Roman" pitchFamily="18" charset="0"/>
              </a:rPr>
              <a:t>Η αρχική δραστηριότητα που θα συμβάλλει στην ευαισθητοποίηση των μαθητών και θα επιτρέψει την παραγωγή και άλλων  διαφορετικών δραστηριοτήτων ,</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οι οποίες  σύμφωνα  με τη θεωρεία της πολλαπλής νοημοσύνης  θα ανταποκρίνονται στις ανάγκες όλων των μαθητών .</a:t>
            </a:r>
          </a:p>
        </p:txBody>
      </p:sp>
    </p:spTree>
    <p:extLst>
      <p:ext uri="{BB962C8B-B14F-4D97-AF65-F5344CB8AC3E}">
        <p14:creationId xmlns:p14="http://schemas.microsoft.com/office/powerpoint/2010/main" val="4205361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Θα προσδιορίζονται </a:t>
            </a:r>
          </a:p>
        </p:txBody>
      </p:sp>
      <p:sp>
        <p:nvSpPr>
          <p:cNvPr id="3" name="Θέση περιεχομένου 2"/>
          <p:cNvSpPr>
            <a:spLocks noGrp="1"/>
          </p:cNvSpPr>
          <p:nvPr>
            <p:ph idx="1"/>
          </p:nvPr>
        </p:nvSpPr>
        <p:spPr>
          <a:solidFill>
            <a:schemeClr val="accent1">
              <a:lumMod val="20000"/>
              <a:lumOff val="80000"/>
            </a:schemeClr>
          </a:solidFill>
        </p:spPr>
        <p:txBody>
          <a:bodyPr>
            <a:normAutofit fontScale="92500" lnSpcReduction="10000"/>
          </a:bodyPr>
          <a:lstStyle/>
          <a:p>
            <a:r>
              <a:rPr lang="el-GR" dirty="0">
                <a:latin typeface="Times New Roman" pitchFamily="18" charset="0"/>
                <a:cs typeface="Times New Roman" pitchFamily="18" charset="0"/>
              </a:rPr>
              <a:t>Ο τρόπος της κατανομής της εργασίας στη σχολική τάξη όπως ατομική εργασία , </a:t>
            </a:r>
            <a:r>
              <a:rPr lang="el-GR" dirty="0" err="1">
                <a:latin typeface="Times New Roman" pitchFamily="18" charset="0"/>
                <a:cs typeface="Times New Roman" pitchFamily="18" charset="0"/>
              </a:rPr>
              <a:t>ομαδοσυνεργατική</a:t>
            </a:r>
            <a:r>
              <a:rPr lang="el-GR" dirty="0">
                <a:latin typeface="Times New Roman" pitchFamily="18" charset="0"/>
                <a:cs typeface="Times New Roman" pitchFamily="18" charset="0"/>
              </a:rPr>
              <a:t> κλπ </a:t>
            </a:r>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Οι </a:t>
            </a:r>
            <a:r>
              <a:rPr lang="el-GR" dirty="0">
                <a:latin typeface="Times New Roman" pitchFamily="18" charset="0"/>
                <a:cs typeface="Times New Roman" pitchFamily="18" charset="0"/>
              </a:rPr>
              <a:t>διαφορετικές  φάσεις και η μεθοδολογία που θα ακολουθήσουμε σε κάθε ενότητα </a:t>
            </a:r>
            <a:r>
              <a:rPr lang="el-GR" dirty="0">
                <a:solidFill>
                  <a:prstClr val="black"/>
                </a:solidFill>
                <a:latin typeface="Times New Roman" pitchFamily="18" charset="0"/>
                <a:ea typeface="Calibri"/>
                <a:cs typeface="Times New Roman" pitchFamily="18" charset="0"/>
              </a:rPr>
              <a:t>ώστε </a:t>
            </a:r>
            <a:endParaRPr lang="el-GR" dirty="0" smtClean="0">
              <a:solidFill>
                <a:prstClr val="black"/>
              </a:solidFill>
              <a:latin typeface="Times New Roman" pitchFamily="18" charset="0"/>
              <a:ea typeface="Calibri"/>
              <a:cs typeface="Times New Roman" pitchFamily="18" charset="0"/>
            </a:endParaRPr>
          </a:p>
          <a:p>
            <a:pPr algn="just"/>
            <a:r>
              <a:rPr lang="el-GR" dirty="0" smtClean="0">
                <a:solidFill>
                  <a:prstClr val="black"/>
                </a:solidFill>
                <a:latin typeface="Times New Roman" pitchFamily="18" charset="0"/>
                <a:ea typeface="Calibri"/>
                <a:cs typeface="Times New Roman" pitchFamily="18" charset="0"/>
              </a:rPr>
              <a:t>να </a:t>
            </a:r>
            <a:r>
              <a:rPr lang="el-GR" dirty="0">
                <a:solidFill>
                  <a:prstClr val="black"/>
                </a:solidFill>
                <a:latin typeface="Times New Roman" pitchFamily="18" charset="0"/>
                <a:ea typeface="Calibri"/>
                <a:cs typeface="Times New Roman" pitchFamily="18" charset="0"/>
              </a:rPr>
              <a:t>δίνονται με συγκεκριμένο τρόπο  ποιές δραστηριότητες θα προτείνουμε,  οι οποίες θα συμβάλλουν διαδοχικά στη παραγωγή γλωσσικής έκφρασης και στη ανάπτυξη γλωσσικών και επικοινωνιακών δεξιοτήτων.</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3632246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prstClr val="black"/>
                </a:solidFill>
              </a:rPr>
              <a:t>Θα προσδιορίζονται </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a:bodyPr>
          <a:lstStyle/>
          <a:p>
            <a:pPr algn="just"/>
            <a:r>
              <a:rPr lang="el-GR" dirty="0" smtClean="0">
                <a:latin typeface="Times New Roman" pitchFamily="18" charset="0"/>
                <a:ea typeface="Calibri"/>
                <a:cs typeface="Times New Roman" pitchFamily="18" charset="0"/>
              </a:rPr>
              <a:t>Ξεκινώντας </a:t>
            </a:r>
            <a:r>
              <a:rPr lang="el-GR" dirty="0">
                <a:latin typeface="Times New Roman" pitchFamily="18" charset="0"/>
                <a:ea typeface="Calibri"/>
                <a:cs typeface="Times New Roman" pitchFamily="18" charset="0"/>
              </a:rPr>
              <a:t>από την κατανόηση ενός απλού προφορικού λόγου χρησιμοποιώντας </a:t>
            </a:r>
            <a:r>
              <a:rPr lang="el-GR" dirty="0" smtClean="0">
                <a:latin typeface="Times New Roman" pitchFamily="18" charset="0"/>
                <a:ea typeface="Calibri"/>
                <a:cs typeface="Times New Roman" pitchFamily="18" charset="0"/>
              </a:rPr>
              <a:t>την οπτική εικόνα ,τον ρυθμό, τον </a:t>
            </a:r>
            <a:r>
              <a:rPr lang="el-GR" dirty="0">
                <a:latin typeface="Times New Roman" pitchFamily="18" charset="0"/>
                <a:ea typeface="Calibri"/>
                <a:cs typeface="Times New Roman" pitchFamily="18" charset="0"/>
              </a:rPr>
              <a:t>ήχο την </a:t>
            </a:r>
            <a:r>
              <a:rPr lang="el-GR" dirty="0" smtClean="0">
                <a:latin typeface="Times New Roman" pitchFamily="18" charset="0"/>
                <a:ea typeface="Calibri"/>
                <a:cs typeface="Times New Roman" pitchFamily="18" charset="0"/>
              </a:rPr>
              <a:t>κίνηση, την αφή </a:t>
            </a:r>
            <a:r>
              <a:rPr lang="el-GR" dirty="0">
                <a:latin typeface="Times New Roman" pitchFamily="18" charset="0"/>
                <a:ea typeface="Calibri"/>
                <a:cs typeface="Times New Roman" pitchFamily="18" charset="0"/>
              </a:rPr>
              <a:t>και την γλώσσα,  θα προχωρήσουμε στην πρόσληψη , παραγωγή αναπαραγωγή προφορικού και γραπτού τελικά λόγου </a:t>
            </a:r>
            <a:r>
              <a:rPr lang="el-GR" u="sng" dirty="0">
                <a:latin typeface="Times New Roman" pitchFamily="18" charset="0"/>
                <a:ea typeface="Calibri"/>
                <a:cs typeface="Times New Roman" pitchFamily="18" charset="0"/>
              </a:rPr>
              <a:t>κάνοντας  και την σύγκριση  με την ελληνική η και την αγγλική γλώσσα,</a:t>
            </a:r>
            <a:r>
              <a:rPr lang="el-GR" dirty="0">
                <a:latin typeface="Times New Roman" pitchFamily="18" charset="0"/>
                <a:ea typeface="Calibri"/>
                <a:cs typeface="Times New Roman" pitchFamily="18" charset="0"/>
              </a:rPr>
              <a:t> Γλώσσες που διδάσκονται στο σχολείο </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2610480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60648"/>
            <a:ext cx="8229600" cy="1143000"/>
          </a:xfrm>
        </p:spPr>
        <p:txBody>
          <a:bodyPr>
            <a:noAutofit/>
          </a:bodyPr>
          <a:lstStyle/>
          <a:p>
            <a:r>
              <a:rPr lang="el-GR" sz="3600" dirty="0" smtClean="0"/>
              <a:t>Τι οφείλουν να γνωρίζουν οι εκπαιδευτικοί που διδάσκουν στην Α/</a:t>
            </a:r>
            <a:r>
              <a:rPr lang="el-GR" sz="3600" dirty="0" err="1" smtClean="0"/>
              <a:t>θμια</a:t>
            </a:r>
            <a:r>
              <a:rPr lang="el-GR" sz="3600" dirty="0" smtClean="0"/>
              <a:t> Εκπαίδευση</a:t>
            </a:r>
            <a:endParaRPr lang="el-GR" sz="3600" dirty="0"/>
          </a:p>
        </p:txBody>
      </p:sp>
      <p:sp>
        <p:nvSpPr>
          <p:cNvPr id="3" name="Θέση περιεχομένου 2"/>
          <p:cNvSpPr>
            <a:spLocks noGrp="1"/>
          </p:cNvSpPr>
          <p:nvPr>
            <p:ph idx="1"/>
          </p:nvPr>
        </p:nvSpPr>
        <p:spPr>
          <a:solidFill>
            <a:schemeClr val="accent1">
              <a:lumMod val="20000"/>
              <a:lumOff val="80000"/>
            </a:schemeClr>
          </a:solidFill>
        </p:spPr>
        <p:txBody>
          <a:bodyPr>
            <a:normAutofit lnSpcReduction="10000"/>
          </a:bodyPr>
          <a:lstStyle/>
          <a:p>
            <a:r>
              <a:rPr lang="el-GR" dirty="0" smtClean="0">
                <a:latin typeface="Times New Roman" pitchFamily="18" charset="0"/>
                <a:cs typeface="Times New Roman" pitchFamily="18" charset="0"/>
              </a:rPr>
              <a:t>Τις </a:t>
            </a:r>
            <a:r>
              <a:rPr lang="el-GR" dirty="0">
                <a:latin typeface="Times New Roman" pitchFamily="18" charset="0"/>
                <a:cs typeface="Times New Roman" pitchFamily="18" charset="0"/>
              </a:rPr>
              <a:t>ιδιαιτερότητες,   </a:t>
            </a:r>
            <a:r>
              <a:rPr lang="el-GR" u="sng" dirty="0" err="1">
                <a:latin typeface="Times New Roman" pitchFamily="18" charset="0"/>
                <a:cs typeface="Times New Roman" pitchFamily="18" charset="0"/>
              </a:rPr>
              <a:t>νευροφυσιολογικές</a:t>
            </a:r>
            <a:r>
              <a:rPr lang="el-GR" u="sng" dirty="0">
                <a:latin typeface="Times New Roman" pitchFamily="18" charset="0"/>
                <a:cs typeface="Times New Roman" pitchFamily="18" charset="0"/>
              </a:rPr>
              <a:t> γνωστικές </a:t>
            </a:r>
            <a:r>
              <a:rPr lang="el-GR" dirty="0">
                <a:latin typeface="Times New Roman" pitchFamily="18" charset="0"/>
                <a:cs typeface="Times New Roman" pitchFamily="18" charset="0"/>
              </a:rPr>
              <a:t>και </a:t>
            </a:r>
            <a:r>
              <a:rPr lang="el-GR" u="sng" dirty="0">
                <a:latin typeface="Times New Roman" pitchFamily="18" charset="0"/>
                <a:cs typeface="Times New Roman" pitchFamily="18" charset="0"/>
              </a:rPr>
              <a:t>κοινωνικό συναισθηματικές  </a:t>
            </a:r>
            <a:r>
              <a:rPr lang="el-GR" dirty="0">
                <a:latin typeface="Times New Roman" pitchFamily="18" charset="0"/>
                <a:cs typeface="Times New Roman" pitchFamily="18" charset="0"/>
              </a:rPr>
              <a:t>που χαρακτηρίζουν αυτή την </a:t>
            </a:r>
            <a:r>
              <a:rPr lang="el-GR" dirty="0" smtClean="0">
                <a:latin typeface="Times New Roman" pitchFamily="18" charset="0"/>
                <a:cs typeface="Times New Roman" pitchFamily="18" charset="0"/>
              </a:rPr>
              <a:t>ηλικία όπως </a:t>
            </a:r>
          </a:p>
          <a:p>
            <a:pPr lvl="0"/>
            <a:endParaRPr lang="el-GR" sz="2700" dirty="0" smtClean="0">
              <a:solidFill>
                <a:prstClr val="black"/>
              </a:solidFill>
              <a:latin typeface="Times New Roman" pitchFamily="18" charset="0"/>
              <a:cs typeface="Times New Roman" pitchFamily="18" charset="0"/>
            </a:endParaRPr>
          </a:p>
          <a:p>
            <a:pPr lvl="0"/>
            <a:r>
              <a:rPr lang="el-GR" sz="2700" dirty="0" smtClean="0">
                <a:solidFill>
                  <a:prstClr val="black"/>
                </a:solidFill>
                <a:latin typeface="Times New Roman" pitchFamily="18" charset="0"/>
                <a:cs typeface="Times New Roman" pitchFamily="18" charset="0"/>
              </a:rPr>
              <a:t>η </a:t>
            </a:r>
            <a:r>
              <a:rPr lang="el-GR" sz="2700" dirty="0">
                <a:solidFill>
                  <a:prstClr val="black"/>
                </a:solidFill>
                <a:latin typeface="Times New Roman" pitchFamily="18" charset="0"/>
                <a:cs typeface="Times New Roman" pitchFamily="18" charset="0"/>
              </a:rPr>
              <a:t>ευελιξία του εγκεφάλου</a:t>
            </a:r>
          </a:p>
          <a:p>
            <a:pPr lvl="0"/>
            <a:endParaRPr lang="el-GR" sz="2700" dirty="0" smtClean="0">
              <a:solidFill>
                <a:prstClr val="black"/>
              </a:solidFill>
              <a:latin typeface="Times New Roman" pitchFamily="18" charset="0"/>
              <a:cs typeface="Times New Roman" pitchFamily="18" charset="0"/>
            </a:endParaRPr>
          </a:p>
          <a:p>
            <a:pPr lvl="0"/>
            <a:r>
              <a:rPr lang="el-GR" sz="2700" dirty="0" smtClean="0">
                <a:solidFill>
                  <a:prstClr val="black"/>
                </a:solidFill>
                <a:latin typeface="Times New Roman" pitchFamily="18" charset="0"/>
                <a:cs typeface="Times New Roman" pitchFamily="18" charset="0"/>
              </a:rPr>
              <a:t>η </a:t>
            </a:r>
            <a:r>
              <a:rPr lang="el-GR" sz="2700" dirty="0">
                <a:solidFill>
                  <a:prstClr val="black"/>
                </a:solidFill>
                <a:latin typeface="Times New Roman" pitchFamily="18" charset="0"/>
                <a:cs typeface="Times New Roman" pitchFamily="18" charset="0"/>
              </a:rPr>
              <a:t>μεγάλη προσαρμοστικότητα στη φωνητική και φωνολογική δομή της ξένης γλώσσας</a:t>
            </a:r>
          </a:p>
          <a:p>
            <a:pPr lvl="0"/>
            <a:endParaRPr lang="el-GR" sz="2700" dirty="0" smtClean="0">
              <a:solidFill>
                <a:prstClr val="black"/>
              </a:solidFill>
              <a:latin typeface="Times New Roman" pitchFamily="18" charset="0"/>
              <a:cs typeface="Times New Roman" pitchFamily="18" charset="0"/>
            </a:endParaRPr>
          </a:p>
          <a:p>
            <a:pPr lvl="0"/>
            <a:r>
              <a:rPr lang="el-GR" sz="2700" dirty="0" smtClean="0">
                <a:solidFill>
                  <a:prstClr val="black"/>
                </a:solidFill>
                <a:latin typeface="Times New Roman" pitchFamily="18" charset="0"/>
                <a:cs typeface="Times New Roman" pitchFamily="18" charset="0"/>
              </a:rPr>
              <a:t> </a:t>
            </a:r>
            <a:r>
              <a:rPr lang="el-GR" sz="2700" dirty="0">
                <a:solidFill>
                  <a:prstClr val="black"/>
                </a:solidFill>
                <a:latin typeface="Times New Roman" pitchFamily="18" charset="0"/>
                <a:cs typeface="Times New Roman" pitchFamily="18" charset="0"/>
              </a:rPr>
              <a:t>η υψηλή ικανότητα μίμησης </a:t>
            </a:r>
          </a:p>
          <a:p>
            <a:endParaRPr lang="el-GR" dirty="0" smtClean="0"/>
          </a:p>
          <a:p>
            <a:endParaRPr lang="el-GR" dirty="0"/>
          </a:p>
        </p:txBody>
      </p:sp>
    </p:spTree>
    <p:extLst>
      <p:ext uri="{BB962C8B-B14F-4D97-AF65-F5344CB8AC3E}">
        <p14:creationId xmlns:p14="http://schemas.microsoft.com/office/powerpoint/2010/main" val="4015024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Εκμάθηση </a:t>
            </a:r>
            <a:r>
              <a:rPr lang="el-GR" dirty="0"/>
              <a:t>της φωνητικής </a:t>
            </a:r>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r>
              <a:rPr lang="el-GR" dirty="0" smtClean="0"/>
              <a:t> </a:t>
            </a:r>
            <a:r>
              <a:rPr lang="el-GR" dirty="0">
                <a:latin typeface="Times New Roman" pitchFamily="18" charset="0"/>
                <a:cs typeface="Times New Roman" pitchFamily="18" charset="0"/>
              </a:rPr>
              <a:t>Έμφαση θα δοθεί </a:t>
            </a:r>
            <a:r>
              <a:rPr lang="el-GR" u="sng" dirty="0">
                <a:latin typeface="Times New Roman" pitchFamily="18" charset="0"/>
                <a:cs typeface="Times New Roman" pitchFamily="18" charset="0"/>
              </a:rPr>
              <a:t>στην εκμάθηση της φωνητικής </a:t>
            </a:r>
            <a:r>
              <a:rPr lang="el-GR" dirty="0">
                <a:latin typeface="Times New Roman" pitchFamily="18" charset="0"/>
                <a:cs typeface="Times New Roman" pitchFamily="18" charset="0"/>
              </a:rPr>
              <a:t>μέσα από  δραστηριότητες που προτείνονται γι’ αυτή την ηλικία </a:t>
            </a:r>
            <a:r>
              <a:rPr lang="el-GR" dirty="0">
                <a:latin typeface="Times New Roman" pitchFamily="18" charset="0"/>
                <a:ea typeface="Calibri"/>
                <a:cs typeface="Times New Roman" pitchFamily="18" charset="0"/>
              </a:rPr>
              <a:t>όπως το τραγούδι   και ασκήσεις που προτείνουν την επανάληψη του φθόγγου</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4155144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Μικρή </a:t>
            </a:r>
            <a:r>
              <a:rPr lang="el-GR" dirty="0"/>
              <a:t>ερευνητική εργασία  </a:t>
            </a:r>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r>
              <a:rPr lang="el-GR" dirty="0">
                <a:latin typeface="Times New Roman" pitchFamily="18" charset="0"/>
                <a:cs typeface="Times New Roman" pitchFamily="18" charset="0"/>
              </a:rPr>
              <a:t>Στο τέλος κάθε διδακτικής ενότητας θα </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προταθεί και </a:t>
            </a:r>
            <a:r>
              <a:rPr lang="el-GR" u="sng" dirty="0">
                <a:latin typeface="Times New Roman" pitchFamily="18" charset="0"/>
                <a:cs typeface="Times New Roman" pitchFamily="18" charset="0"/>
              </a:rPr>
              <a:t>μια  μικρή ερευνητική εργασία </a:t>
            </a:r>
            <a:r>
              <a:rPr lang="el-GR" dirty="0">
                <a:latin typeface="Times New Roman" pitchFamily="18" charset="0"/>
                <a:cs typeface="Times New Roman" pitchFamily="18" charset="0"/>
              </a:rPr>
              <a:t>ώστε οι μαθητές να αξιολογηθούν για τις δεξιότητες που έχουν αναπτύξει κατά τη διάρκεια της διδασκαλίας της προτεινόμενης  διδακτικής ενότητας </a:t>
            </a:r>
            <a:r>
              <a:rPr lang="el-GR"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33552453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16632"/>
            <a:ext cx="8291264" cy="1301006"/>
          </a:xfrm>
        </p:spPr>
        <p:txBody>
          <a:bodyPr>
            <a:noAutofit/>
          </a:bodyPr>
          <a:lstStyle/>
          <a:p>
            <a:pPr marL="342900" lvl="0" indent="-342900">
              <a:spcBef>
                <a:spcPct val="20000"/>
              </a:spcBef>
            </a:pPr>
            <a:r>
              <a:rPr lang="el-GR" sz="3600" dirty="0">
                <a:solidFill>
                  <a:prstClr val="black"/>
                </a:solidFill>
                <a:ea typeface="+mn-ea"/>
                <a:cs typeface="Times New Roman" pitchFamily="18" charset="0"/>
              </a:rPr>
              <a:t>Οι σχολικοί σύμβουλοι </a:t>
            </a:r>
            <a:r>
              <a:rPr lang="el-GR" sz="3600" dirty="0" smtClean="0">
                <a:solidFill>
                  <a:prstClr val="black"/>
                </a:solidFill>
                <a:ea typeface="+mn-ea"/>
                <a:cs typeface="Times New Roman" pitchFamily="18" charset="0"/>
              </a:rPr>
              <a:t/>
            </a:r>
            <a:br>
              <a:rPr lang="el-GR" sz="3600" dirty="0" smtClean="0">
                <a:solidFill>
                  <a:prstClr val="black"/>
                </a:solidFill>
                <a:ea typeface="+mn-ea"/>
                <a:cs typeface="Times New Roman" pitchFamily="18" charset="0"/>
              </a:rPr>
            </a:br>
            <a:r>
              <a:rPr lang="el-GR" sz="3600" dirty="0" smtClean="0">
                <a:solidFill>
                  <a:prstClr val="black"/>
                </a:solidFill>
                <a:ea typeface="+mn-ea"/>
                <a:cs typeface="Times New Roman" pitchFamily="18" charset="0"/>
              </a:rPr>
              <a:t> </a:t>
            </a:r>
            <a:r>
              <a:rPr lang="el-GR" sz="3600" dirty="0">
                <a:solidFill>
                  <a:prstClr val="black"/>
                </a:solidFill>
                <a:ea typeface="+mn-ea"/>
                <a:cs typeface="Times New Roman" pitchFamily="18" charset="0"/>
              </a:rPr>
              <a:t>θα επεξεργαστούν  τα εξής θέματα </a:t>
            </a:r>
            <a:r>
              <a:rPr lang="fr-FR" sz="3600" dirty="0">
                <a:solidFill>
                  <a:prstClr val="black"/>
                </a:solidFill>
                <a:ea typeface="+mn-ea"/>
                <a:cs typeface="Times New Roman" pitchFamily="18" charset="0"/>
              </a:rPr>
              <a:t>:</a:t>
            </a:r>
            <a:r>
              <a:rPr lang="el-GR" sz="3600" dirty="0">
                <a:solidFill>
                  <a:prstClr val="black"/>
                </a:solidFill>
                <a:ea typeface="+mn-ea"/>
                <a:cs typeface="Times New Roman" pitchFamily="18" charset="0"/>
              </a:rPr>
              <a:t> </a:t>
            </a:r>
            <a:br>
              <a:rPr lang="el-GR" sz="3600" dirty="0">
                <a:solidFill>
                  <a:prstClr val="black"/>
                </a:solidFill>
                <a:ea typeface="+mn-ea"/>
                <a:cs typeface="Times New Roman" pitchFamily="18" charset="0"/>
              </a:rPr>
            </a:br>
            <a:endParaRPr lang="el-GR" sz="3600" dirty="0"/>
          </a:p>
        </p:txBody>
      </p:sp>
      <p:sp>
        <p:nvSpPr>
          <p:cNvPr id="3" name="Θέση περιεχομένου 2"/>
          <p:cNvSpPr>
            <a:spLocks noGrp="1"/>
          </p:cNvSpPr>
          <p:nvPr>
            <p:ph idx="1"/>
          </p:nvPr>
        </p:nvSpPr>
        <p:spPr>
          <a:solidFill>
            <a:schemeClr val="accent1">
              <a:lumMod val="20000"/>
              <a:lumOff val="80000"/>
            </a:schemeClr>
          </a:solidFill>
        </p:spPr>
        <p:txBody>
          <a:bodyPr>
            <a:normAutofit fontScale="62500" lnSpcReduction="20000"/>
          </a:bodyPr>
          <a:lstStyle/>
          <a:p>
            <a:pPr lvl="0" algn="just">
              <a:lnSpc>
                <a:spcPct val="115000"/>
              </a:lnSpc>
              <a:buFont typeface="Symbol"/>
              <a:buChar char=""/>
            </a:pPr>
            <a:r>
              <a:rPr lang="el-GR" sz="5100" dirty="0" smtClean="0">
                <a:latin typeface="Times New Roman" pitchFamily="18" charset="0"/>
                <a:ea typeface="Calibri"/>
                <a:cs typeface="Times New Roman" pitchFamily="18" charset="0"/>
              </a:rPr>
              <a:t> </a:t>
            </a:r>
            <a:r>
              <a:rPr lang="el-GR" sz="5100" dirty="0">
                <a:latin typeface="Times New Roman" pitchFamily="18" charset="0"/>
                <a:ea typeface="Calibri"/>
                <a:cs typeface="Times New Roman" pitchFamily="18" charset="0"/>
              </a:rPr>
              <a:t>τον σχεδιασμό και την παρουσίαση ενός μαθήματος για μαθητές της 5ης και 6ης δημοτικού με σκοπό να εμπλουτίσουν και να συμπληρώσουν την διδακτική μέθοδο,</a:t>
            </a:r>
          </a:p>
          <a:p>
            <a:pPr lvl="0" algn="just">
              <a:lnSpc>
                <a:spcPct val="115000"/>
              </a:lnSpc>
              <a:buFont typeface="Symbol"/>
              <a:buChar char=""/>
            </a:pPr>
            <a:r>
              <a:rPr lang="el-GR" sz="5100" dirty="0">
                <a:latin typeface="Times New Roman" pitchFamily="18" charset="0"/>
                <a:ea typeface="Calibri"/>
                <a:cs typeface="Times New Roman" pitchFamily="18" charset="0"/>
              </a:rPr>
              <a:t>την παρουσίαση συγκεκριμένων δραστηριοτήτων που θα συμβάλλουν στην κατανόηση και παραγωγή προφορικού λόγου καθώς και </a:t>
            </a:r>
          </a:p>
          <a:p>
            <a:pPr marL="0" indent="0">
              <a:buNone/>
            </a:pPr>
            <a:r>
              <a:rPr lang="el-GR" dirty="0" smtClean="0"/>
              <a:t>2)</a:t>
            </a:r>
          </a:p>
          <a:p>
            <a:pPr marL="0" indent="0">
              <a:buNone/>
            </a:pPr>
            <a:r>
              <a:rPr lang="el-GR" dirty="0" smtClean="0"/>
              <a:t>3)…….</a:t>
            </a:r>
            <a:endParaRPr lang="el-GR" dirty="0"/>
          </a:p>
        </p:txBody>
      </p:sp>
    </p:spTree>
    <p:extLst>
      <p:ext uri="{BB962C8B-B14F-4D97-AF65-F5344CB8AC3E}">
        <p14:creationId xmlns:p14="http://schemas.microsoft.com/office/powerpoint/2010/main" val="169558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16632"/>
            <a:ext cx="8229600" cy="1143000"/>
          </a:xfrm>
        </p:spPr>
        <p:txBody>
          <a:bodyPr>
            <a:normAutofit fontScale="90000"/>
          </a:bodyPr>
          <a:lstStyle/>
          <a:p>
            <a:r>
              <a:rPr lang="el-GR" sz="3600" dirty="0">
                <a:solidFill>
                  <a:prstClr val="black"/>
                </a:solidFill>
                <a:cs typeface="Times New Roman" pitchFamily="18" charset="0"/>
              </a:rPr>
              <a:t>Οι σχολικοί σύμβουλοι </a:t>
            </a:r>
            <a:br>
              <a:rPr lang="el-GR" sz="3600" dirty="0">
                <a:solidFill>
                  <a:prstClr val="black"/>
                </a:solidFill>
                <a:cs typeface="Times New Roman" pitchFamily="18" charset="0"/>
              </a:rPr>
            </a:br>
            <a:r>
              <a:rPr lang="el-GR" sz="3600" dirty="0">
                <a:solidFill>
                  <a:prstClr val="black"/>
                </a:solidFill>
                <a:cs typeface="Times New Roman" pitchFamily="18" charset="0"/>
              </a:rPr>
              <a:t> θα επεξεργαστούν  τα εξής θέματα </a:t>
            </a:r>
            <a:r>
              <a:rPr lang="fr-FR" sz="3600" dirty="0">
                <a:solidFill>
                  <a:prstClr val="black"/>
                </a:solidFill>
                <a:cs typeface="Times New Roman" pitchFamily="18" charset="0"/>
              </a:rPr>
              <a:t>:</a:t>
            </a:r>
            <a:r>
              <a:rPr lang="el-GR" sz="3600" dirty="0">
                <a:solidFill>
                  <a:prstClr val="black"/>
                </a:solidFill>
                <a:cs typeface="Times New Roman" pitchFamily="18" charset="0"/>
              </a:rPr>
              <a:t> </a:t>
            </a:r>
            <a:br>
              <a:rPr lang="el-GR" sz="3600" dirty="0">
                <a:solidFill>
                  <a:prstClr val="black"/>
                </a:solidFill>
                <a:cs typeface="Times New Roman" pitchFamily="18" charset="0"/>
              </a:rPr>
            </a:b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lstStyle/>
          <a:p>
            <a:pPr lvl="0" algn="just">
              <a:lnSpc>
                <a:spcPct val="115000"/>
              </a:lnSpc>
              <a:buFont typeface="Symbol"/>
              <a:buChar char=""/>
            </a:pPr>
            <a:r>
              <a:rPr lang="el-GR" dirty="0">
                <a:solidFill>
                  <a:prstClr val="black"/>
                </a:solidFill>
                <a:latin typeface="Times New Roman" pitchFamily="18" charset="0"/>
                <a:ea typeface="Calibri"/>
                <a:cs typeface="Times New Roman" pitchFamily="18" charset="0"/>
              </a:rPr>
              <a:t>δραστηριότητες που θα συμβάλλουν στη εκμάθηση της φωνητικής και την σύνδεση του προφορικού  με τον γραπτό λόγο,  </a:t>
            </a:r>
          </a:p>
          <a:p>
            <a:pPr lvl="0" algn="just">
              <a:lnSpc>
                <a:spcPct val="115000"/>
              </a:lnSpc>
              <a:spcAft>
                <a:spcPts val="1000"/>
              </a:spcAft>
              <a:buFont typeface="Symbol"/>
              <a:buChar char=""/>
            </a:pPr>
            <a:r>
              <a:rPr lang="el-GR" dirty="0">
                <a:solidFill>
                  <a:prstClr val="black"/>
                </a:solidFill>
                <a:latin typeface="Times New Roman" pitchFamily="18" charset="0"/>
                <a:ea typeface="Calibri"/>
                <a:cs typeface="Times New Roman" pitchFamily="18" charset="0"/>
              </a:rPr>
              <a:t> την εκμάθηση της γραμματικής μέσα από την </a:t>
            </a:r>
            <a:r>
              <a:rPr lang="el-GR" dirty="0" smtClean="0">
                <a:solidFill>
                  <a:prstClr val="black"/>
                </a:solidFill>
                <a:latin typeface="Times New Roman" pitchFamily="18" charset="0"/>
                <a:ea typeface="Calibri"/>
                <a:cs typeface="Times New Roman" pitchFamily="18" charset="0"/>
              </a:rPr>
              <a:t>βιωματική </a:t>
            </a:r>
            <a:r>
              <a:rPr lang="el-GR" dirty="0">
                <a:solidFill>
                  <a:prstClr val="black"/>
                </a:solidFill>
                <a:latin typeface="Times New Roman" pitchFamily="18" charset="0"/>
                <a:ea typeface="Calibri"/>
                <a:cs typeface="Times New Roman" pitchFamily="18" charset="0"/>
              </a:rPr>
              <a:t>χρήση της γλώσσας και όχι μέσα από τους κανόνες ( </a:t>
            </a:r>
            <a:r>
              <a:rPr lang="el-GR" dirty="0" err="1">
                <a:solidFill>
                  <a:prstClr val="black"/>
                </a:solidFill>
                <a:latin typeface="Times New Roman" pitchFamily="18" charset="0"/>
                <a:ea typeface="Calibri"/>
                <a:cs typeface="Times New Roman" pitchFamily="18" charset="0"/>
              </a:rPr>
              <a:t>Ανακαλυπτική</a:t>
            </a:r>
            <a:r>
              <a:rPr lang="el-GR" dirty="0">
                <a:solidFill>
                  <a:prstClr val="black"/>
                </a:solidFill>
                <a:latin typeface="Times New Roman" pitchFamily="18" charset="0"/>
                <a:ea typeface="Calibri"/>
                <a:cs typeface="Times New Roman" pitchFamily="18" charset="0"/>
              </a:rPr>
              <a:t> μάθηση). </a:t>
            </a:r>
          </a:p>
          <a:p>
            <a:pPr marL="0" lvl="0" indent="0" algn="just">
              <a:buNone/>
            </a:pPr>
            <a:endParaRPr lang="el-GR" sz="1300" dirty="0">
              <a:solidFill>
                <a:prstClr val="black"/>
              </a:solidFill>
            </a:endParaRPr>
          </a:p>
          <a:p>
            <a:pPr algn="just"/>
            <a:endParaRPr lang="el-GR" dirty="0"/>
          </a:p>
        </p:txBody>
      </p:sp>
    </p:spTree>
    <p:extLst>
      <p:ext uri="{BB962C8B-B14F-4D97-AF65-F5344CB8AC3E}">
        <p14:creationId xmlns:p14="http://schemas.microsoft.com/office/powerpoint/2010/main" val="1945532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dirty="0">
                <a:solidFill>
                  <a:prstClr val="black"/>
                </a:solidFill>
                <a:cs typeface="Times New Roman" pitchFamily="18" charset="0"/>
              </a:rPr>
              <a:t>Οι σχολικοί σύμβουλοι </a:t>
            </a:r>
            <a:br>
              <a:rPr lang="el-GR" sz="3200" dirty="0">
                <a:solidFill>
                  <a:prstClr val="black"/>
                </a:solidFill>
                <a:cs typeface="Times New Roman" pitchFamily="18" charset="0"/>
              </a:rPr>
            </a:br>
            <a:r>
              <a:rPr lang="el-GR" sz="3200" dirty="0">
                <a:solidFill>
                  <a:prstClr val="black"/>
                </a:solidFill>
                <a:cs typeface="Times New Roman" pitchFamily="18" charset="0"/>
              </a:rPr>
              <a:t> θα επεξεργαστούν  τα εξής θέματα </a:t>
            </a:r>
            <a:r>
              <a:rPr lang="fr-FR" sz="3200" dirty="0">
                <a:solidFill>
                  <a:prstClr val="black"/>
                </a:solidFill>
                <a:cs typeface="Times New Roman" pitchFamily="18" charset="0"/>
              </a:rPr>
              <a:t>:</a:t>
            </a:r>
            <a:r>
              <a:rPr lang="el-GR" sz="3200" dirty="0">
                <a:solidFill>
                  <a:prstClr val="black"/>
                </a:solidFill>
                <a:cs typeface="Times New Roman" pitchFamily="18" charset="0"/>
              </a:rPr>
              <a:t> </a:t>
            </a:r>
            <a:br>
              <a:rPr lang="el-GR" sz="3200" dirty="0">
                <a:solidFill>
                  <a:prstClr val="black"/>
                </a:solidFill>
                <a:cs typeface="Times New Roman" pitchFamily="18" charset="0"/>
              </a:rPr>
            </a:b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fontScale="77500" lnSpcReduction="20000"/>
          </a:bodyPr>
          <a:lstStyle/>
          <a:p>
            <a:pPr lvl="0" algn="just"/>
            <a:r>
              <a:rPr lang="el-GR" sz="4400" dirty="0">
                <a:latin typeface="Times New Roman" pitchFamily="18" charset="0"/>
                <a:cs typeface="Times New Roman" pitchFamily="18" charset="0"/>
              </a:rPr>
              <a:t>Προτείνουν επίσης μεθοδολογικές προσεγγίσεις διδακτικής αυθεντικών κειμένων</a:t>
            </a:r>
          </a:p>
          <a:p>
            <a:pPr lvl="0" algn="just"/>
            <a:r>
              <a:rPr lang="el-GR" sz="4400" dirty="0">
                <a:latin typeface="Times New Roman" pitchFamily="18" charset="0"/>
                <a:cs typeface="Times New Roman" pitchFamily="18" charset="0"/>
              </a:rPr>
              <a:t>μικρά σχέδια εργασίας με θεματική από την νεανική λογοτεχνία δίνοντας  έμφαση και στην διαπολιτισμική διάσταση του εκάστοτε λογοτεχνικού κειμένου</a:t>
            </a:r>
          </a:p>
          <a:p>
            <a:pPr lvl="0" algn="just"/>
            <a:r>
              <a:rPr lang="el-GR" sz="4400" dirty="0">
                <a:latin typeface="Times New Roman" pitchFamily="18" charset="0"/>
                <a:cs typeface="Times New Roman" pitchFamily="18" charset="0"/>
              </a:rPr>
              <a:t>αναφέρονται  σε κάποια σημεία κλειδιά η (  στις αρχές )της ψυχοπαιδαγωγικής και </a:t>
            </a:r>
            <a:r>
              <a:rPr lang="el-GR" sz="4400" dirty="0" err="1" smtClean="0">
                <a:latin typeface="Times New Roman" pitchFamily="18" charset="0"/>
                <a:cs typeface="Times New Roman" pitchFamily="18" charset="0"/>
              </a:rPr>
              <a:t>γλωσσο</a:t>
            </a:r>
            <a:r>
              <a:rPr lang="el-GR" sz="4400" dirty="0" err="1">
                <a:solidFill>
                  <a:prstClr val="black"/>
                </a:solidFill>
                <a:latin typeface="Times New Roman" pitchFamily="18" charset="0"/>
                <a:cs typeface="Times New Roman" pitchFamily="18" charset="0"/>
              </a:rPr>
              <a:t>ψυχο</a:t>
            </a:r>
            <a:r>
              <a:rPr lang="el-GR" sz="4400" dirty="0" err="1" smtClean="0">
                <a:latin typeface="Times New Roman" pitchFamily="18" charset="0"/>
                <a:cs typeface="Times New Roman" pitchFamily="18" charset="0"/>
              </a:rPr>
              <a:t>λογίας</a:t>
            </a:r>
            <a:r>
              <a:rPr lang="el-GR" sz="4400" dirty="0" smtClean="0">
                <a:latin typeface="Times New Roman" pitchFamily="18" charset="0"/>
                <a:cs typeface="Times New Roman" pitchFamily="18" charset="0"/>
              </a:rPr>
              <a:t> </a:t>
            </a:r>
            <a:r>
              <a:rPr lang="el-GR" sz="4400" dirty="0">
                <a:latin typeface="Times New Roman" pitchFamily="18" charset="0"/>
                <a:cs typeface="Times New Roman" pitchFamily="18" charset="0"/>
              </a:rPr>
              <a:t>.</a:t>
            </a:r>
          </a:p>
          <a:p>
            <a:endParaRPr lang="el-GR" dirty="0"/>
          </a:p>
        </p:txBody>
      </p:sp>
    </p:spTree>
    <p:extLst>
      <p:ext uri="{BB962C8B-B14F-4D97-AF65-F5344CB8AC3E}">
        <p14:creationId xmlns:p14="http://schemas.microsoft.com/office/powerpoint/2010/main" val="687466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dirty="0">
                <a:solidFill>
                  <a:prstClr val="black"/>
                </a:solidFill>
                <a:cs typeface="Times New Roman" pitchFamily="18" charset="0"/>
              </a:rPr>
              <a:t>Οι σχολικοί σύμβουλοι </a:t>
            </a:r>
            <a:br>
              <a:rPr lang="el-GR" sz="3200" dirty="0">
                <a:solidFill>
                  <a:prstClr val="black"/>
                </a:solidFill>
                <a:cs typeface="Times New Roman" pitchFamily="18" charset="0"/>
              </a:rPr>
            </a:br>
            <a:r>
              <a:rPr lang="el-GR" sz="3200" dirty="0">
                <a:solidFill>
                  <a:prstClr val="black"/>
                </a:solidFill>
                <a:cs typeface="Times New Roman" pitchFamily="18" charset="0"/>
              </a:rPr>
              <a:t> θα επεξεργαστούν  τα εξής θέματα </a:t>
            </a:r>
            <a:r>
              <a:rPr lang="fr-FR" sz="3200" dirty="0">
                <a:solidFill>
                  <a:prstClr val="black"/>
                </a:solidFill>
                <a:cs typeface="Times New Roman" pitchFamily="18" charset="0"/>
              </a:rPr>
              <a:t>:</a:t>
            </a:r>
            <a:r>
              <a:rPr lang="el-GR" sz="3200" dirty="0">
                <a:solidFill>
                  <a:prstClr val="black"/>
                </a:solidFill>
                <a:cs typeface="Times New Roman" pitchFamily="18" charset="0"/>
              </a:rPr>
              <a:t> </a:t>
            </a:r>
            <a:br>
              <a:rPr lang="el-GR" sz="3200" dirty="0">
                <a:solidFill>
                  <a:prstClr val="black"/>
                </a:solidFill>
                <a:cs typeface="Times New Roman" pitchFamily="18" charset="0"/>
              </a:rPr>
            </a:b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a:bodyPr>
          <a:lstStyle/>
          <a:p>
            <a:pPr algn="just"/>
            <a:r>
              <a:rPr lang="el-GR" dirty="0">
                <a:latin typeface="Times New Roman" pitchFamily="18" charset="0"/>
                <a:ea typeface="Calibri"/>
                <a:cs typeface="Times New Roman" pitchFamily="18" charset="0"/>
              </a:rPr>
              <a:t>Τέλος ανά δύο  σχολικοί σύμβουλοι σε συνεργασία με εκπαιδευτικούς που διδάσκουν στην πρωτοβάθμια  εκπαίδευση θα επεξεργαστούν τη   θεματική ενότητα  </a:t>
            </a:r>
            <a:r>
              <a:rPr lang="el-GR" b="1" dirty="0">
                <a:latin typeface="Times New Roman" pitchFamily="18" charset="0"/>
                <a:ea typeface="Calibri"/>
                <a:cs typeface="Times New Roman" pitchFamily="18" charset="0"/>
              </a:rPr>
              <a:t>Περιγράψτε τους φίλους σας. </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3145642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prstClr val="black"/>
                </a:solidFill>
                <a:cs typeface="Times New Roman" pitchFamily="18" charset="0"/>
              </a:rPr>
              <a:t>Οι σχολικοί σύμβουλοι </a:t>
            </a:r>
            <a:br>
              <a:rPr lang="el-GR" sz="3600" dirty="0">
                <a:solidFill>
                  <a:prstClr val="black"/>
                </a:solidFill>
                <a:cs typeface="Times New Roman" pitchFamily="18" charset="0"/>
              </a:rPr>
            </a:br>
            <a:r>
              <a:rPr lang="el-GR" sz="3600" dirty="0">
                <a:solidFill>
                  <a:prstClr val="black"/>
                </a:solidFill>
                <a:cs typeface="Times New Roman" pitchFamily="18" charset="0"/>
              </a:rPr>
              <a:t> θα επεξεργαστούν  τα εξής θέματα </a:t>
            </a:r>
            <a:r>
              <a:rPr lang="fr-FR" sz="3600" dirty="0">
                <a:solidFill>
                  <a:prstClr val="black"/>
                </a:solidFill>
                <a:cs typeface="Times New Roman" pitchFamily="18" charset="0"/>
              </a:rPr>
              <a:t>:</a:t>
            </a:r>
            <a:r>
              <a:rPr lang="el-GR" sz="3600" dirty="0">
                <a:solidFill>
                  <a:prstClr val="black"/>
                </a:solidFill>
                <a:cs typeface="Times New Roman" pitchFamily="18" charset="0"/>
              </a:rPr>
              <a:t> </a:t>
            </a:r>
            <a:br>
              <a:rPr lang="el-GR" sz="3600" dirty="0">
                <a:solidFill>
                  <a:prstClr val="black"/>
                </a:solidFill>
                <a:cs typeface="Times New Roman" pitchFamily="18" charset="0"/>
              </a:rPr>
            </a:br>
            <a:endParaRPr lang="el-GR" sz="3600" dirty="0"/>
          </a:p>
        </p:txBody>
      </p:sp>
      <p:sp>
        <p:nvSpPr>
          <p:cNvPr id="3" name="Θέση περιεχομένου 2"/>
          <p:cNvSpPr>
            <a:spLocks noGrp="1"/>
          </p:cNvSpPr>
          <p:nvPr>
            <p:ph idx="1"/>
          </p:nvPr>
        </p:nvSpPr>
        <p:spPr>
          <a:solidFill>
            <a:schemeClr val="accent1">
              <a:lumMod val="20000"/>
              <a:lumOff val="80000"/>
            </a:schemeClr>
          </a:solidFill>
        </p:spPr>
        <p:txBody>
          <a:bodyPr/>
          <a:lstStyle/>
          <a:p>
            <a:pPr lvl="0" algn="just"/>
            <a:r>
              <a:rPr lang="el-GR" dirty="0">
                <a:latin typeface="Times New Roman" pitchFamily="18" charset="0"/>
                <a:cs typeface="Times New Roman" pitchFamily="18" charset="0"/>
              </a:rPr>
              <a:t>Α</a:t>
            </a:r>
            <a:r>
              <a:rPr lang="el-GR" dirty="0" smtClean="0">
                <a:latin typeface="Times New Roman" pitchFamily="18" charset="0"/>
                <a:cs typeface="Times New Roman" pitchFamily="18" charset="0"/>
              </a:rPr>
              <a:t>ρχικά  </a:t>
            </a:r>
            <a:r>
              <a:rPr lang="el-GR" dirty="0">
                <a:latin typeface="Times New Roman" pitchFamily="18" charset="0"/>
                <a:cs typeface="Times New Roman" pitchFamily="18" charset="0"/>
              </a:rPr>
              <a:t>θα επεξεργαστούν μικρές θεματικές ενότητες ακολουθώντας συγκεκριμένες διδακτικές διαδικασίες και κυρίως διδακτικές προσεγγίσεις που αγγίζουν τον ψυχισμό, το συναίσθημα και συμβάλουν στην ενεργητική  συμμετοχή των μαθητών ώστε να κατανοήσουν και να  παράγουν προφορικό και γραπτό λόγο που θα  έχει  σχέση με το</a:t>
            </a:r>
          </a:p>
          <a:p>
            <a:endParaRPr lang="el-GR" dirty="0"/>
          </a:p>
        </p:txBody>
      </p:sp>
    </p:spTree>
    <p:extLst>
      <p:ext uri="{BB962C8B-B14F-4D97-AF65-F5344CB8AC3E}">
        <p14:creationId xmlns:p14="http://schemas.microsoft.com/office/powerpoint/2010/main" val="878430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dirty="0">
                <a:solidFill>
                  <a:prstClr val="black"/>
                </a:solidFill>
                <a:cs typeface="Times New Roman" pitchFamily="18" charset="0"/>
              </a:rPr>
              <a:t>Οι σχολικοί σύμβουλοι </a:t>
            </a:r>
            <a:br>
              <a:rPr lang="el-GR" sz="3200" dirty="0">
                <a:solidFill>
                  <a:prstClr val="black"/>
                </a:solidFill>
                <a:cs typeface="Times New Roman" pitchFamily="18" charset="0"/>
              </a:rPr>
            </a:br>
            <a:r>
              <a:rPr lang="el-GR" sz="3200" dirty="0">
                <a:solidFill>
                  <a:prstClr val="black"/>
                </a:solidFill>
                <a:cs typeface="Times New Roman" pitchFamily="18" charset="0"/>
              </a:rPr>
              <a:t> θα επεξεργαστούν  τα εξής θέματα </a:t>
            </a:r>
            <a:r>
              <a:rPr lang="fr-FR" sz="3200" dirty="0">
                <a:solidFill>
                  <a:prstClr val="black"/>
                </a:solidFill>
                <a:cs typeface="Times New Roman" pitchFamily="18" charset="0"/>
              </a:rPr>
              <a:t>:</a:t>
            </a:r>
            <a:r>
              <a:rPr lang="el-GR" sz="3200" dirty="0">
                <a:solidFill>
                  <a:prstClr val="black"/>
                </a:solidFill>
                <a:cs typeface="Times New Roman" pitchFamily="18" charset="0"/>
              </a:rPr>
              <a:t> </a:t>
            </a:r>
            <a:br>
              <a:rPr lang="el-GR" sz="3200" dirty="0">
                <a:solidFill>
                  <a:prstClr val="black"/>
                </a:solidFill>
                <a:cs typeface="Times New Roman" pitchFamily="18" charset="0"/>
              </a:rPr>
            </a:b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lnSpcReduction="10000"/>
          </a:bodyPr>
          <a:lstStyle/>
          <a:p>
            <a:pPr lvl="0" algn="just"/>
            <a:r>
              <a:rPr lang="el-GR" dirty="0">
                <a:latin typeface="Times New Roman" pitchFamily="18" charset="0"/>
                <a:cs typeface="Times New Roman" pitchFamily="18" charset="0"/>
              </a:rPr>
              <a:t>πως ονομάζεται ο φίλους τους , </a:t>
            </a:r>
          </a:p>
          <a:p>
            <a:pPr lvl="0" algn="just"/>
            <a:r>
              <a:rPr lang="el-GR" dirty="0">
                <a:latin typeface="Times New Roman" pitchFamily="18" charset="0"/>
                <a:cs typeface="Times New Roman" pitchFamily="18" charset="0"/>
              </a:rPr>
              <a:t>με την ηλικία και την εθνικότητα του ,</a:t>
            </a:r>
          </a:p>
          <a:p>
            <a:pPr lvl="0" algn="just"/>
            <a:r>
              <a:rPr lang="el-GR" dirty="0">
                <a:latin typeface="Times New Roman" pitchFamily="18" charset="0"/>
                <a:cs typeface="Times New Roman" pitchFamily="18" charset="0"/>
              </a:rPr>
              <a:t>με την ονομασία των μέρων του σώματός του </a:t>
            </a:r>
          </a:p>
          <a:p>
            <a:pPr lvl="0" algn="just"/>
            <a:r>
              <a:rPr lang="el-GR" dirty="0">
                <a:latin typeface="Times New Roman" pitchFamily="18" charset="0"/>
                <a:cs typeface="Times New Roman" pitchFamily="18" charset="0"/>
              </a:rPr>
              <a:t>με τις αναλογίες του,</a:t>
            </a:r>
          </a:p>
          <a:p>
            <a:pPr lvl="0" algn="just"/>
            <a:r>
              <a:rPr lang="el-GR" dirty="0" smtClean="0">
                <a:latin typeface="Times New Roman" pitchFamily="18" charset="0"/>
                <a:cs typeface="Times New Roman" pitchFamily="18" charset="0"/>
              </a:rPr>
              <a:t>με </a:t>
            </a:r>
            <a:r>
              <a:rPr lang="el-GR" dirty="0">
                <a:latin typeface="Times New Roman" pitchFamily="18" charset="0"/>
                <a:cs typeface="Times New Roman" pitchFamily="18" charset="0"/>
              </a:rPr>
              <a:t>τον τρόπο ενδυμασίας </a:t>
            </a:r>
            <a:r>
              <a:rPr lang="el-GR" dirty="0" smtClean="0">
                <a:latin typeface="Times New Roman" pitchFamily="18" charset="0"/>
                <a:cs typeface="Times New Roman" pitchFamily="18" charset="0"/>
              </a:rPr>
              <a:t>του</a:t>
            </a:r>
          </a:p>
          <a:p>
            <a:pPr lvl="0" algn="just"/>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με τα ενδιαφέροντά του,  </a:t>
            </a:r>
          </a:p>
          <a:p>
            <a:pPr lvl="0" algn="just"/>
            <a:r>
              <a:rPr lang="el-GR" dirty="0">
                <a:latin typeface="Times New Roman" pitchFamily="18" charset="0"/>
                <a:cs typeface="Times New Roman" pitchFamily="18" charset="0"/>
              </a:rPr>
              <a:t>τα προσωπικά του γούστα ,</a:t>
            </a:r>
          </a:p>
          <a:p>
            <a:pPr lvl="0" algn="just"/>
            <a:r>
              <a:rPr lang="el-GR" dirty="0">
                <a:latin typeface="Times New Roman" pitchFamily="18" charset="0"/>
                <a:cs typeface="Times New Roman" pitchFamily="18" charset="0"/>
              </a:rPr>
              <a:t>τον χαρακτήρα του και τα συναισθήματα του. </a:t>
            </a:r>
          </a:p>
        </p:txBody>
      </p:sp>
    </p:spTree>
    <p:extLst>
      <p:ext uri="{BB962C8B-B14F-4D97-AF65-F5344CB8AC3E}">
        <p14:creationId xmlns:p14="http://schemas.microsoft.com/office/powerpoint/2010/main" val="23791413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Τελικό στάδιο</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r>
              <a:rPr lang="el-GR" u="sng" dirty="0" smtClean="0">
                <a:latin typeface="Times New Roman" pitchFamily="18" charset="0"/>
                <a:cs typeface="Times New Roman" pitchFamily="18" charset="0"/>
              </a:rPr>
              <a:t>Πιλοτική </a:t>
            </a:r>
            <a:r>
              <a:rPr lang="el-GR" u="sng" dirty="0">
                <a:latin typeface="Times New Roman" pitchFamily="18" charset="0"/>
                <a:cs typeface="Times New Roman" pitchFamily="18" charset="0"/>
              </a:rPr>
              <a:t>εφαρμογή</a:t>
            </a:r>
            <a:r>
              <a:rPr lang="el-GR" dirty="0">
                <a:latin typeface="Times New Roman" pitchFamily="18" charset="0"/>
                <a:cs typeface="Times New Roman" pitchFamily="18" charset="0"/>
              </a:rPr>
              <a:t>  του παραγόμενου  διδακτικού υλικού  σε ορισμένες σχολικές μονάδες </a:t>
            </a:r>
            <a:r>
              <a:rPr lang="el-GR" dirty="0" smtClean="0">
                <a:latin typeface="Times New Roman" pitchFamily="18" charset="0"/>
                <a:cs typeface="Times New Roman" pitchFamily="18" charset="0"/>
              </a:rPr>
              <a:t>.</a:t>
            </a:r>
            <a:r>
              <a:rPr lang="el-GR" u="sng" dirty="0" smtClean="0">
                <a:latin typeface="Times New Roman" pitchFamily="18" charset="0"/>
                <a:cs typeface="Times New Roman" pitchFamily="18" charset="0"/>
              </a:rPr>
              <a:t>Ολοκλήρωση </a:t>
            </a:r>
            <a:r>
              <a:rPr lang="el-GR" dirty="0">
                <a:latin typeface="Times New Roman" pitchFamily="18" charset="0"/>
                <a:cs typeface="Times New Roman" pitchFamily="18" charset="0"/>
              </a:rPr>
              <a:t>της  παιδαγωγικής </a:t>
            </a:r>
            <a:r>
              <a:rPr lang="el-GR" dirty="0" smtClean="0">
                <a:latin typeface="Times New Roman" pitchFamily="18" charset="0"/>
                <a:cs typeface="Times New Roman" pitchFamily="18" charset="0"/>
              </a:rPr>
              <a:t>εργαλειοθήκης σε </a:t>
            </a:r>
            <a:r>
              <a:rPr lang="el-GR" dirty="0">
                <a:latin typeface="Times New Roman" pitchFamily="18" charset="0"/>
                <a:cs typeface="Times New Roman" pitchFamily="18" charset="0"/>
              </a:rPr>
              <a:t>συνεργασία  με την επιμορφώτρια κ. </a:t>
            </a:r>
            <a:r>
              <a:rPr lang="el-GR" dirty="0" err="1">
                <a:latin typeface="Times New Roman" pitchFamily="18" charset="0"/>
                <a:cs typeface="Times New Roman" pitchFamily="18" charset="0"/>
              </a:rPr>
              <a:t>Hélène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Vanthier</a:t>
            </a:r>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 </a:t>
            </a:r>
            <a:r>
              <a:rPr lang="el-GR" u="sng" dirty="0" smtClean="0">
                <a:latin typeface="Times New Roman" pitchFamily="18" charset="0"/>
                <a:cs typeface="Times New Roman" pitchFamily="18" charset="0"/>
              </a:rPr>
              <a:t>Διανομή</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στους εκπαιδευτικούς υπό μορφή CD ROM  </a:t>
            </a:r>
            <a:r>
              <a:rPr lang="el-GR" dirty="0" smtClean="0">
                <a:latin typeface="Times New Roman" pitchFamily="18" charset="0"/>
                <a:cs typeface="Times New Roman" pitchFamily="18" charset="0"/>
              </a:rPr>
              <a:t>  </a:t>
            </a:r>
            <a:r>
              <a:rPr lang="el-GR" u="sng" dirty="0" smtClean="0">
                <a:latin typeface="Times New Roman" pitchFamily="18" charset="0"/>
                <a:cs typeface="Times New Roman" pitchFamily="18" charset="0"/>
              </a:rPr>
              <a:t>Ανάρτηση τ</a:t>
            </a:r>
            <a:r>
              <a:rPr lang="el-GR" dirty="0" smtClean="0">
                <a:latin typeface="Times New Roman" pitchFamily="18" charset="0"/>
                <a:cs typeface="Times New Roman" pitchFamily="18" charset="0"/>
              </a:rPr>
              <a:t>ης  προς </a:t>
            </a:r>
            <a:r>
              <a:rPr lang="el-GR" dirty="0">
                <a:latin typeface="Times New Roman" pitchFamily="18" charset="0"/>
                <a:cs typeface="Times New Roman" pitchFamily="18" charset="0"/>
              </a:rPr>
              <a:t>το τέλος του σχολικού έτους 2012-2013 στο </a:t>
            </a:r>
            <a:r>
              <a:rPr lang="el-GR" dirty="0" err="1">
                <a:latin typeface="Times New Roman" pitchFamily="18" charset="0"/>
                <a:cs typeface="Times New Roman" pitchFamily="18" charset="0"/>
              </a:rPr>
              <a:t>site</a:t>
            </a:r>
            <a:r>
              <a:rPr lang="el-GR" dirty="0">
                <a:latin typeface="Times New Roman" pitchFamily="18" charset="0"/>
                <a:cs typeface="Times New Roman" pitchFamily="18" charset="0"/>
              </a:rPr>
              <a:t> του Υπουργείου Παιδείας.</a:t>
            </a:r>
          </a:p>
        </p:txBody>
      </p:sp>
    </p:spTree>
    <p:extLst>
      <p:ext uri="{BB962C8B-B14F-4D97-AF65-F5344CB8AC3E}">
        <p14:creationId xmlns:p14="http://schemas.microsoft.com/office/powerpoint/2010/main" val="23221639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marL="457200" algn="just">
              <a:lnSpc>
                <a:spcPct val="115000"/>
              </a:lnSpc>
              <a:spcAft>
                <a:spcPts val="1000"/>
              </a:spcAft>
            </a:pPr>
            <a:r>
              <a:rPr lang="fr-FR" dirty="0">
                <a:ea typeface="Calibri"/>
                <a:cs typeface="Times New Roman"/>
              </a:rPr>
              <a:t>Bibliographie </a:t>
            </a:r>
            <a:r>
              <a:rPr lang="el-GR" sz="3600" dirty="0">
                <a:ea typeface="Calibri"/>
                <a:cs typeface="Times New Roman"/>
              </a:rPr>
              <a:t/>
            </a:r>
            <a:br>
              <a:rPr lang="el-GR" sz="3600" dirty="0">
                <a:ea typeface="Calibri"/>
                <a:cs typeface="Times New Roman"/>
              </a:rPr>
            </a:b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Autofit/>
          </a:bodyPr>
          <a:lstStyle/>
          <a:p>
            <a:pPr algn="just"/>
            <a:r>
              <a:rPr lang="fr-FR" sz="2400" dirty="0">
                <a:latin typeface="Times New Roman" pitchFamily="18" charset="0"/>
                <a:cs typeface="Times New Roman" pitchFamily="18" charset="0"/>
              </a:rPr>
              <a:t>Gardner H</a:t>
            </a:r>
            <a:r>
              <a:rPr lang="fr-FR" sz="2400" dirty="0" smtClean="0">
                <a:latin typeface="Times New Roman" pitchFamily="18" charset="0"/>
                <a:cs typeface="Times New Roman" pitchFamily="18" charset="0"/>
              </a:rPr>
              <a:t>.,</a:t>
            </a:r>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Les intelligences </a:t>
            </a:r>
            <a:r>
              <a:rPr lang="fr-FR" sz="2400" dirty="0" smtClean="0">
                <a:latin typeface="Times New Roman" pitchFamily="18" charset="0"/>
                <a:cs typeface="Times New Roman" pitchFamily="18" charset="0"/>
              </a:rPr>
              <a:t>multiples</a:t>
            </a:r>
            <a:r>
              <a:rPr lang="fr-FR" sz="2400" dirty="0">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Paris, Retz, 2004).</a:t>
            </a:r>
          </a:p>
          <a:p>
            <a:pPr algn="just"/>
            <a:r>
              <a:rPr lang="fr-FR" sz="2400" dirty="0" err="1">
                <a:latin typeface="Times New Roman" pitchFamily="18" charset="0"/>
                <a:cs typeface="Times New Roman" pitchFamily="18" charset="0"/>
              </a:rPr>
              <a:t>Macquart</a:t>
            </a:r>
            <a:r>
              <a:rPr lang="fr-FR" sz="2400" dirty="0">
                <a:latin typeface="Times New Roman" pitchFamily="18" charset="0"/>
                <a:cs typeface="Times New Roman" pitchFamily="18" charset="0"/>
              </a:rPr>
              <a:t> -Martin, C., 2008, « </a:t>
            </a:r>
            <a:r>
              <a:rPr lang="fr-FR" sz="2400" dirty="0" smtClean="0">
                <a:latin typeface="Times New Roman" pitchFamily="18" charset="0"/>
                <a:cs typeface="Times New Roman" pitchFamily="18" charset="0"/>
              </a:rPr>
              <a:t>Animer </a:t>
            </a:r>
            <a:r>
              <a:rPr lang="fr-FR" sz="2400" dirty="0">
                <a:latin typeface="Times New Roman" pitchFamily="18" charset="0"/>
                <a:cs typeface="Times New Roman" pitchFamily="18" charset="0"/>
              </a:rPr>
              <a:t>un cours de FLE en       </a:t>
            </a:r>
            <a:r>
              <a:rPr lang="fr-FR" sz="2400" dirty="0" smtClean="0">
                <a:latin typeface="Times New Roman" pitchFamily="18" charset="0"/>
                <a:cs typeface="Times New Roman" pitchFamily="18" charset="0"/>
              </a:rPr>
              <a:t>primaire</a:t>
            </a:r>
            <a:r>
              <a:rPr lang="fr-FR" sz="2400" dirty="0">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Atalante Innovations</a:t>
            </a:r>
          </a:p>
          <a:p>
            <a:pPr algn="just"/>
            <a:r>
              <a:rPr lang="fr-FR" sz="2400" dirty="0" err="1">
                <a:latin typeface="Times New Roman" pitchFamily="18" charset="0"/>
                <a:cs typeface="Times New Roman" pitchFamily="18" charset="0"/>
              </a:rPr>
              <a:t>Proscolli</a:t>
            </a:r>
            <a:r>
              <a:rPr lang="fr-FR" sz="2400" dirty="0">
                <a:latin typeface="Times New Roman" pitchFamily="18" charset="0"/>
                <a:cs typeface="Times New Roman" pitchFamily="18" charset="0"/>
              </a:rPr>
              <a:t> A., </a:t>
            </a:r>
            <a:r>
              <a:rPr lang="fr-FR" sz="2400" dirty="0" err="1">
                <a:latin typeface="Times New Roman" pitchFamily="18" charset="0"/>
                <a:cs typeface="Times New Roman" pitchFamily="18" charset="0"/>
              </a:rPr>
              <a:t>dec</a:t>
            </a:r>
            <a:r>
              <a:rPr lang="fr-FR" sz="2400" dirty="0">
                <a:latin typeface="Times New Roman" pitchFamily="18" charset="0"/>
                <a:cs typeface="Times New Roman" pitchFamily="18" charset="0"/>
              </a:rPr>
              <a:t> 2005-jan 2006, « </a:t>
            </a:r>
            <a:r>
              <a:rPr lang="fr-FR" sz="2400" dirty="0" smtClean="0">
                <a:latin typeface="Times New Roman" pitchFamily="18" charset="0"/>
                <a:cs typeface="Times New Roman" pitchFamily="18" charset="0"/>
              </a:rPr>
              <a:t>Des </a:t>
            </a:r>
            <a:r>
              <a:rPr lang="fr-FR" sz="2400" dirty="0">
                <a:latin typeface="Times New Roman" pitchFamily="18" charset="0"/>
                <a:cs typeface="Times New Roman" pitchFamily="18" charset="0"/>
              </a:rPr>
              <a:t>compétences aux performances dans les apprentissages en lé  à l’école </a:t>
            </a:r>
            <a:r>
              <a:rPr lang="fr-FR" sz="2400" dirty="0" smtClean="0">
                <a:latin typeface="Times New Roman" pitchFamily="18" charset="0"/>
                <a:cs typeface="Times New Roman" pitchFamily="18" charset="0"/>
              </a:rPr>
              <a:t>primaire</a:t>
            </a:r>
            <a:r>
              <a:rPr lang="fr-FR" sz="2400" dirty="0">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contact+, n◦ 32, </a:t>
            </a:r>
            <a:r>
              <a:rPr lang="fr-FR" sz="2400" dirty="0" smtClean="0">
                <a:latin typeface="Times New Roman" pitchFamily="18" charset="0"/>
                <a:cs typeface="Times New Roman" pitchFamily="18" charset="0"/>
              </a:rPr>
              <a:t>32-35</a:t>
            </a:r>
            <a:endParaRPr lang="el-G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Vanthier </a:t>
            </a:r>
            <a:r>
              <a:rPr lang="fr-FR" sz="2400" dirty="0">
                <a:latin typeface="Times New Roman" pitchFamily="18" charset="0"/>
                <a:cs typeface="Times New Roman" pitchFamily="18" charset="0"/>
              </a:rPr>
              <a:t>Hélène « </a:t>
            </a:r>
            <a:r>
              <a:rPr lang="fr-FR" sz="2400" dirty="0" smtClean="0">
                <a:latin typeface="Times New Roman" pitchFamily="18" charset="0"/>
                <a:cs typeface="Times New Roman" pitchFamily="18" charset="0"/>
              </a:rPr>
              <a:t>L’enseignement</a:t>
            </a:r>
            <a:r>
              <a:rPr lang="el-G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aux </a:t>
            </a:r>
            <a:r>
              <a:rPr lang="fr-FR" sz="2400" dirty="0">
                <a:latin typeface="Times New Roman" pitchFamily="18" charset="0"/>
                <a:cs typeface="Times New Roman" pitchFamily="18" charset="0"/>
              </a:rPr>
              <a:t>enfants en classe de langue », Collection Techniques et Pratiques de classe, CLE </a:t>
            </a:r>
            <a:r>
              <a:rPr lang="fr-FR" sz="2400" dirty="0" smtClean="0">
                <a:latin typeface="Times New Roman" pitchFamily="18" charset="0"/>
                <a:cs typeface="Times New Roman" pitchFamily="18" charset="0"/>
              </a:rPr>
              <a:t>International,</a:t>
            </a:r>
            <a:r>
              <a:rPr lang="el-G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Paris</a:t>
            </a:r>
            <a:r>
              <a:rPr lang="fr-FR" sz="2400" dirty="0">
                <a:latin typeface="Times New Roman" pitchFamily="18" charset="0"/>
                <a:cs typeface="Times New Roman" pitchFamily="18" charset="0"/>
              </a:rPr>
              <a:t>, 2009. </a:t>
            </a:r>
          </a:p>
        </p:txBody>
      </p:sp>
    </p:spTree>
    <p:extLst>
      <p:ext uri="{BB962C8B-B14F-4D97-AF65-F5344CB8AC3E}">
        <p14:creationId xmlns:p14="http://schemas.microsoft.com/office/powerpoint/2010/main" val="240341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prstClr val="black"/>
                </a:solidFill>
              </a:rPr>
              <a:t>Τι οφείλουν να γνωρίζουν οι εκπαιδευτικοί που διδάσκουν στην Α/</a:t>
            </a:r>
            <a:r>
              <a:rPr lang="el-GR" sz="3600" dirty="0" err="1">
                <a:solidFill>
                  <a:prstClr val="black"/>
                </a:solidFill>
              </a:rPr>
              <a:t>θμια</a:t>
            </a:r>
            <a:r>
              <a:rPr lang="el-GR" sz="3600" dirty="0">
                <a:solidFill>
                  <a:prstClr val="black"/>
                </a:solidFill>
              </a:rPr>
              <a:t> Εκπαίδευση</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a:bodyPr>
          <a:lstStyle/>
          <a:p>
            <a:pPr algn="just"/>
            <a:r>
              <a:rPr lang="el-GR" dirty="0" smtClean="0">
                <a:latin typeface="Times New Roman" pitchFamily="18" charset="0"/>
                <a:cs typeface="Times New Roman" pitchFamily="18" charset="0"/>
              </a:rPr>
              <a:t>η </a:t>
            </a:r>
            <a:r>
              <a:rPr lang="el-GR" dirty="0">
                <a:latin typeface="Times New Roman" pitchFamily="18" charset="0"/>
                <a:cs typeface="Times New Roman" pitchFamily="18" charset="0"/>
              </a:rPr>
              <a:t>γρήγορη πρόσληψη/αφομοίωση της </a:t>
            </a:r>
            <a:r>
              <a:rPr lang="el-GR" dirty="0" smtClean="0">
                <a:latin typeface="Times New Roman" pitchFamily="18" charset="0"/>
                <a:cs typeface="Times New Roman" pitchFamily="18" charset="0"/>
              </a:rPr>
              <a:t>προφοράς  </a:t>
            </a:r>
          </a:p>
          <a:p>
            <a:pPr algn="just"/>
            <a:r>
              <a:rPr lang="el-GR" dirty="0" smtClean="0">
                <a:latin typeface="Times New Roman" pitchFamily="18" charset="0"/>
                <a:cs typeface="Times New Roman" pitchFamily="18" charset="0"/>
              </a:rPr>
              <a:t>η </a:t>
            </a:r>
            <a:r>
              <a:rPr lang="el-GR" dirty="0">
                <a:latin typeface="Times New Roman" pitchFamily="18" charset="0"/>
                <a:cs typeface="Times New Roman" pitchFamily="18" charset="0"/>
              </a:rPr>
              <a:t>ανάγκη </a:t>
            </a:r>
            <a:r>
              <a:rPr lang="el-GR" dirty="0" smtClean="0">
                <a:latin typeface="Times New Roman" pitchFamily="18" charset="0"/>
                <a:cs typeface="Times New Roman" pitchFamily="18" charset="0"/>
              </a:rPr>
              <a:t>δράσης </a:t>
            </a:r>
          </a:p>
          <a:p>
            <a:pPr algn="just"/>
            <a:r>
              <a:rPr lang="el-GR" dirty="0" smtClean="0">
                <a:latin typeface="Times New Roman" pitchFamily="18" charset="0"/>
                <a:cs typeface="Times New Roman" pitchFamily="18" charset="0"/>
              </a:rPr>
              <a:t>παιχνιδιού </a:t>
            </a:r>
          </a:p>
          <a:p>
            <a:pPr algn="just"/>
            <a:r>
              <a:rPr lang="el-GR" dirty="0" smtClean="0">
                <a:latin typeface="Times New Roman" pitchFamily="18" charset="0"/>
                <a:cs typeface="Times New Roman" pitchFamily="18" charset="0"/>
              </a:rPr>
              <a:t>δημιουργίας </a:t>
            </a:r>
            <a:r>
              <a:rPr lang="el-GR" dirty="0">
                <a:latin typeface="Times New Roman" pitchFamily="18" charset="0"/>
                <a:cs typeface="Times New Roman" pitchFamily="18" charset="0"/>
              </a:rPr>
              <a:t>και αυθόρμητης </a:t>
            </a:r>
            <a:r>
              <a:rPr lang="el-GR" dirty="0" smtClean="0">
                <a:latin typeface="Times New Roman" pitchFamily="18" charset="0"/>
                <a:cs typeface="Times New Roman" pitchFamily="18" charset="0"/>
              </a:rPr>
              <a:t>έκφρασης </a:t>
            </a:r>
            <a:r>
              <a:rPr lang="el-GR" u="sng" dirty="0">
                <a:latin typeface="Times New Roman" pitchFamily="18" charset="0"/>
                <a:cs typeface="Times New Roman" pitchFamily="18" charset="0"/>
              </a:rPr>
              <a:t>καθώς  και  τα ενδιαφέροντα τους </a:t>
            </a:r>
            <a:r>
              <a:rPr lang="el-GR" dirty="0">
                <a:latin typeface="Times New Roman" pitchFamily="18" charset="0"/>
                <a:cs typeface="Times New Roman" pitchFamily="18" charset="0"/>
              </a:rPr>
              <a:t>όπως η </a:t>
            </a:r>
            <a:r>
              <a:rPr lang="el-GR" dirty="0" smtClean="0">
                <a:latin typeface="Times New Roman" pitchFamily="18" charset="0"/>
                <a:cs typeface="Times New Roman" pitchFamily="18" charset="0"/>
              </a:rPr>
              <a:t>χρήση </a:t>
            </a:r>
            <a:r>
              <a:rPr lang="el-GR" dirty="0">
                <a:latin typeface="Times New Roman" pitchFamily="18" charset="0"/>
                <a:cs typeface="Times New Roman" pitchFamily="18" charset="0"/>
              </a:rPr>
              <a:t>του υπολογιστή και  γενικά των νέων τεχνολογιών.</a:t>
            </a:r>
          </a:p>
          <a:p>
            <a:endParaRPr lang="el-GR" dirty="0"/>
          </a:p>
        </p:txBody>
      </p:sp>
    </p:spTree>
    <p:extLst>
      <p:ext uri="{BB962C8B-B14F-4D97-AF65-F5344CB8AC3E}">
        <p14:creationId xmlns:p14="http://schemas.microsoft.com/office/powerpoint/2010/main" val="4005825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prstClr val="black"/>
                </a:solidFill>
              </a:rPr>
              <a:t>Τι οφείλουν να γνωρίζουν οι εκπαιδευτικοί που διδάσκουν στην Α/</a:t>
            </a:r>
            <a:r>
              <a:rPr lang="el-GR" sz="3200" dirty="0" err="1">
                <a:solidFill>
                  <a:prstClr val="black"/>
                </a:solidFill>
              </a:rPr>
              <a:t>θμια</a:t>
            </a:r>
            <a:r>
              <a:rPr lang="el-GR" sz="3200" dirty="0">
                <a:solidFill>
                  <a:prstClr val="black"/>
                </a:solidFill>
              </a:rPr>
              <a:t> Εκπαίδευση</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lnSpc>
                <a:spcPct val="115000"/>
              </a:lnSpc>
              <a:spcAft>
                <a:spcPts val="1000"/>
              </a:spcAft>
            </a:pPr>
            <a:r>
              <a:rPr lang="el-GR" u="sng" dirty="0">
                <a:solidFill>
                  <a:prstClr val="black"/>
                </a:solidFill>
                <a:latin typeface="Times New Roman" pitchFamily="18" charset="0"/>
                <a:cs typeface="Times New Roman" pitchFamily="18" charset="0"/>
              </a:rPr>
              <a:t>Να ευαισθητοποιηθούν στην πρακτική της ενεργητικής και βιωματικής μάθησης </a:t>
            </a:r>
            <a:r>
              <a:rPr lang="el-GR" dirty="0">
                <a:latin typeface="Times New Roman" pitchFamily="18" charset="0"/>
                <a:ea typeface="Calibri"/>
                <a:cs typeface="Times New Roman" pitchFamily="18" charset="0"/>
              </a:rPr>
              <a:t>και να δώσουν την δυνατότητα στο μαθητή να συμμετέχει  ενεργά  από την αρχή της διδασκαλίας στην εκμάθηση της ξένης γλώσσας </a:t>
            </a:r>
          </a:p>
        </p:txBody>
      </p:sp>
    </p:spTree>
    <p:extLst>
      <p:ext uri="{BB962C8B-B14F-4D97-AF65-F5344CB8AC3E}">
        <p14:creationId xmlns:p14="http://schemas.microsoft.com/office/powerpoint/2010/main" val="4114371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prstClr val="black"/>
                </a:solidFill>
              </a:rPr>
              <a:t>Τι οφείλουν να γνωρίζουν οι εκπαιδευτικοί που διδάσκουν στην Α/</a:t>
            </a:r>
            <a:r>
              <a:rPr lang="el-GR" sz="3600" dirty="0" err="1">
                <a:solidFill>
                  <a:prstClr val="black"/>
                </a:solidFill>
              </a:rPr>
              <a:t>θμια</a:t>
            </a:r>
            <a:r>
              <a:rPr lang="el-GR" sz="3600" dirty="0">
                <a:solidFill>
                  <a:prstClr val="black"/>
                </a:solidFill>
              </a:rPr>
              <a:t> Εκπαίδευση</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a:bodyPr>
          <a:lstStyle/>
          <a:p>
            <a:pPr algn="just"/>
            <a:r>
              <a:rPr lang="el-GR" dirty="0" smtClean="0">
                <a:latin typeface="Times New Roman" pitchFamily="18" charset="0"/>
                <a:cs typeface="Times New Roman" pitchFamily="18" charset="0"/>
              </a:rPr>
              <a:t>Να </a:t>
            </a:r>
            <a:r>
              <a:rPr lang="el-GR" dirty="0">
                <a:latin typeface="Times New Roman" pitchFamily="18" charset="0"/>
                <a:cs typeface="Times New Roman" pitchFamily="18" charset="0"/>
              </a:rPr>
              <a:t>διευκολύνουν την εκμάθηση  της γλώσσας  προτείνοντας ποικίλες δραστηριότητες </a:t>
            </a:r>
            <a:r>
              <a:rPr lang="el-GR" dirty="0" smtClean="0">
                <a:latin typeface="Times New Roman" pitchFamily="18" charset="0"/>
                <a:cs typeface="Times New Roman" pitchFamily="18" charset="0"/>
              </a:rPr>
              <a:t>αρχίζοντας από τον προφορικό λόγο </a:t>
            </a:r>
            <a:r>
              <a:rPr lang="el-GR" dirty="0" smtClean="0">
                <a:latin typeface="Times New Roman" pitchFamily="18" charset="0"/>
                <a:ea typeface="Calibri"/>
                <a:cs typeface="Times New Roman" pitchFamily="18" charset="0"/>
              </a:rPr>
              <a:t>ώστε </a:t>
            </a:r>
            <a:r>
              <a:rPr lang="el-GR" dirty="0">
                <a:latin typeface="Times New Roman" pitchFamily="18" charset="0"/>
                <a:ea typeface="Calibri"/>
                <a:cs typeface="Times New Roman" pitchFamily="18" charset="0"/>
              </a:rPr>
              <a:t>οι μαθητές  βήμα προς βήμα να εξοικειωθούν στο άκουσμα της ξένης γλώσσας και να αναπτύξουν  αρχικά δεξιότητες </a:t>
            </a:r>
            <a:endParaRPr lang="el-GR" dirty="0" smtClean="0">
              <a:latin typeface="Times New Roman" pitchFamily="18" charset="0"/>
              <a:ea typeface="Calibri"/>
              <a:cs typeface="Times New Roman" pitchFamily="18" charset="0"/>
            </a:endParaRPr>
          </a:p>
          <a:p>
            <a:pPr algn="just"/>
            <a:r>
              <a:rPr lang="el-GR" u="sng" dirty="0" smtClean="0">
                <a:latin typeface="Times New Roman" pitchFamily="18" charset="0"/>
                <a:ea typeface="Calibri"/>
                <a:cs typeface="Times New Roman" pitchFamily="18" charset="0"/>
              </a:rPr>
              <a:t>πρόσληψης </a:t>
            </a:r>
            <a:r>
              <a:rPr lang="el-GR" u="sng" dirty="0">
                <a:latin typeface="Times New Roman" pitchFamily="18" charset="0"/>
                <a:ea typeface="Calibri"/>
                <a:cs typeface="Times New Roman" pitchFamily="18" charset="0"/>
              </a:rPr>
              <a:t>, κατανόησης παραγωγής και αναπαραγωγής απλού προφορικού </a:t>
            </a:r>
            <a:r>
              <a:rPr lang="el-GR" u="sng" dirty="0" smtClean="0">
                <a:latin typeface="Times New Roman" pitchFamily="18" charset="0"/>
                <a:ea typeface="Calibri"/>
                <a:cs typeface="Times New Roman" pitchFamily="18" charset="0"/>
              </a:rPr>
              <a:t>λόγου</a:t>
            </a:r>
            <a:endParaRPr lang="el-GR" u="sng"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933997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prstClr val="black"/>
                </a:solidFill>
              </a:rPr>
              <a:t>Τι οφείλουν να γνωρίζουν οι εκπαιδευτικοί που διδάσκουν στην Α/</a:t>
            </a:r>
            <a:r>
              <a:rPr lang="el-GR" sz="3200" dirty="0" err="1">
                <a:solidFill>
                  <a:prstClr val="black"/>
                </a:solidFill>
              </a:rPr>
              <a:t>θμια</a:t>
            </a:r>
            <a:r>
              <a:rPr lang="el-GR" sz="3200" dirty="0">
                <a:solidFill>
                  <a:prstClr val="black"/>
                </a:solidFill>
              </a:rPr>
              <a:t> Εκπαίδευση</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lnSpc>
                <a:spcPct val="115000"/>
              </a:lnSpc>
              <a:spcAft>
                <a:spcPts val="1000"/>
              </a:spcAft>
            </a:pPr>
            <a:r>
              <a:rPr lang="el-GR" dirty="0">
                <a:solidFill>
                  <a:prstClr val="black"/>
                </a:solidFill>
                <a:latin typeface="Times New Roman" pitchFamily="18" charset="0"/>
                <a:cs typeface="Times New Roman" pitchFamily="18" charset="0"/>
              </a:rPr>
              <a:t>Να δώσουν </a:t>
            </a:r>
            <a:r>
              <a:rPr lang="el-GR" u="sng" dirty="0">
                <a:solidFill>
                  <a:prstClr val="black"/>
                </a:solidFill>
                <a:latin typeface="Times New Roman" pitchFamily="18" charset="0"/>
                <a:cs typeface="Times New Roman" pitchFamily="18" charset="0"/>
              </a:rPr>
              <a:t>έμφαση σε πρακτικές ασκήσεις κατανόησης της </a:t>
            </a:r>
            <a:r>
              <a:rPr lang="el-GR" u="sng" dirty="0" smtClean="0">
                <a:solidFill>
                  <a:prstClr val="black"/>
                </a:solidFill>
                <a:latin typeface="Times New Roman" pitchFamily="18" charset="0"/>
                <a:cs typeface="Times New Roman" pitchFamily="18" charset="0"/>
              </a:rPr>
              <a:t>φωνητικής </a:t>
            </a:r>
            <a:r>
              <a:rPr lang="el-GR" dirty="0">
                <a:latin typeface="Times New Roman" pitchFamily="18" charset="0"/>
                <a:ea typeface="Calibri"/>
                <a:cs typeface="Times New Roman" pitchFamily="18" charset="0"/>
              </a:rPr>
              <a:t>ώστε </a:t>
            </a:r>
            <a:r>
              <a:rPr lang="el-GR" i="1" dirty="0">
                <a:latin typeface="Times New Roman" pitchFamily="18" charset="0"/>
                <a:ea typeface="Calibri"/>
                <a:cs typeface="Times New Roman" pitchFamily="18" charset="0"/>
              </a:rPr>
              <a:t>εξασκώντας τους</a:t>
            </a:r>
            <a:r>
              <a:rPr lang="el-GR" dirty="0">
                <a:latin typeface="Times New Roman" pitchFamily="18" charset="0"/>
                <a:ea typeface="Calibri"/>
                <a:cs typeface="Times New Roman" pitchFamily="18" charset="0"/>
              </a:rPr>
              <a:t> να συνδέσουν  αργότερα τον γραπτό στον προφορικό λόγο.</a:t>
            </a:r>
          </a:p>
          <a:p>
            <a:pPr lvl="0"/>
            <a:endParaRPr lang="el-GR" sz="3000" dirty="0">
              <a:solidFill>
                <a:prstClr val="black"/>
              </a:solidFill>
            </a:endParaRPr>
          </a:p>
          <a:p>
            <a:endParaRPr lang="el-GR" dirty="0"/>
          </a:p>
        </p:txBody>
      </p:sp>
    </p:spTree>
    <p:extLst>
      <p:ext uri="{BB962C8B-B14F-4D97-AF65-F5344CB8AC3E}">
        <p14:creationId xmlns:p14="http://schemas.microsoft.com/office/powerpoint/2010/main" val="2380441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prstClr val="black"/>
                </a:solidFill>
              </a:rPr>
              <a:t>Τι οφείλουν να γνωρίζουν οι εκπαιδευτικοί που διδάσκουν στην Α/</a:t>
            </a:r>
            <a:r>
              <a:rPr lang="el-GR" sz="3600" dirty="0" err="1">
                <a:solidFill>
                  <a:prstClr val="black"/>
                </a:solidFill>
              </a:rPr>
              <a:t>θμια</a:t>
            </a:r>
            <a:r>
              <a:rPr lang="el-GR" sz="3600" dirty="0">
                <a:solidFill>
                  <a:prstClr val="black"/>
                </a:solidFill>
              </a:rPr>
              <a:t> Εκπαίδευση</a:t>
            </a:r>
            <a:endParaRPr lang="el-GR" dirty="0"/>
          </a:p>
        </p:txBody>
      </p:sp>
      <p:sp>
        <p:nvSpPr>
          <p:cNvPr id="3" name="Θέση περιεχομένου 2"/>
          <p:cNvSpPr>
            <a:spLocks noGrp="1"/>
          </p:cNvSpPr>
          <p:nvPr>
            <p:ph idx="1"/>
          </p:nvPr>
        </p:nvSpPr>
        <p:spPr>
          <a:solidFill>
            <a:schemeClr val="accent1">
              <a:lumMod val="20000"/>
              <a:lumOff val="80000"/>
            </a:schemeClr>
          </a:solidFill>
          <a:ln>
            <a:solidFill>
              <a:schemeClr val="accent1">
                <a:lumMod val="20000"/>
                <a:lumOff val="80000"/>
              </a:schemeClr>
            </a:solidFill>
          </a:ln>
        </p:spPr>
        <p:txBody>
          <a:bodyPr/>
          <a:lstStyle/>
          <a:p>
            <a:pPr algn="just"/>
            <a:r>
              <a:rPr lang="el-GR" dirty="0" smtClean="0">
                <a:latin typeface="Times New Roman" pitchFamily="18" charset="0"/>
                <a:cs typeface="Times New Roman" pitchFamily="18" charset="0"/>
              </a:rPr>
              <a:t>Να </a:t>
            </a:r>
            <a:r>
              <a:rPr lang="el-GR" dirty="0">
                <a:latin typeface="Times New Roman" pitchFamily="18" charset="0"/>
                <a:cs typeface="Times New Roman" pitchFamily="18" charset="0"/>
              </a:rPr>
              <a:t>εφαρμόζουν  μεθοδολογικές προσεγγίσεις ώστε </a:t>
            </a:r>
            <a:r>
              <a:rPr lang="el-GR" u="sng" dirty="0">
                <a:latin typeface="Times New Roman" pitchFamily="18" charset="0"/>
                <a:cs typeface="Times New Roman" pitchFamily="18" charset="0"/>
              </a:rPr>
              <a:t>η εκμάθηση της γραμματικής </a:t>
            </a:r>
            <a:r>
              <a:rPr lang="el-GR" dirty="0">
                <a:latin typeface="Times New Roman" pitchFamily="18" charset="0"/>
                <a:cs typeface="Times New Roman" pitchFamily="18" charset="0"/>
              </a:rPr>
              <a:t>και των μορφοσυντακτικών δομών να γίνεται </a:t>
            </a:r>
            <a:r>
              <a:rPr lang="el-GR" u="sng" dirty="0">
                <a:latin typeface="Times New Roman" pitchFamily="18" charset="0"/>
                <a:cs typeface="Times New Roman" pitchFamily="18" charset="0"/>
              </a:rPr>
              <a:t>μέσα από την βιωματική  χρήση της γλώσσας σε συγκεκριμένες μορφές επικοινωνίας</a:t>
            </a:r>
            <a:r>
              <a:rPr lang="el-GR" u="sng" dirty="0" smtClean="0">
                <a:latin typeface="Times New Roman" pitchFamily="18" charset="0"/>
                <a:cs typeface="Times New Roman" pitchFamily="18" charset="0"/>
              </a:rPr>
              <a:t>.</a:t>
            </a:r>
          </a:p>
          <a:p>
            <a:pPr marL="0" indent="0" algn="just">
              <a:buNone/>
            </a:pPr>
            <a:r>
              <a:rPr lang="el-GR" dirty="0">
                <a:latin typeface="Times New Roman" pitchFamily="18" charset="0"/>
                <a:cs typeface="Times New Roman" pitchFamily="18" charset="0"/>
              </a:rPr>
              <a:t>Η ανακαλυπτική </a:t>
            </a:r>
            <a:r>
              <a:rPr lang="el-GR" dirty="0" smtClean="0">
                <a:latin typeface="Times New Roman" pitchFamily="18" charset="0"/>
                <a:cs typeface="Times New Roman" pitchFamily="18" charset="0"/>
              </a:rPr>
              <a:t>μάθηση ( </a:t>
            </a:r>
            <a:r>
              <a:rPr lang="fr-FR" dirty="0">
                <a:latin typeface="Times New Roman" pitchFamily="18" charset="0"/>
                <a:cs typeface="Times New Roman" pitchFamily="18" charset="0"/>
              </a:rPr>
              <a:t>l</a:t>
            </a:r>
            <a:r>
              <a:rPr lang="el-GR" dirty="0">
                <a:latin typeface="Times New Roman" pitchFamily="18" charset="0"/>
                <a:cs typeface="Times New Roman" pitchFamily="18" charset="0"/>
              </a:rPr>
              <a:t>’ </a:t>
            </a:r>
            <a:r>
              <a:rPr lang="fr-FR" dirty="0">
                <a:latin typeface="Times New Roman" pitchFamily="18" charset="0"/>
                <a:cs typeface="Times New Roman" pitchFamily="18" charset="0"/>
              </a:rPr>
              <a:t>apprentissage de d</a:t>
            </a:r>
            <a:r>
              <a:rPr lang="el-GR" dirty="0">
                <a:latin typeface="Times New Roman" pitchFamily="18" charset="0"/>
                <a:cs typeface="Times New Roman" pitchFamily="18" charset="0"/>
              </a:rPr>
              <a:t>é</a:t>
            </a:r>
            <a:r>
              <a:rPr lang="fr-FR" dirty="0">
                <a:latin typeface="Times New Roman" pitchFamily="18" charset="0"/>
                <a:cs typeface="Times New Roman" pitchFamily="18" charset="0"/>
              </a:rPr>
              <a:t>couverte</a:t>
            </a:r>
            <a:r>
              <a:rPr lang="el-GR" dirty="0" smtClean="0">
                <a:latin typeface="Times New Roman" pitchFamily="18" charset="0"/>
                <a:cs typeface="Times New Roman" pitchFamily="18" charset="0"/>
              </a:rPr>
              <a:t>) συμβάλλει </a:t>
            </a:r>
            <a:r>
              <a:rPr lang="el-GR" dirty="0">
                <a:latin typeface="Times New Roman" pitchFamily="18" charset="0"/>
                <a:cs typeface="Times New Roman" pitchFamily="18" charset="0"/>
              </a:rPr>
              <a:t>σημαντικά στην  εμπέδωση της γνώσης </a:t>
            </a:r>
            <a:r>
              <a:rPr lang="el-GR"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a:p>
            <a:endParaRPr lang="el-GR" u="sng" dirty="0"/>
          </a:p>
        </p:txBody>
      </p:sp>
    </p:spTree>
    <p:extLst>
      <p:ext uri="{BB962C8B-B14F-4D97-AF65-F5344CB8AC3E}">
        <p14:creationId xmlns:p14="http://schemas.microsoft.com/office/powerpoint/2010/main" val="3937649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prstClr val="black"/>
                </a:solidFill>
              </a:rPr>
              <a:t>Τι οφείλουν να γνωρίζουν οι εκπαιδευτικοί που διδάσκουν στην Α/</a:t>
            </a:r>
            <a:r>
              <a:rPr lang="el-GR" sz="3600" dirty="0" err="1">
                <a:solidFill>
                  <a:prstClr val="black"/>
                </a:solidFill>
              </a:rPr>
              <a:t>θμια</a:t>
            </a:r>
            <a:r>
              <a:rPr lang="el-GR" sz="3600" dirty="0">
                <a:solidFill>
                  <a:prstClr val="black"/>
                </a:solidFill>
              </a:rPr>
              <a:t> Εκπαίδευση</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normAutofit/>
          </a:bodyPr>
          <a:lstStyle/>
          <a:p>
            <a:pPr algn="just"/>
            <a:r>
              <a:rPr lang="el-GR" dirty="0">
                <a:latin typeface="Times New Roman" pitchFamily="18" charset="0"/>
                <a:cs typeface="Times New Roman" pitchFamily="18" charset="0"/>
              </a:rPr>
              <a:t>Να είναι ικανοί </a:t>
            </a:r>
            <a:r>
              <a:rPr lang="el-GR" u="sng" dirty="0">
                <a:latin typeface="Times New Roman" pitchFamily="18" charset="0"/>
                <a:cs typeface="Times New Roman" pitchFamily="18" charset="0"/>
              </a:rPr>
              <a:t>να διαχειρισθούν την  παντός είδους διαφορετικότητα των  σχολικών τάξεων </a:t>
            </a:r>
            <a:r>
              <a:rPr lang="el-GR" dirty="0">
                <a:latin typeface="Times New Roman" pitchFamily="18" charset="0"/>
                <a:cs typeface="Times New Roman" pitchFamily="18" charset="0"/>
              </a:rPr>
              <a:t>και να </a:t>
            </a:r>
            <a:r>
              <a:rPr lang="el-GR" dirty="0" smtClean="0">
                <a:latin typeface="Times New Roman" pitchFamily="18" charset="0"/>
                <a:cs typeface="Times New Roman" pitchFamily="18" charset="0"/>
              </a:rPr>
              <a:t>διαφοροποιούν  </a:t>
            </a:r>
            <a:r>
              <a:rPr lang="el-GR" dirty="0">
                <a:latin typeface="Times New Roman" pitchFamily="18" charset="0"/>
                <a:cs typeface="Times New Roman" pitchFamily="18" charset="0"/>
              </a:rPr>
              <a:t>την διδασκαλία τους ανάλογα με τις </a:t>
            </a:r>
            <a:r>
              <a:rPr lang="el-GR" dirty="0" smtClean="0">
                <a:latin typeface="Times New Roman" pitchFamily="18" charset="0"/>
                <a:cs typeface="Times New Roman" pitchFamily="18" charset="0"/>
              </a:rPr>
              <a:t>ανάγκες του </a:t>
            </a:r>
            <a:r>
              <a:rPr lang="el-GR" dirty="0">
                <a:latin typeface="Times New Roman" pitchFamily="18" charset="0"/>
                <a:cs typeface="Times New Roman" pitchFamily="18" charset="0"/>
              </a:rPr>
              <a:t>μαθητικού τους κοινού </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λαμβάνοντας </a:t>
            </a:r>
            <a:r>
              <a:rPr lang="el-GR" dirty="0" smtClean="0">
                <a:latin typeface="Times New Roman" pitchFamily="18" charset="0"/>
                <a:cs typeface="Times New Roman" pitchFamily="18" charset="0"/>
              </a:rPr>
              <a:t> </a:t>
            </a:r>
            <a:r>
              <a:rPr lang="el-GR" err="1" smtClean="0">
                <a:latin typeface="Times New Roman" pitchFamily="18" charset="0"/>
                <a:cs typeface="Times New Roman" pitchFamily="18" charset="0"/>
              </a:rPr>
              <a:t>υπ</a:t>
            </a:r>
            <a:r>
              <a:rPr lang="el-GR" smtClean="0">
                <a:latin typeface="Times New Roman" pitchFamily="18" charset="0"/>
                <a:cs typeface="Times New Roman" pitchFamily="18" charset="0"/>
              </a:rPr>
              <a:t>΄οψιν</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την θεωρεία της πολλαπλής νοημοσύνης </a:t>
            </a:r>
            <a:r>
              <a:rPr lang="el-GR"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653529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prstClr val="black"/>
                </a:solidFill>
              </a:rPr>
              <a:t>Τι οφείλουν να γνωρίζουν οι εκπαιδευτικοί που διδάσκουν στην Α/</a:t>
            </a:r>
            <a:r>
              <a:rPr lang="el-GR" sz="3200" dirty="0" err="1">
                <a:solidFill>
                  <a:prstClr val="black"/>
                </a:solidFill>
              </a:rPr>
              <a:t>θμια</a:t>
            </a:r>
            <a:r>
              <a:rPr lang="el-GR" sz="3200" dirty="0">
                <a:solidFill>
                  <a:prstClr val="black"/>
                </a:solidFill>
              </a:rPr>
              <a:t> Εκπαίδευση</a:t>
            </a:r>
            <a:endParaRPr lang="el-GR" dirty="0"/>
          </a:p>
        </p:txBody>
      </p:sp>
      <p:sp>
        <p:nvSpPr>
          <p:cNvPr id="3" name="Θέση περιεχομένου 2"/>
          <p:cNvSpPr>
            <a:spLocks noGrp="1"/>
          </p:cNvSpPr>
          <p:nvPr>
            <p:ph idx="1"/>
          </p:nvPr>
        </p:nvSpPr>
        <p:spPr>
          <a:solidFill>
            <a:schemeClr val="accent1">
              <a:lumMod val="20000"/>
              <a:lumOff val="80000"/>
            </a:schemeClr>
          </a:solidFill>
        </p:spPr>
        <p:txBody>
          <a:bodyPr/>
          <a:lstStyle/>
          <a:p>
            <a:pPr algn="just">
              <a:lnSpc>
                <a:spcPct val="115000"/>
              </a:lnSpc>
              <a:spcAft>
                <a:spcPts val="1000"/>
              </a:spcAft>
            </a:pPr>
            <a:r>
              <a:rPr lang="el-GR" dirty="0" smtClean="0">
                <a:latin typeface="Times New Roman" pitchFamily="18" charset="0"/>
                <a:ea typeface="Calibri"/>
                <a:cs typeface="Times New Roman" pitchFamily="18" charset="0"/>
              </a:rPr>
              <a:t>Να προτείνουν </a:t>
            </a:r>
            <a:r>
              <a:rPr lang="el-GR" u="sng" dirty="0" smtClean="0">
                <a:latin typeface="Times New Roman" pitchFamily="18" charset="0"/>
                <a:ea typeface="Calibri"/>
                <a:cs typeface="Times New Roman" pitchFamily="18" charset="0"/>
              </a:rPr>
              <a:t>ομαδοσυνεργατικές </a:t>
            </a:r>
            <a:r>
              <a:rPr lang="el-GR" u="sng" dirty="0">
                <a:latin typeface="Times New Roman" pitchFamily="18" charset="0"/>
                <a:ea typeface="Calibri"/>
                <a:cs typeface="Times New Roman" pitchFamily="18" charset="0"/>
              </a:rPr>
              <a:t>δραστηριότητες </a:t>
            </a:r>
            <a:r>
              <a:rPr lang="el-GR" dirty="0">
                <a:latin typeface="Times New Roman" pitchFamily="18" charset="0"/>
                <a:ea typeface="Calibri"/>
                <a:cs typeface="Times New Roman" pitchFamily="18" charset="0"/>
              </a:rPr>
              <a:t>δίνοντας την ευκαιρία στους μαθητές τους </a:t>
            </a:r>
            <a:r>
              <a:rPr lang="el-GR" u="sng" dirty="0">
                <a:latin typeface="Times New Roman" pitchFamily="18" charset="0"/>
                <a:ea typeface="Calibri"/>
                <a:cs typeface="Times New Roman" pitchFamily="18" charset="0"/>
              </a:rPr>
              <a:t>να  αναπτύξουν  συγχρόνως  κοινωνικές δεξιότητες</a:t>
            </a:r>
            <a:r>
              <a:rPr lang="el-GR" dirty="0">
                <a:latin typeface="Times New Roman" pitchFamily="18" charset="0"/>
                <a:ea typeface="Calibri"/>
                <a:cs typeface="Times New Roman" pitchFamily="18" charset="0"/>
              </a:rPr>
              <a:t> όπως η συνεργασία η αλληλεγγύη και ο σεβασμός στην διαφορετικότητα του άλλου. </a:t>
            </a:r>
          </a:p>
        </p:txBody>
      </p:sp>
    </p:spTree>
    <p:extLst>
      <p:ext uri="{BB962C8B-B14F-4D97-AF65-F5344CB8AC3E}">
        <p14:creationId xmlns:p14="http://schemas.microsoft.com/office/powerpoint/2010/main" val="1590983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1398</Words>
  <Application>Microsoft Office PowerPoint</Application>
  <PresentationFormat>Προβολή στην οθόνη (4:3)</PresentationFormat>
  <Paragraphs>102</Paragraphs>
  <Slides>29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Θέμα του Office</vt:lpstr>
      <vt:lpstr>Κατασκευή παιδαγωγικής  εργαλειοθήκης  για την διδασκαλία της γαλλικής γλώσσας στο δημοτικό :</vt:lpstr>
      <vt:lpstr>Τι οφείλουν να γνωρίζουν οι εκπαιδευτικοί που διδάσκουν στην Α/θμια Εκπαίδευση</vt:lpstr>
      <vt:lpstr>Τι οφείλουν να γνωρίζουν οι εκπαιδευτικοί που διδάσκουν στην Α/θμια Εκπαίδευση</vt:lpstr>
      <vt:lpstr>Τι οφείλουν να γνωρίζουν οι εκπαιδευτικοί που διδάσκουν στην Α/θμια Εκπαίδευση</vt:lpstr>
      <vt:lpstr>Τι οφείλουν να γνωρίζουν οι εκπαιδευτικοί που διδάσκουν στην Α/θμια Εκπαίδευση</vt:lpstr>
      <vt:lpstr>Τι οφείλουν να γνωρίζουν οι εκπαιδευτικοί που διδάσκουν στην Α/θμια Εκπαίδευση</vt:lpstr>
      <vt:lpstr>Τι οφείλουν να γνωρίζουν οι εκπαιδευτικοί που διδάσκουν στην Α/θμια Εκπαίδευση</vt:lpstr>
      <vt:lpstr>Τι οφείλουν να γνωρίζουν οι εκπαιδευτικοί που διδάσκουν στην Α/θμια Εκπαίδευση</vt:lpstr>
      <vt:lpstr>Τι οφείλουν να γνωρίζουν οι εκπαιδευτικοί που διδάσκουν στην Α/θμια Εκπαίδευση</vt:lpstr>
      <vt:lpstr>Τι οφείλουν να γνωρίζουν οι εκπαιδευτικοί που διδάσκουν στην Α/θμια Εκπαίδευση</vt:lpstr>
      <vt:lpstr> Παιδαγωγική  εργαλειοθήκη  για  την  5η και 6η Δημοτικού</vt:lpstr>
      <vt:lpstr>Στόχος</vt:lpstr>
      <vt:lpstr>Τα στάδια κατασκευής της εργαλειοθήκης</vt:lpstr>
      <vt:lpstr>Παιδαγωγική  εργαλειοθήκη  για  την  5η και 6η Δημοτικού</vt:lpstr>
      <vt:lpstr>Τα στάδια κατασκευής της εργαλειοθήκης</vt:lpstr>
      <vt:lpstr>Θα προσδιορίζονται </vt:lpstr>
      <vt:lpstr>Θα προσδιορίζονται </vt:lpstr>
      <vt:lpstr>Θα προσδιορίζονται </vt:lpstr>
      <vt:lpstr>Θα προσδιορίζονται </vt:lpstr>
      <vt:lpstr>Εκμάθηση της φωνητικής </vt:lpstr>
      <vt:lpstr>Μικρή ερευνητική εργασία  </vt:lpstr>
      <vt:lpstr>Οι σχολικοί σύμβουλοι   θα επεξεργαστούν  τα εξής θέματα :  </vt:lpstr>
      <vt:lpstr>Οι σχολικοί σύμβουλοι   θα επεξεργαστούν  τα εξής θέματα :  </vt:lpstr>
      <vt:lpstr>Οι σχολικοί σύμβουλοι   θα επεξεργαστούν  τα εξής θέματα :  </vt:lpstr>
      <vt:lpstr>Οι σχολικοί σύμβουλοι   θα επεξεργαστούν  τα εξής θέματα :  </vt:lpstr>
      <vt:lpstr>Οι σχολικοί σύμβουλοι   θα επεξεργαστούν  τα εξής θέματα :  </vt:lpstr>
      <vt:lpstr>Οι σχολικοί σύμβουλοι   θα επεξεργαστούν  τα εξής θέματα :  </vt:lpstr>
      <vt:lpstr>Τελικό στάδιο</vt:lpstr>
      <vt:lpstr>Bibliographie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Κατασκευή παιδαγωγικής  εργαλειοθήκης  για την διδασκαλία της γαλλικής γλώσσας  στο δημοτικό : Στόχοι και προοπτικές.</dc:title>
  <dc:creator>Χρυσούλα</dc:creator>
  <cp:lastModifiedBy>User</cp:lastModifiedBy>
  <cp:revision>77</cp:revision>
  <dcterms:created xsi:type="dcterms:W3CDTF">2013-01-20T22:33:10Z</dcterms:created>
  <dcterms:modified xsi:type="dcterms:W3CDTF">2013-07-10T11:27:28Z</dcterms:modified>
</cp:coreProperties>
</file>