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slideshow.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67" r:id="rId2"/>
    <p:sldId id="285" r:id="rId3"/>
    <p:sldId id="286" r:id="rId4"/>
    <p:sldId id="301" r:id="rId5"/>
    <p:sldId id="328" r:id="rId6"/>
    <p:sldId id="327" r:id="rId7"/>
    <p:sldId id="308" r:id="rId8"/>
    <p:sldId id="309" r:id="rId9"/>
    <p:sldId id="259" r:id="rId10"/>
    <p:sldId id="258" r:id="rId11"/>
    <p:sldId id="331" r:id="rId12"/>
    <p:sldId id="332" r:id="rId13"/>
    <p:sldId id="277" r:id="rId14"/>
    <p:sldId id="278" r:id="rId15"/>
    <p:sldId id="280" r:id="rId16"/>
    <p:sldId id="352" r:id="rId17"/>
    <p:sldId id="312" r:id="rId18"/>
    <p:sldId id="333" r:id="rId19"/>
    <p:sldId id="334" r:id="rId20"/>
    <p:sldId id="347" r:id="rId21"/>
    <p:sldId id="313" r:id="rId22"/>
    <p:sldId id="335" r:id="rId23"/>
    <p:sldId id="353" r:id="rId24"/>
    <p:sldId id="261" r:id="rId25"/>
    <p:sldId id="262" r:id="rId26"/>
    <p:sldId id="263" r:id="rId27"/>
    <p:sldId id="351" r:id="rId28"/>
    <p:sldId id="336" r:id="rId29"/>
    <p:sldId id="337" r:id="rId30"/>
    <p:sldId id="340" r:id="rId31"/>
    <p:sldId id="264" r:id="rId32"/>
    <p:sldId id="314" r:id="rId33"/>
    <p:sldId id="265" r:id="rId34"/>
    <p:sldId id="266" r:id="rId35"/>
    <p:sldId id="269" r:id="rId36"/>
    <p:sldId id="319" r:id="rId37"/>
    <p:sldId id="270" r:id="rId38"/>
    <p:sldId id="275" r:id="rId39"/>
    <p:sldId id="341" r:id="rId40"/>
    <p:sldId id="342" r:id="rId41"/>
    <p:sldId id="343" r:id="rId42"/>
    <p:sldId id="344" r:id="rId43"/>
    <p:sldId id="349" r:id="rId44"/>
    <p:sldId id="354" r:id="rId45"/>
    <p:sldId id="273" r:id="rId4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AA067F"/>
    <a:srgbClr val="660066"/>
    <a:srgbClr val="FF00FF"/>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81" autoAdjust="0"/>
  </p:normalViewPr>
  <p:slideViewPr>
    <p:cSldViewPr>
      <p:cViewPr>
        <p:scale>
          <a:sx n="62" d="100"/>
          <a:sy n="62" d="100"/>
        </p:scale>
        <p:origin x="-600"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AA5EEE-FEE7-416C-8087-FAB46D27D7CD}" type="datetimeFigureOut">
              <a:rPr lang="el-GR" smtClean="0"/>
              <a:pPr/>
              <a:t>21/1/2013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FF05E-BA3A-40F8-9860-807452EF661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err="1" smtClean="0"/>
              <a:t>Κυριτσόπουλος</a:t>
            </a:r>
            <a:endParaRPr lang="el-GR" dirty="0"/>
          </a:p>
        </p:txBody>
      </p:sp>
      <p:sp>
        <p:nvSpPr>
          <p:cNvPr id="4" name="3 - Θέση αριθμού διαφάνειας"/>
          <p:cNvSpPr>
            <a:spLocks noGrp="1"/>
          </p:cNvSpPr>
          <p:nvPr>
            <p:ph type="sldNum" sz="quarter" idx="10"/>
          </p:nvPr>
        </p:nvSpPr>
        <p:spPr/>
        <p:txBody>
          <a:bodyPr/>
          <a:lstStyle/>
          <a:p>
            <a:fld id="{C19644CE-1CB6-4722-94C1-ACC3716FD34A}"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EDFF05E-BA3A-40F8-9860-807452EF661E}" type="slidenum">
              <a:rPr lang="el-GR" smtClean="0"/>
              <a:pPr/>
              <a:t>12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21/1/2013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21/1/2013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scienceinschool.org/print/328"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https://fbcdn-sphotos-d-a.akamaihd.net/hphotos-ak-snc7/485031_369880716439958_2038449262_n.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4" name="3 - TextBox"/>
          <p:cNvSpPr txBox="1"/>
          <p:nvPr/>
        </p:nvSpPr>
        <p:spPr>
          <a:xfrm>
            <a:off x="683568" y="1340769"/>
            <a:ext cx="7704856" cy="9633406"/>
          </a:xfrm>
          <a:prstGeom prst="rect">
            <a:avLst/>
          </a:prstGeom>
          <a:noFill/>
        </p:spPr>
        <p:txBody>
          <a:bodyPr wrap="square" rtlCol="0">
            <a:spAutoFit/>
          </a:bodyPr>
          <a:lstStyle/>
          <a:p>
            <a:pPr algn="ctr"/>
            <a:r>
              <a:rPr lang="el-GR" sz="5400" b="1" dirty="0" smtClean="0">
                <a:latin typeface="Comic Sans MS" pitchFamily="66" charset="0"/>
              </a:rPr>
              <a:t>Οι Φυσικές Επιστήμες </a:t>
            </a:r>
          </a:p>
          <a:p>
            <a:pPr algn="ctr"/>
            <a:r>
              <a:rPr lang="el-GR" sz="5400" b="1" dirty="0" smtClean="0">
                <a:latin typeface="Comic Sans MS" pitchFamily="66" charset="0"/>
              </a:rPr>
              <a:t>στο σχολείο σήμερα</a:t>
            </a:r>
          </a:p>
          <a:p>
            <a:pPr algn="ctr"/>
            <a:endParaRPr lang="el-GR" sz="3200" dirty="0" smtClean="0">
              <a:latin typeface="Comic Sans MS" pitchFamily="66" charset="0"/>
            </a:endParaRPr>
          </a:p>
          <a:p>
            <a:pPr algn="ctr"/>
            <a:r>
              <a:rPr lang="el-GR" sz="3200" dirty="0" smtClean="0">
                <a:latin typeface="Times New Roman" pitchFamily="18" charset="0"/>
                <a:cs typeface="Times New Roman" pitchFamily="18" charset="0"/>
              </a:rPr>
              <a:t>      Δεκέμβριος 2012</a:t>
            </a:r>
          </a:p>
          <a:p>
            <a:pPr algn="ctr"/>
            <a:endParaRPr lang="el-GR" sz="3200" dirty="0" smtClean="0">
              <a:latin typeface="Comic Sans MS" pitchFamily="66" charset="0"/>
            </a:endParaRPr>
          </a:p>
          <a:p>
            <a:pPr algn="ctr"/>
            <a:endParaRPr lang="el-GR" sz="3200" dirty="0" smtClean="0">
              <a:latin typeface="Comic Sans MS" pitchFamily="66" charset="0"/>
            </a:endParaRPr>
          </a:p>
          <a:p>
            <a:pPr algn="ctr"/>
            <a:r>
              <a:rPr lang="el-GR" sz="3200" b="1" dirty="0" smtClean="0">
                <a:latin typeface="Comic Sans MS" pitchFamily="66" charset="0"/>
              </a:rPr>
              <a:t>Μαλαματή </a:t>
            </a:r>
            <a:r>
              <a:rPr lang="el-GR" sz="3200" b="1" dirty="0" err="1" smtClean="0">
                <a:latin typeface="Comic Sans MS" pitchFamily="66" charset="0"/>
              </a:rPr>
              <a:t>Δίτσιου</a:t>
            </a:r>
            <a:endParaRPr lang="el-GR" sz="3200" b="1" dirty="0" smtClean="0">
              <a:latin typeface="Comic Sans MS" pitchFamily="66" charset="0"/>
            </a:endParaRPr>
          </a:p>
          <a:p>
            <a:pPr algn="ctr"/>
            <a:r>
              <a:rPr lang="el-GR" sz="3200" b="1" dirty="0" smtClean="0">
                <a:latin typeface="Times New Roman" pitchFamily="18" charset="0"/>
                <a:cs typeface="Times New Roman" pitchFamily="18" charset="0"/>
              </a:rPr>
              <a:t>Σχολική Σύμβουλος ΠΕ04</a:t>
            </a:r>
          </a:p>
          <a:p>
            <a:pPr algn="ctr"/>
            <a:r>
              <a:rPr lang="en-US" sz="3200" b="1" dirty="0" smtClean="0">
                <a:latin typeface="Times New Roman" pitchFamily="18" charset="0"/>
                <a:cs typeface="Times New Roman" pitchFamily="18" charset="0"/>
              </a:rPr>
              <a:t>malamatid@yahoo.gr</a:t>
            </a:r>
            <a:endParaRPr lang="el-GR" sz="3200" b="1" dirty="0" smtClean="0">
              <a:latin typeface="Times New Roman" pitchFamily="18" charset="0"/>
              <a:cs typeface="Times New Roman" pitchFamily="18" charset="0"/>
            </a:endParaRPr>
          </a:p>
          <a:p>
            <a:pPr algn="ctr"/>
            <a:endParaRPr lang="el-GR" sz="3200" dirty="0" smtClean="0">
              <a:latin typeface="Times New Roman" pitchFamily="18" charset="0"/>
              <a:cs typeface="Times New Roman" pitchFamily="18" charset="0"/>
            </a:endParaRPr>
          </a:p>
          <a:p>
            <a:pPr algn="ctr"/>
            <a:endParaRPr lang="el-GR" sz="3200" dirty="0" smtClean="0">
              <a:latin typeface="Times New Roman" pitchFamily="18" charset="0"/>
              <a:cs typeface="Times New Roman" pitchFamily="18" charset="0"/>
            </a:endParaRPr>
          </a:p>
          <a:p>
            <a:endParaRPr lang="el-GR" sz="3200" dirty="0" smtClean="0">
              <a:latin typeface="Comic Sans MS" pitchFamily="66" charset="0"/>
            </a:endParaRPr>
          </a:p>
          <a:p>
            <a:endParaRPr lang="el-GR" sz="3200" dirty="0" smtClean="0">
              <a:latin typeface="Comic Sans MS" pitchFamily="66" charset="0"/>
            </a:endParaRPr>
          </a:p>
          <a:p>
            <a:endParaRPr lang="el-GR" sz="3200" dirty="0" smtClean="0">
              <a:latin typeface="Comic Sans MS" pitchFamily="66" charset="0"/>
            </a:endParaRPr>
          </a:p>
          <a:p>
            <a:endParaRPr lang="el-GR" sz="3200" dirty="0" smtClean="0">
              <a:latin typeface="Comic Sans MS" pitchFamily="66" charset="0"/>
            </a:endParaRPr>
          </a:p>
          <a:p>
            <a:endParaRPr lang="el-GR" sz="3200" dirty="0" smtClean="0">
              <a:latin typeface="Comic Sans MS" pitchFamily="66" charset="0"/>
            </a:endParaRPr>
          </a:p>
          <a:p>
            <a:endParaRPr lang="el-GR" sz="3200" dirty="0" smtClean="0">
              <a:latin typeface="Comic Sans MS" pitchFamily="66" charset="0"/>
            </a:endParaRPr>
          </a:p>
          <a:p>
            <a:endParaRPr lang="el-GR" sz="3200" dirty="0" smtClean="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pic>
        <p:nvPicPr>
          <p:cNvPr id="5" name="5 - Εικόνα" descr="https://fbcdn-sphotos-h-a.akamaihd.net/hphotos-ak-snc7/228836_369432976469579_288637204_n.jpg"/>
          <p:cNvPicPr/>
          <p:nvPr/>
        </p:nvPicPr>
        <p:blipFill>
          <a:blip r:embed="rId2" cstate="print"/>
          <a:srcRect/>
          <a:stretch>
            <a:fillRect/>
          </a:stretch>
        </p:blipFill>
        <p:spPr bwMode="auto">
          <a:xfrm>
            <a:off x="1475656" y="0"/>
            <a:ext cx="6939644"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lstStyle/>
          <a:p>
            <a:pPr>
              <a:buNone/>
            </a:pPr>
            <a:r>
              <a:rPr lang="el-GR" sz="2800" b="1" dirty="0" smtClean="0">
                <a:solidFill>
                  <a:srgbClr val="FF0000"/>
                </a:solidFill>
              </a:rPr>
              <a:t>Η σημερινή κατάσταση της διδασκαλίας της Φυσικής στο Γυμνάσιο</a:t>
            </a:r>
            <a:r>
              <a:rPr lang="el-GR" sz="2800" b="1" dirty="0" smtClean="0"/>
              <a:t>.</a:t>
            </a:r>
            <a:endParaRPr lang="el-GR" sz="2800" dirty="0" smtClean="0"/>
          </a:p>
          <a:p>
            <a:pPr>
              <a:buNone/>
            </a:pPr>
            <a:r>
              <a:rPr lang="el-GR" sz="2800" dirty="0" smtClean="0"/>
              <a:t>Η μελέτη των μέχρι σήμερα αναλυτικών προγραμμάτων Φυσικής του Γυμνασίου αλλά και της πρακτικής της καθημερινής διδασκαλίας δείχνει ότι οι μαθητές διδάσκονται έννοιες (οι οποίες συνήθως αναφέρονται στο ακαδημαϊκό πλαίσιο και όχι στο πλαίσιο της καθημερινής ζωής) και ασχολούνται με επίλυση προβλημάτων. </a:t>
            </a:r>
          </a:p>
          <a:p>
            <a:pPr>
              <a:buNone/>
            </a:pPr>
            <a:endParaRPr lang="el-GR" dirty="0" smtClean="0"/>
          </a:p>
          <a:p>
            <a:pPr>
              <a:buNone/>
            </a:pPr>
            <a:r>
              <a:rPr lang="el-GR" sz="2800" dirty="0" smtClean="0"/>
              <a:t>Τα προβλήματα είναι </a:t>
            </a:r>
            <a:r>
              <a:rPr lang="el-GR" sz="2800" dirty="0" err="1" smtClean="0"/>
              <a:t>μαθηματικοποιήμενα</a:t>
            </a:r>
            <a:r>
              <a:rPr lang="el-GR" sz="2800" dirty="0" smtClean="0"/>
              <a:t>, αναφέρονται και αυτά στο ακαδημαϊκό πλαίσιο και λύνονται με την εφαρμογή των κατάλληλων τύπων.</a:t>
            </a:r>
            <a:endParaRPr lang="el-G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fontScale="85000" lnSpcReduction="10000"/>
          </a:bodyPr>
          <a:lstStyle/>
          <a:p>
            <a:r>
              <a:rPr lang="el-GR" dirty="0" smtClean="0"/>
              <a:t>Το </a:t>
            </a:r>
            <a:r>
              <a:rPr lang="el-GR" b="1" dirty="0" smtClean="0">
                <a:solidFill>
                  <a:srgbClr val="660066"/>
                </a:solidFill>
              </a:rPr>
              <a:t>πείραμα</a:t>
            </a:r>
            <a:r>
              <a:rPr lang="el-GR" dirty="0" smtClean="0"/>
              <a:t> ακόμη για τους περισσότερους </a:t>
            </a:r>
          </a:p>
          <a:p>
            <a:pPr>
              <a:buNone/>
            </a:pPr>
            <a:r>
              <a:rPr lang="el-GR" dirty="0" smtClean="0"/>
              <a:t>    δεν στοχεύει στην καλλιέργεια ικανοτήτων αλλά έχει αποκλειστικά γνωστικούς στόχους. </a:t>
            </a:r>
          </a:p>
          <a:p>
            <a:pPr>
              <a:buNone/>
            </a:pPr>
            <a:endParaRPr lang="el-GR" dirty="0" smtClean="0"/>
          </a:p>
          <a:p>
            <a:pPr>
              <a:buNone/>
            </a:pPr>
            <a:r>
              <a:rPr lang="el-GR" dirty="0" smtClean="0"/>
              <a:t>   Δηλ. συνήθως δίνουμε οδηγίες στους μαθητές να κάνουν μια σειρά ενεργειών με στόχο να επιβεβαιώσουν κάτι ήδη γνωστό από τη «θεωρία». </a:t>
            </a:r>
          </a:p>
          <a:p>
            <a:pPr>
              <a:buNone/>
            </a:pPr>
            <a:r>
              <a:rPr lang="el-GR" dirty="0" smtClean="0"/>
              <a:t>   Οι μαθητές απαιτείται να χρησιμοποιούν ειδικά όργανα και υλικά και να ακολουθούν βήμα προς βήμα σαφείς οδηγίες για να απαντήσουν σε σαφώς διατυπωμένο ερώτημα του βιβλίου όπως π.χ.«… να μπορείς να επιβεβαιώσεις πειραματικά ότι η αντίσταση ενός συρμάτινου αγωγού:</a:t>
            </a:r>
          </a:p>
          <a:p>
            <a:r>
              <a:rPr lang="el-GR" dirty="0" smtClean="0"/>
              <a:t>α. είναι ανάλογη του μήκους του,</a:t>
            </a:r>
          </a:p>
          <a:p>
            <a:r>
              <a:rPr lang="el-GR" dirty="0" smtClean="0"/>
              <a:t>β. είναι αντιστρόφως ανάλογη του εμβαδού της διατομής του</a:t>
            </a:r>
          </a:p>
          <a:p>
            <a:r>
              <a:rPr lang="el-GR" dirty="0" smtClean="0"/>
              <a:t>γ. εξαρτάται από το υλικό του αγωγού» (</a:t>
            </a:r>
            <a:r>
              <a:rPr lang="el-GR" dirty="0" err="1" smtClean="0">
                <a:solidFill>
                  <a:srgbClr val="FF00FF"/>
                </a:solidFill>
              </a:rPr>
              <a:t>εργ</a:t>
            </a:r>
            <a:r>
              <a:rPr lang="el-GR" dirty="0" smtClean="0">
                <a:solidFill>
                  <a:srgbClr val="FF00FF"/>
                </a:solidFill>
              </a:rPr>
              <a:t>. οδηγός Γ΄ </a:t>
            </a:r>
            <a:r>
              <a:rPr lang="el-GR" dirty="0" err="1" smtClean="0">
                <a:solidFill>
                  <a:srgbClr val="FF00FF"/>
                </a:solidFill>
              </a:rPr>
              <a:t>Γυμν</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387424"/>
            <a:ext cx="9144000" cy="7245424"/>
          </a:xfrm>
        </p:spPr>
        <p:txBody>
          <a:bodyPr>
            <a:normAutofit fontScale="70000" lnSpcReduction="20000"/>
          </a:bodyPr>
          <a:lstStyle/>
          <a:p>
            <a:endParaRPr lang="el-GR" dirty="0" smtClean="0"/>
          </a:p>
          <a:p>
            <a:pPr algn="ctr">
              <a:buNone/>
            </a:pPr>
            <a:r>
              <a:rPr lang="el-GR" dirty="0" smtClean="0">
                <a:solidFill>
                  <a:srgbClr val="FF0000"/>
                </a:solidFill>
              </a:rPr>
              <a:t> </a:t>
            </a:r>
          </a:p>
          <a:p>
            <a:r>
              <a:rPr lang="el-GR" b="1" dirty="0" smtClean="0"/>
              <a:t> Το Παιδαγωγικό Τμήμα Δημοτικής Εκπαίδευσης </a:t>
            </a:r>
          </a:p>
          <a:p>
            <a:r>
              <a:rPr lang="el-GR" b="1" dirty="0" smtClean="0"/>
              <a:t> το Τμήμα Φυσικής του Αριστοτέλειου Πανεπιστημίου Θεσσαλονίκης</a:t>
            </a:r>
          </a:p>
          <a:p>
            <a:r>
              <a:rPr lang="el-GR" b="1" dirty="0" smtClean="0"/>
              <a:t>σε συνεργασία με την Ένωση Ελλήνων Φυσικών</a:t>
            </a:r>
          </a:p>
          <a:p>
            <a:pPr>
              <a:buNone/>
            </a:pPr>
            <a:endParaRPr lang="el-GR" b="1" dirty="0" smtClean="0"/>
          </a:p>
          <a:p>
            <a:pPr algn="ctr">
              <a:buNone/>
            </a:pPr>
            <a:r>
              <a:rPr lang="el-GR" b="1" dirty="0" smtClean="0"/>
              <a:t>      διοργανώνουν </a:t>
            </a:r>
          </a:p>
          <a:p>
            <a:pPr algn="ctr">
              <a:buNone/>
            </a:pPr>
            <a:r>
              <a:rPr lang="el-GR" sz="3600" b="1" dirty="0" smtClean="0">
                <a:solidFill>
                  <a:srgbClr val="FF0000"/>
                </a:solidFill>
              </a:rPr>
              <a:t>Πανελλήνιο Συνέδριο στις 9 και 10 Μαρτίου 2013 </a:t>
            </a:r>
          </a:p>
          <a:p>
            <a:pPr algn="ctr">
              <a:buNone/>
            </a:pPr>
            <a:r>
              <a:rPr lang="el-GR" sz="3600" b="1" dirty="0" smtClean="0">
                <a:solidFill>
                  <a:srgbClr val="FF0000"/>
                </a:solidFill>
              </a:rPr>
              <a:t>στη Θεσσαλονίκη               </a:t>
            </a:r>
          </a:p>
          <a:p>
            <a:pPr algn="ctr">
              <a:buNone/>
            </a:pPr>
            <a:endParaRPr lang="el-GR" sz="3400" b="1" dirty="0" smtClean="0">
              <a:solidFill>
                <a:srgbClr val="FF0000"/>
              </a:solidFill>
            </a:endParaRPr>
          </a:p>
          <a:p>
            <a:pPr algn="ctr">
              <a:buNone/>
            </a:pPr>
            <a:r>
              <a:rPr lang="el-GR" b="1" dirty="0" smtClean="0">
                <a:solidFill>
                  <a:srgbClr val="AA067F"/>
                </a:solidFill>
              </a:rPr>
              <a:t>και θέτουν μεταξύ άλλων ερωτήματα όπως:</a:t>
            </a:r>
          </a:p>
          <a:p>
            <a:pPr algn="ctr">
              <a:buNone/>
            </a:pPr>
            <a:endParaRPr lang="el-GR" dirty="0" smtClean="0">
              <a:solidFill>
                <a:srgbClr val="FF0000"/>
              </a:solidFill>
            </a:endParaRPr>
          </a:p>
          <a:p>
            <a:pPr algn="ctr">
              <a:buNone/>
            </a:pPr>
            <a:endParaRPr lang="el-GR" dirty="0" smtClean="0">
              <a:solidFill>
                <a:srgbClr val="FF0000"/>
              </a:solidFill>
            </a:endParaRPr>
          </a:p>
          <a:p>
            <a:pPr>
              <a:buNone/>
            </a:pPr>
            <a:endParaRPr lang="el-GR" b="1" dirty="0" smtClean="0"/>
          </a:p>
          <a:p>
            <a:r>
              <a:rPr lang="el-GR" sz="3600" b="1" dirty="0" smtClean="0"/>
              <a:t>Τα προγράμματα σπουδών ΦΕ  στη χώρα μας, είναι σε συμφωνία με αυτά  των χωρών που θεωρούνται ότι έχουν πετυχημένα εκπαιδευτικά συστήματα; </a:t>
            </a:r>
          </a:p>
          <a:p>
            <a:pPr>
              <a:buNone/>
            </a:pPr>
            <a:r>
              <a:rPr lang="el-GR" sz="3600" b="1" dirty="0" smtClean="0"/>
              <a:t>      Αν όχι, σε τι διαφέρουν; </a:t>
            </a:r>
          </a:p>
          <a:p>
            <a:endParaRPr lang="el-GR" b="1" dirty="0" smtClean="0"/>
          </a:p>
          <a:p>
            <a:endParaRPr lang="el-GR" b="1" dirty="0" smtClean="0"/>
          </a:p>
          <a:p>
            <a:endParaRPr lang="el-GR"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b="1" dirty="0"/>
          </a:p>
        </p:txBody>
      </p:sp>
      <p:sp>
        <p:nvSpPr>
          <p:cNvPr id="4" name="3 - Ορθογώνιο"/>
          <p:cNvSpPr/>
          <p:nvPr/>
        </p:nvSpPr>
        <p:spPr>
          <a:xfrm>
            <a:off x="0" y="-819472"/>
            <a:ext cx="9144000" cy="7478970"/>
          </a:xfrm>
          <a:prstGeom prst="rect">
            <a:avLst/>
          </a:prstGeom>
        </p:spPr>
        <p:txBody>
          <a:bodyPr wrap="square">
            <a:spAutoFit/>
          </a:bodyPr>
          <a:lstStyle/>
          <a:p>
            <a:pPr>
              <a:buFont typeface="Arial" pitchFamily="34" charset="0"/>
              <a:buChar char="•"/>
            </a:pPr>
            <a:endParaRPr lang="el-GR" sz="3200" b="1" dirty="0" smtClean="0"/>
          </a:p>
          <a:p>
            <a:pPr>
              <a:buFont typeface="Arial" pitchFamily="34" charset="0"/>
              <a:buChar char="•"/>
            </a:pPr>
            <a:endParaRPr lang="el-GR" sz="3200" b="1" dirty="0" smtClean="0"/>
          </a:p>
          <a:p>
            <a:pPr>
              <a:buFont typeface="Arial" pitchFamily="34" charset="0"/>
              <a:buChar char="•"/>
            </a:pPr>
            <a:r>
              <a:rPr lang="el-GR" sz="3200" b="1" dirty="0" smtClean="0"/>
              <a:t>Γιατί τα παιδιά μας καταλαμβάνουν τις τελευταίες θέσεις σε διεθνείς έρευνες αξιολόγησης μαθητών; </a:t>
            </a:r>
          </a:p>
          <a:p>
            <a:pPr>
              <a:buFont typeface="Arial" pitchFamily="34" charset="0"/>
              <a:buChar char="•"/>
            </a:pPr>
            <a:endParaRPr lang="el-GR" sz="3200" b="1" dirty="0" smtClean="0"/>
          </a:p>
          <a:p>
            <a:pPr>
              <a:buFont typeface="Arial" pitchFamily="34" charset="0"/>
              <a:buChar char="•"/>
            </a:pPr>
            <a:endParaRPr lang="el-GR" sz="3200" b="1" dirty="0" smtClean="0"/>
          </a:p>
          <a:p>
            <a:pPr>
              <a:buFont typeface="Arial" pitchFamily="34" charset="0"/>
              <a:buChar char="•"/>
            </a:pPr>
            <a:r>
              <a:rPr lang="el-GR" sz="3200" b="1" dirty="0" smtClean="0"/>
              <a:t>Γιατί το μάθημα της Φυσικής, όπως διδάσκεται   </a:t>
            </a:r>
          </a:p>
          <a:p>
            <a:r>
              <a:rPr lang="el-GR" sz="3200" b="1" dirty="0" smtClean="0"/>
              <a:t>  συνήθως, θεωρείται βαρετό και απωθητικό, </a:t>
            </a:r>
          </a:p>
          <a:p>
            <a:r>
              <a:rPr lang="el-GR" sz="3200" b="1" dirty="0" smtClean="0"/>
              <a:t>  από πολλούς μαθητές και μαθήτριες της ΔΕ; </a:t>
            </a:r>
          </a:p>
          <a:p>
            <a:pPr>
              <a:buFont typeface="Arial" pitchFamily="34" charset="0"/>
              <a:buChar char="•"/>
            </a:pPr>
            <a:endParaRPr lang="el-GR" sz="3200" b="1" dirty="0" smtClean="0"/>
          </a:p>
          <a:p>
            <a:endParaRPr lang="el-GR" sz="3200" dirty="0" smtClean="0"/>
          </a:p>
          <a:p>
            <a:pPr>
              <a:buFont typeface="Arial" pitchFamily="34" charset="0"/>
              <a:buChar char="•"/>
            </a:pPr>
            <a:r>
              <a:rPr lang="el-GR" sz="3200" dirty="0" smtClean="0"/>
              <a:t> </a:t>
            </a:r>
            <a:r>
              <a:rPr lang="el-GR" sz="3200" b="1" dirty="0" smtClean="0"/>
              <a:t>Γιατί έχουμε </a:t>
            </a:r>
          </a:p>
          <a:p>
            <a:r>
              <a:rPr lang="el-GR" sz="3200" b="1" dirty="0" smtClean="0"/>
              <a:t>καταφέρει να “διώξουμε” τα παιδιά από το μάθημα της Φυσικής Γενικής Παιδείας της Γ’ Λυκείου;</a:t>
            </a:r>
          </a:p>
          <a:p>
            <a:endParaRPr lang="el-GR" sz="32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endParaRPr lang="el-GR" dirty="0"/>
          </a:p>
        </p:txBody>
      </p:sp>
      <p:sp>
        <p:nvSpPr>
          <p:cNvPr id="4" name="3 - Ορθογώνιο"/>
          <p:cNvSpPr/>
          <p:nvPr/>
        </p:nvSpPr>
        <p:spPr>
          <a:xfrm>
            <a:off x="0" y="0"/>
            <a:ext cx="9144000" cy="6986528"/>
          </a:xfrm>
          <a:prstGeom prst="rect">
            <a:avLst/>
          </a:prstGeom>
        </p:spPr>
        <p:txBody>
          <a:bodyPr wrap="square">
            <a:spAutoFit/>
          </a:bodyPr>
          <a:lstStyle/>
          <a:p>
            <a:endParaRPr lang="el-GR" sz="3200" b="1" dirty="0" smtClean="0"/>
          </a:p>
          <a:p>
            <a:pPr>
              <a:buFont typeface="Arial" pitchFamily="34" charset="0"/>
              <a:buChar char="•"/>
            </a:pPr>
            <a:endParaRPr lang="el-GR" sz="3200" b="1" dirty="0" smtClean="0"/>
          </a:p>
          <a:p>
            <a:pPr>
              <a:buFont typeface="Arial" pitchFamily="34" charset="0"/>
              <a:buChar char="•"/>
            </a:pPr>
            <a:r>
              <a:rPr lang="el-GR" sz="3200" b="1" dirty="0" smtClean="0"/>
              <a:t>Τι χαρακτηριστικά θα μπορούσε να έχει ένα πρόγραμμα σπουδών ΦΕ ώστε να απευθύνεται σε όλα τα παιδιά, να προκαλεί το ενδιαφέρον τους και συγχρόνως να είναι υψηλού ακαδημαϊκού επιπέδου</a:t>
            </a:r>
            <a:r>
              <a:rPr lang="en-US" sz="3200" b="1" dirty="0" smtClean="0"/>
              <a:t>;</a:t>
            </a:r>
            <a:endParaRPr lang="el-GR" sz="3200" b="1" dirty="0" smtClean="0"/>
          </a:p>
          <a:p>
            <a:pPr>
              <a:buFont typeface="Arial" pitchFamily="34" charset="0"/>
              <a:buChar char="•"/>
            </a:pPr>
            <a:endParaRPr lang="el-GR" sz="3200" b="1" dirty="0" smtClean="0"/>
          </a:p>
          <a:p>
            <a:pPr>
              <a:buFont typeface="Arial" pitchFamily="34" charset="0"/>
              <a:buChar char="•"/>
            </a:pPr>
            <a:r>
              <a:rPr lang="el-GR" sz="3200" b="1" dirty="0" smtClean="0"/>
              <a:t>Θα μπορούσαν να καλλιεργηθούν ικανότητες – κλειδιά στους μαθητές μας αν μεγάλο μέρος της διδακτέας ύλης της Φυσικής διαπραγματευτεί με τη μορφή ερευνητικής εργασίας (</a:t>
            </a:r>
            <a:r>
              <a:rPr lang="el-GR" sz="3200" b="1" dirty="0" err="1" smtClean="0"/>
              <a:t>project</a:t>
            </a:r>
            <a:r>
              <a:rPr lang="el-GR" sz="3200" b="1" dirty="0" smtClean="0"/>
              <a:t>); Αν ναι, πώς;</a:t>
            </a:r>
          </a:p>
          <a:p>
            <a:pPr>
              <a:buFont typeface="Arial" pitchFamily="34" charset="0"/>
              <a:buChar char="•"/>
            </a:pPr>
            <a:endParaRPr lang="el-GR" sz="3200" b="1" dirty="0" smtClean="0"/>
          </a:p>
          <a:p>
            <a:r>
              <a:rPr lang="el-GR" sz="3200" b="1"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196752"/>
            <a:ext cx="8229600" cy="4929411"/>
          </a:xfrm>
        </p:spPr>
        <p:txBody>
          <a:bodyPr/>
          <a:lstStyle/>
          <a:p>
            <a:pPr>
              <a:buNone/>
            </a:pPr>
            <a:endParaRPr lang="el-GR" dirty="0"/>
          </a:p>
        </p:txBody>
      </p:sp>
      <p:pic>
        <p:nvPicPr>
          <p:cNvPr id="1026" name="Picture 2" descr="Stock Photo - funny teacher &#10;isolated. fotosearch &#10;- search stock &#10;photos, pictures, &#10;wall murals, images, &#10;and photo clipart"/>
          <p:cNvPicPr>
            <a:picLocks noChangeAspect="1" noChangeArrowheads="1"/>
          </p:cNvPicPr>
          <p:nvPr/>
        </p:nvPicPr>
        <p:blipFill>
          <a:blip r:embed="rId2" cstate="print"/>
          <a:srcRect/>
          <a:stretch>
            <a:fillRect/>
          </a:stretch>
        </p:blipFill>
        <p:spPr bwMode="auto">
          <a:xfrm>
            <a:off x="755576" y="3501008"/>
            <a:ext cx="2228850" cy="3524251"/>
          </a:xfrm>
          <a:prstGeom prst="rect">
            <a:avLst/>
          </a:prstGeom>
          <a:noFill/>
        </p:spPr>
      </p:pic>
      <p:sp>
        <p:nvSpPr>
          <p:cNvPr id="5" name="4 - Επεξήγηση με σύννεφο"/>
          <p:cNvSpPr/>
          <p:nvPr/>
        </p:nvSpPr>
        <p:spPr>
          <a:xfrm>
            <a:off x="1259632" y="1844824"/>
            <a:ext cx="6696744" cy="1764776"/>
          </a:xfrm>
          <a:prstGeom prst="cloud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l-GR" sz="2400" b="1" dirty="0" smtClean="0">
                <a:solidFill>
                  <a:schemeClr val="accent6">
                    <a:lumMod val="50000"/>
                  </a:schemeClr>
                </a:solidFill>
              </a:rPr>
              <a:t>πόσο συχνά μας απασχολούν   </a:t>
            </a:r>
          </a:p>
          <a:p>
            <a:pPr algn="ctr"/>
            <a:r>
              <a:rPr lang="el-GR" sz="2400" b="1" dirty="0" smtClean="0">
                <a:solidFill>
                  <a:schemeClr val="accent6">
                    <a:lumMod val="50000"/>
                  </a:schemeClr>
                </a:solidFill>
              </a:rPr>
              <a:t>τα ερωτήματα αυτά </a:t>
            </a:r>
            <a:r>
              <a:rPr lang="en-US" sz="2400" b="1" dirty="0" smtClean="0">
                <a:solidFill>
                  <a:schemeClr val="accent6">
                    <a:lumMod val="50000"/>
                  </a:schemeClr>
                </a:solidFill>
              </a:rPr>
              <a:t>??????</a:t>
            </a:r>
            <a:r>
              <a:rPr lang="el-GR" sz="2400" b="1" dirty="0" smtClean="0">
                <a:solidFill>
                  <a:schemeClr val="accent6">
                    <a:lumMod val="50000"/>
                  </a:schemeClr>
                </a:solidFill>
              </a:rPr>
              <a:t> </a:t>
            </a:r>
            <a:endParaRPr lang="el-GR" sz="2400"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V="1">
            <a:off x="457200" y="0"/>
            <a:ext cx="8229600" cy="274638"/>
          </a:xfrm>
        </p:spPr>
        <p:txBody>
          <a:bodyPr>
            <a:normAutofit fontScale="90000"/>
          </a:bodyPr>
          <a:lstStyle/>
          <a:p>
            <a:endParaRPr lang="el-GR"/>
          </a:p>
        </p:txBody>
      </p:sp>
      <p:sp>
        <p:nvSpPr>
          <p:cNvPr id="3" name="2 - Θέση περιεχομένου"/>
          <p:cNvSpPr>
            <a:spLocks noGrp="1"/>
          </p:cNvSpPr>
          <p:nvPr>
            <p:ph idx="1"/>
          </p:nvPr>
        </p:nvSpPr>
        <p:spPr/>
        <p:txBody>
          <a:bodyPr/>
          <a:lstStyle/>
          <a:p>
            <a:endParaRPr lang="el-GR"/>
          </a:p>
        </p:txBody>
      </p:sp>
      <p:sp>
        <p:nvSpPr>
          <p:cNvPr id="4" name="3 - Ορθογώνιο"/>
          <p:cNvSpPr/>
          <p:nvPr/>
        </p:nvSpPr>
        <p:spPr>
          <a:xfrm>
            <a:off x="0" y="0"/>
            <a:ext cx="9144000" cy="6186309"/>
          </a:xfrm>
          <a:prstGeom prst="rect">
            <a:avLst/>
          </a:prstGeom>
        </p:spPr>
        <p:txBody>
          <a:bodyPr wrap="square">
            <a:spAutoFit/>
          </a:bodyPr>
          <a:lstStyle/>
          <a:p>
            <a:r>
              <a:rPr lang="el-GR" sz="3600" b="1" dirty="0" smtClean="0">
                <a:solidFill>
                  <a:srgbClr val="FF0000"/>
                </a:solidFill>
              </a:rPr>
              <a:t>τα προγράμματα σπουδών των Φ.Ε</a:t>
            </a:r>
            <a:r>
              <a:rPr lang="el-GR" sz="3200" dirty="0" smtClean="0"/>
              <a:t>. </a:t>
            </a:r>
          </a:p>
          <a:p>
            <a:r>
              <a:rPr lang="el-GR" sz="2800" dirty="0" smtClean="0"/>
              <a:t> </a:t>
            </a:r>
            <a:r>
              <a:rPr lang="el-GR" sz="2800" i="1" dirty="0" smtClean="0"/>
              <a:t>στην υποχρεωτική εκπαίδευση χωρών  που διεθνώς θεωρούνται ότι έχουν πετυχημένα εκπαιδευτικά συστήματα εστιάζονται:</a:t>
            </a:r>
          </a:p>
          <a:p>
            <a:endParaRPr lang="el-GR" sz="3200" dirty="0" smtClean="0"/>
          </a:p>
          <a:p>
            <a:r>
              <a:rPr lang="el-GR" sz="3600" dirty="0" smtClean="0"/>
              <a:t> </a:t>
            </a:r>
            <a:r>
              <a:rPr lang="el-GR" sz="3200" b="1" dirty="0" smtClean="0"/>
              <a:t>α) στην καλλιέργεια </a:t>
            </a:r>
            <a:r>
              <a:rPr lang="el-GR" sz="3200" b="1" dirty="0" smtClean="0">
                <a:solidFill>
                  <a:srgbClr val="FF0000"/>
                </a:solidFill>
              </a:rPr>
              <a:t>γνώσεων</a:t>
            </a:r>
            <a:r>
              <a:rPr lang="el-GR" sz="3200" b="1" dirty="0" smtClean="0"/>
              <a:t> που συνδέονται με το πλαίσιο της </a:t>
            </a:r>
            <a:r>
              <a:rPr lang="el-GR" sz="3200" b="1" dirty="0" smtClean="0">
                <a:solidFill>
                  <a:srgbClr val="7030A0"/>
                </a:solidFill>
              </a:rPr>
              <a:t>καθημερινής ζωής </a:t>
            </a:r>
            <a:r>
              <a:rPr lang="el-GR" sz="3200" b="1" dirty="0" smtClean="0"/>
              <a:t>και </a:t>
            </a:r>
          </a:p>
          <a:p>
            <a:endParaRPr lang="el-GR" sz="3600" b="1" dirty="0" smtClean="0"/>
          </a:p>
          <a:p>
            <a:r>
              <a:rPr lang="el-GR" sz="3600" b="1" dirty="0" smtClean="0"/>
              <a:t> </a:t>
            </a:r>
            <a:r>
              <a:rPr lang="el-GR" sz="3200" b="1" dirty="0" smtClean="0"/>
              <a:t>β) στην καλλιέργεια </a:t>
            </a:r>
            <a:r>
              <a:rPr lang="el-GR" sz="3200" b="1" dirty="0" smtClean="0">
                <a:solidFill>
                  <a:srgbClr val="FF0000"/>
                </a:solidFill>
              </a:rPr>
              <a:t>ικανοτήτων</a:t>
            </a:r>
            <a:r>
              <a:rPr lang="el-GR" sz="3200" b="1" dirty="0" smtClean="0"/>
              <a:t> για την </a:t>
            </a:r>
            <a:r>
              <a:rPr lang="el-GR" sz="3200" b="1" dirty="0" smtClean="0">
                <a:solidFill>
                  <a:srgbClr val="7030A0"/>
                </a:solidFill>
              </a:rPr>
              <a:t>καθημερινή ζωή</a:t>
            </a:r>
            <a:r>
              <a:rPr lang="el-GR" sz="3200" dirty="0" smtClean="0"/>
              <a:t> καθώς και ανάπτυξη ικανοτήτων </a:t>
            </a:r>
          </a:p>
          <a:p>
            <a:r>
              <a:rPr lang="el-GR" sz="3200" dirty="0" smtClean="0"/>
              <a:t>για  να «μαθαίνουν» και </a:t>
            </a:r>
            <a:r>
              <a:rPr lang="el-GR" sz="3200" b="1" dirty="0" smtClean="0"/>
              <a:t>εκτός </a:t>
            </a:r>
            <a:r>
              <a:rPr lang="el-GR" sz="3600" b="1" dirty="0" smtClean="0"/>
              <a:t>σχολικού </a:t>
            </a:r>
            <a:r>
              <a:rPr lang="el-GR" sz="3200" b="1" dirty="0" smtClean="0"/>
              <a:t>πλαισίου</a:t>
            </a:r>
            <a:r>
              <a:rPr lang="el-GR" sz="3200" dirty="0" smtClean="0"/>
              <a:t> </a:t>
            </a:r>
          </a:p>
          <a:p>
            <a:r>
              <a:rPr lang="el-GR" sz="3600" dirty="0" smtClean="0"/>
              <a:t> </a:t>
            </a:r>
            <a:endParaRPr lang="el-GR" sz="3600" dirty="0">
              <a:solidFill>
                <a:srgbClr val="7030A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124744"/>
            <a:ext cx="8229600" cy="5001419"/>
          </a:xfrm>
        </p:spPr>
        <p:txBody>
          <a:bodyPr/>
          <a:lstStyle/>
          <a:p>
            <a:pPr>
              <a:buNone/>
            </a:pPr>
            <a:r>
              <a:rPr lang="el-GR" b="1" dirty="0" smtClean="0"/>
              <a:t>   </a:t>
            </a:r>
            <a:r>
              <a:rPr lang="el-GR" sz="3600" b="1" dirty="0" smtClean="0">
                <a:solidFill>
                  <a:srgbClr val="FF0000"/>
                </a:solidFill>
              </a:rPr>
              <a:t>Επιστημονικός </a:t>
            </a:r>
            <a:r>
              <a:rPr lang="el-GR" sz="3600" b="1" dirty="0" err="1" smtClean="0">
                <a:solidFill>
                  <a:srgbClr val="FF0000"/>
                </a:solidFill>
              </a:rPr>
              <a:t>Εγγραματισμός</a:t>
            </a:r>
            <a:endParaRPr lang="el-GR" sz="3600" b="1" dirty="0" smtClean="0">
              <a:solidFill>
                <a:srgbClr val="FF0000"/>
              </a:solidFill>
            </a:endParaRPr>
          </a:p>
          <a:p>
            <a:pPr>
              <a:buNone/>
            </a:pPr>
            <a:r>
              <a:rPr lang="el-GR" b="1" dirty="0" smtClean="0"/>
              <a:t>στόχος της υποχρεωτικής εκπαίδευσης</a:t>
            </a:r>
          </a:p>
          <a:p>
            <a:pPr>
              <a:buNone/>
            </a:pPr>
            <a:endParaRPr lang="el-GR" dirty="0" smtClean="0"/>
          </a:p>
          <a:p>
            <a:pPr>
              <a:buNone/>
            </a:pPr>
            <a:r>
              <a:rPr lang="el-GR" b="1" dirty="0" smtClean="0"/>
              <a:t>    Η υποχρεωτική εκπαίδευση στις ΦΕ θα πρέπει να παρέχει Επιστημονικό </a:t>
            </a:r>
            <a:r>
              <a:rPr lang="el-GR" b="1" dirty="0" err="1" smtClean="0"/>
              <a:t>Εγγραματισμό</a:t>
            </a:r>
            <a:r>
              <a:rPr lang="el-GR" b="1" dirty="0" smtClean="0"/>
              <a:t> για να μπορούν οι μαθητές να ανταποκριθούν στις ανάγκες τους ως </a:t>
            </a:r>
            <a:r>
              <a:rPr lang="el-GR" b="1" dirty="0" smtClean="0">
                <a:solidFill>
                  <a:srgbClr val="FF0000"/>
                </a:solidFill>
              </a:rPr>
              <a:t>πολίτες</a:t>
            </a:r>
            <a:r>
              <a:rPr lang="el-GR" b="1" dirty="0" smtClean="0"/>
              <a:t> (πρακτικές εφαρμογές των ΦΕ στη ζωή μας).</a:t>
            </a:r>
            <a:endParaRPr lang="el-GR"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1600200"/>
            <a:ext cx="8686800" cy="4525963"/>
          </a:xfrm>
        </p:spPr>
        <p:txBody>
          <a:bodyPr>
            <a:normAutofit fontScale="92500" lnSpcReduction="20000"/>
          </a:bodyPr>
          <a:lstStyle/>
          <a:p>
            <a:pPr>
              <a:buNone/>
            </a:pPr>
            <a:r>
              <a:rPr lang="el-GR" b="1" dirty="0" smtClean="0"/>
              <a:t>   Η έμφαση δεν δίνεται στην επιστήμη αυτή καθ’ αυτή, αλλά, το πώς θα αντιμετωπίσουν ένα συγκεκριμένο ζήτημα. </a:t>
            </a:r>
          </a:p>
          <a:p>
            <a:pPr>
              <a:buNone/>
            </a:pPr>
            <a:endParaRPr lang="el-GR" b="1" dirty="0" smtClean="0"/>
          </a:p>
          <a:p>
            <a:pPr>
              <a:buNone/>
            </a:pPr>
            <a:r>
              <a:rPr lang="el-GR" b="1" dirty="0" smtClean="0"/>
              <a:t>   Το ζητούμενο είναι το πώς θα εμπλακούν ενεργά οι μαθητές  στη μαθησιακή διαδικασία, ώστε </a:t>
            </a:r>
            <a:endParaRPr lang="en-US" b="1" dirty="0" smtClean="0"/>
          </a:p>
          <a:p>
            <a:pPr>
              <a:buNone/>
            </a:pPr>
            <a:r>
              <a:rPr lang="en-US" b="1" dirty="0" smtClean="0">
                <a:solidFill>
                  <a:srgbClr val="FF0000"/>
                </a:solidFill>
              </a:rPr>
              <a:t>    </a:t>
            </a:r>
            <a:r>
              <a:rPr lang="el-GR" b="1" dirty="0" smtClean="0">
                <a:solidFill>
                  <a:srgbClr val="FF0000"/>
                </a:solidFill>
              </a:rPr>
              <a:t>να γεφυρωθεί το χάσμα μεταξύ της καθημερινής και επιστημονικής γνώσης</a:t>
            </a:r>
            <a:r>
              <a:rPr lang="el-GR" b="1" dirty="0" smtClean="0"/>
              <a:t> </a:t>
            </a:r>
            <a:endParaRPr lang="en-US" b="1" dirty="0" smtClean="0"/>
          </a:p>
          <a:p>
            <a:pPr>
              <a:buNone/>
            </a:pPr>
            <a:r>
              <a:rPr lang="en-US" b="1" dirty="0" smtClean="0"/>
              <a:t>    </a:t>
            </a:r>
            <a:r>
              <a:rPr lang="el-GR" b="1" dirty="0" smtClean="0"/>
              <a:t>και να επιτευχθεί </a:t>
            </a:r>
            <a:endParaRPr lang="en-US" b="1" dirty="0" smtClean="0"/>
          </a:p>
          <a:p>
            <a:pPr>
              <a:buNone/>
            </a:pPr>
            <a:r>
              <a:rPr lang="en-US" b="1" dirty="0" smtClean="0">
                <a:solidFill>
                  <a:srgbClr val="FF0000"/>
                </a:solidFill>
              </a:rPr>
              <a:t>    </a:t>
            </a:r>
            <a:r>
              <a:rPr lang="el-GR" b="1" dirty="0" smtClean="0">
                <a:solidFill>
                  <a:srgbClr val="FF0000"/>
                </a:solidFill>
              </a:rPr>
              <a:t>η</a:t>
            </a:r>
            <a:r>
              <a:rPr lang="el-GR" b="1" dirty="0" smtClean="0"/>
              <a:t> </a:t>
            </a:r>
            <a:r>
              <a:rPr lang="el-GR" b="1" dirty="0" smtClean="0">
                <a:solidFill>
                  <a:srgbClr val="FF0000"/>
                </a:solidFill>
              </a:rPr>
              <a:t>σύνδεση Επιστήμης-Τεχνολογίας-Κοινωνίας.</a:t>
            </a:r>
          </a:p>
          <a:p>
            <a:pPr>
              <a:buNone/>
            </a:pPr>
            <a:endParaRPr lang="el-G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3131840" y="764704"/>
            <a:ext cx="5194920" cy="5688632"/>
          </a:xfrm>
        </p:spPr>
        <p:txBody>
          <a:bodyPr>
            <a:normAutofit/>
          </a:bodyPr>
          <a:lstStyle/>
          <a:p>
            <a:pPr>
              <a:buNone/>
            </a:pPr>
            <a:r>
              <a:rPr lang="el-GR" sz="3600" b="1" dirty="0" smtClean="0">
                <a:solidFill>
                  <a:srgbClr val="FF0000"/>
                </a:solidFill>
              </a:rPr>
              <a:t>Σ</a:t>
            </a:r>
            <a:r>
              <a:rPr lang="el-GR" sz="3600" b="1" dirty="0" smtClean="0">
                <a:solidFill>
                  <a:srgbClr val="00B050"/>
                </a:solidFill>
              </a:rPr>
              <a:t>κ</a:t>
            </a:r>
            <a:r>
              <a:rPr lang="el-GR" sz="3600" b="1" dirty="0" smtClean="0">
                <a:solidFill>
                  <a:srgbClr val="FF0000"/>
                </a:solidFill>
              </a:rPr>
              <a:t>ο</a:t>
            </a:r>
            <a:r>
              <a:rPr lang="el-GR" sz="3600" b="1" dirty="0" smtClean="0">
                <a:solidFill>
                  <a:srgbClr val="002060"/>
                </a:solidFill>
              </a:rPr>
              <a:t>π</a:t>
            </a:r>
            <a:r>
              <a:rPr lang="el-GR" sz="3600" b="1" dirty="0" smtClean="0">
                <a:solidFill>
                  <a:srgbClr val="FF0000"/>
                </a:solidFill>
              </a:rPr>
              <a:t>ό</a:t>
            </a:r>
            <a:r>
              <a:rPr lang="el-GR" sz="3600" b="1" dirty="0" smtClean="0">
                <a:solidFill>
                  <a:srgbClr val="00FF00"/>
                </a:solidFill>
              </a:rPr>
              <a:t>ς</a:t>
            </a:r>
            <a:r>
              <a:rPr lang="el-GR" sz="3600" b="1" dirty="0" smtClean="0">
                <a:solidFill>
                  <a:srgbClr val="FF0000"/>
                </a:solidFill>
              </a:rPr>
              <a:t> της σ</a:t>
            </a:r>
            <a:r>
              <a:rPr lang="el-GR" sz="3600" b="1" dirty="0" smtClean="0">
                <a:solidFill>
                  <a:srgbClr val="FF00FF"/>
                </a:solidFill>
              </a:rPr>
              <a:t>υ</a:t>
            </a:r>
            <a:r>
              <a:rPr lang="el-GR" sz="3600" b="1" dirty="0" smtClean="0">
                <a:solidFill>
                  <a:srgbClr val="FF0000"/>
                </a:solidFill>
              </a:rPr>
              <a:t>ν</a:t>
            </a:r>
            <a:r>
              <a:rPr lang="el-GR" sz="3600" b="1" dirty="0" smtClean="0">
                <a:solidFill>
                  <a:srgbClr val="00B0F0"/>
                </a:solidFill>
              </a:rPr>
              <a:t>ά</a:t>
            </a:r>
            <a:r>
              <a:rPr lang="el-GR" sz="3600" b="1" dirty="0" smtClean="0">
                <a:solidFill>
                  <a:srgbClr val="FF0000"/>
                </a:solidFill>
              </a:rPr>
              <a:t>ν</a:t>
            </a:r>
            <a:r>
              <a:rPr lang="el-GR" sz="3600" b="1" dirty="0" smtClean="0">
                <a:solidFill>
                  <a:srgbClr val="00FF00"/>
                </a:solidFill>
              </a:rPr>
              <a:t>τ</a:t>
            </a:r>
            <a:r>
              <a:rPr lang="el-GR" sz="3600" b="1" dirty="0" smtClean="0">
                <a:solidFill>
                  <a:srgbClr val="FF0000"/>
                </a:solidFill>
              </a:rPr>
              <a:t>η</a:t>
            </a:r>
            <a:r>
              <a:rPr lang="el-GR" sz="3600" b="1" dirty="0" smtClean="0">
                <a:solidFill>
                  <a:srgbClr val="00FF00"/>
                </a:solidFill>
              </a:rPr>
              <a:t>σ</a:t>
            </a:r>
            <a:r>
              <a:rPr lang="el-GR" sz="3600" b="1" dirty="0" smtClean="0">
                <a:solidFill>
                  <a:srgbClr val="FF0000"/>
                </a:solidFill>
              </a:rPr>
              <a:t>η</a:t>
            </a:r>
            <a:r>
              <a:rPr lang="el-GR" sz="3600" b="1" dirty="0" smtClean="0">
                <a:solidFill>
                  <a:srgbClr val="660066"/>
                </a:solidFill>
              </a:rPr>
              <a:t>ς</a:t>
            </a:r>
            <a:r>
              <a:rPr lang="el-GR" sz="3600" b="1" dirty="0" smtClean="0">
                <a:solidFill>
                  <a:srgbClr val="FF0000"/>
                </a:solidFill>
              </a:rPr>
              <a:t> </a:t>
            </a:r>
          </a:p>
          <a:p>
            <a:pPr>
              <a:buNone/>
            </a:pPr>
            <a:endParaRPr lang="el-GR" b="1" dirty="0" smtClean="0"/>
          </a:p>
          <a:p>
            <a:r>
              <a:rPr lang="el-GR" b="1" dirty="0" smtClean="0"/>
              <a:t>γόνιμη συζήτηση σε γνωστά  και νέα ερωτήματα</a:t>
            </a:r>
          </a:p>
          <a:p>
            <a:pPr>
              <a:buNone/>
            </a:pPr>
            <a:endParaRPr lang="el-GR" b="1" dirty="0" smtClean="0"/>
          </a:p>
          <a:p>
            <a:r>
              <a:rPr lang="el-GR" b="1" dirty="0" smtClean="0"/>
              <a:t>εκκίνηση συνεργασίας προσανατολισμένη σε ένα κοινό πλαίσιο αποδοχής</a:t>
            </a:r>
            <a:endParaRPr lang="el-GR" b="1" dirty="0"/>
          </a:p>
        </p:txBody>
      </p:sp>
      <p:pic>
        <p:nvPicPr>
          <p:cNvPr id="4" name="Picture 2" descr="image"/>
          <p:cNvPicPr>
            <a:picLocks noChangeAspect="1" noChangeArrowheads="1"/>
          </p:cNvPicPr>
          <p:nvPr/>
        </p:nvPicPr>
        <p:blipFill>
          <a:blip r:embed="rId2" cstate="print"/>
          <a:srcRect/>
          <a:stretch>
            <a:fillRect/>
          </a:stretch>
        </p:blipFill>
        <p:spPr bwMode="auto">
          <a:xfrm>
            <a:off x="539552" y="1844824"/>
            <a:ext cx="1333500" cy="2667000"/>
          </a:xfrm>
          <a:prstGeom prst="rect">
            <a:avLst/>
          </a:prstGeom>
          <a:noFill/>
        </p:spPr>
      </p:pic>
      <p:pic>
        <p:nvPicPr>
          <p:cNvPr id="5" name="Picture 4" descr="image"/>
          <p:cNvPicPr>
            <a:picLocks noChangeAspect="1" noChangeArrowheads="1"/>
          </p:cNvPicPr>
          <p:nvPr/>
        </p:nvPicPr>
        <p:blipFill>
          <a:blip r:embed="rId3" cstate="print"/>
          <a:srcRect/>
          <a:stretch>
            <a:fillRect/>
          </a:stretch>
        </p:blipFill>
        <p:spPr bwMode="auto">
          <a:xfrm>
            <a:off x="539552" y="4725144"/>
            <a:ext cx="1333500" cy="133350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lnSpcReduction="10000"/>
          </a:bodyPr>
          <a:lstStyle/>
          <a:p>
            <a:pPr>
              <a:buNone/>
            </a:pPr>
            <a:r>
              <a:rPr lang="el-GR" sz="3600" dirty="0" smtClean="0"/>
              <a:t> </a:t>
            </a:r>
            <a:r>
              <a:rPr lang="el-GR" sz="3600" b="1" dirty="0" smtClean="0">
                <a:solidFill>
                  <a:srgbClr val="FF0000"/>
                </a:solidFill>
              </a:rPr>
              <a:t>η</a:t>
            </a:r>
            <a:r>
              <a:rPr lang="el-GR" sz="3600" dirty="0" smtClean="0">
                <a:solidFill>
                  <a:srgbClr val="FF0000"/>
                </a:solidFill>
              </a:rPr>
              <a:t> </a:t>
            </a:r>
            <a:r>
              <a:rPr lang="el-GR" sz="3600" b="1" dirty="0" smtClean="0">
                <a:solidFill>
                  <a:srgbClr val="FF0000"/>
                </a:solidFill>
              </a:rPr>
              <a:t>καλλιέργεια γνώσεων που συνδέονται με </a:t>
            </a:r>
          </a:p>
          <a:p>
            <a:pPr>
              <a:buNone/>
            </a:pPr>
            <a:r>
              <a:rPr lang="el-GR" sz="3600" b="1" dirty="0" smtClean="0">
                <a:solidFill>
                  <a:srgbClr val="FF0000"/>
                </a:solidFill>
              </a:rPr>
              <a:t>   το πλαίσιο της καθημερινής ζωής   </a:t>
            </a:r>
          </a:p>
          <a:p>
            <a:pPr>
              <a:buNone/>
            </a:pPr>
            <a:r>
              <a:rPr lang="en-US" b="1" dirty="0" smtClean="0">
                <a:solidFill>
                  <a:srgbClr val="7030A0"/>
                </a:solidFill>
              </a:rPr>
              <a:t>                                        </a:t>
            </a:r>
            <a:r>
              <a:rPr lang="en-US" b="1" dirty="0" smtClean="0">
                <a:solidFill>
                  <a:srgbClr val="FF0000"/>
                </a:solidFill>
              </a:rPr>
              <a:t>? ? ? ? </a:t>
            </a:r>
            <a:endParaRPr lang="el-GR" b="1" dirty="0" smtClean="0">
              <a:solidFill>
                <a:srgbClr val="FF0000"/>
              </a:solidFill>
            </a:endParaRPr>
          </a:p>
          <a:p>
            <a:pPr>
              <a:buNone/>
            </a:pPr>
            <a:r>
              <a:rPr lang="el-GR" dirty="0" smtClean="0"/>
              <a:t>   Η  αναφορά σε </a:t>
            </a:r>
            <a:r>
              <a:rPr lang="en-US" dirty="0" smtClean="0"/>
              <a:t> </a:t>
            </a:r>
            <a:r>
              <a:rPr lang="el-GR" dirty="0" smtClean="0"/>
              <a:t>αυτές τις γνώσεις μπορεί να ερμηνευτεί ως «</a:t>
            </a:r>
            <a:r>
              <a:rPr lang="el-GR" dirty="0" smtClean="0">
                <a:solidFill>
                  <a:srgbClr val="7030A0"/>
                </a:solidFill>
              </a:rPr>
              <a:t>έκπτωση</a:t>
            </a:r>
            <a:r>
              <a:rPr lang="el-GR" dirty="0" smtClean="0"/>
              <a:t>» στο επίπεδο των γνώσεων </a:t>
            </a:r>
          </a:p>
          <a:p>
            <a:pPr>
              <a:buNone/>
            </a:pPr>
            <a:endParaRPr lang="el-GR" dirty="0" smtClean="0"/>
          </a:p>
          <a:p>
            <a:pPr>
              <a:buNone/>
            </a:pPr>
            <a:r>
              <a:rPr lang="el-GR" dirty="0" smtClean="0"/>
              <a:t>  Η προσέγγιση αυτή της διδασκαλίας των Φ.Ε. μπορεί να είναι περισσότερο ουσιαστική και ποιοτική </a:t>
            </a:r>
          </a:p>
          <a:p>
            <a:pPr>
              <a:buNone/>
            </a:pPr>
            <a:endParaRPr lang="el-GR" dirty="0" smtClean="0"/>
          </a:p>
          <a:p>
            <a:pPr>
              <a:buNone/>
            </a:pPr>
            <a:r>
              <a:rPr lang="el-GR" dirty="0" smtClean="0"/>
              <a:t>   Αυτό που αλλάζει είναι το πλαίσιο αναφοράς των γνώσεων</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a:bodyPr>
          <a:lstStyle/>
          <a:p>
            <a:pPr>
              <a:buNone/>
            </a:pPr>
            <a:r>
              <a:rPr lang="el-GR" b="1" dirty="0" smtClean="0">
                <a:solidFill>
                  <a:srgbClr val="7030A0"/>
                </a:solidFill>
              </a:rPr>
              <a:t>  </a:t>
            </a:r>
          </a:p>
          <a:p>
            <a:pPr>
              <a:buNone/>
            </a:pPr>
            <a:r>
              <a:rPr lang="el-GR" b="1" dirty="0" smtClean="0">
                <a:solidFill>
                  <a:srgbClr val="7030A0"/>
                </a:solidFill>
              </a:rPr>
              <a:t>                  Αυτά εφικτά κυρίως όταν</a:t>
            </a:r>
          </a:p>
          <a:p>
            <a:pPr>
              <a:buNone/>
            </a:pPr>
            <a:endParaRPr lang="el-GR" b="1" dirty="0" smtClean="0">
              <a:solidFill>
                <a:srgbClr val="7030A0"/>
              </a:solidFill>
            </a:endParaRPr>
          </a:p>
          <a:p>
            <a:pPr>
              <a:buFont typeface="Wingdings" pitchFamily="2" charset="2"/>
              <a:buChar char="v"/>
            </a:pPr>
            <a:r>
              <a:rPr lang="el-GR" b="1" dirty="0" smtClean="0"/>
              <a:t> η έκταση της ύλης δεν λειτουργεί σε βάρος της καλλιέργειας των ικανοτήτων</a:t>
            </a:r>
          </a:p>
          <a:p>
            <a:pPr>
              <a:buNone/>
            </a:pPr>
            <a:r>
              <a:rPr lang="el-GR" b="1" dirty="0" smtClean="0"/>
              <a:t>      -  </a:t>
            </a:r>
            <a:r>
              <a:rPr lang="el-GR" sz="2400" b="1" dirty="0" smtClean="0"/>
              <a:t>«</a:t>
            </a:r>
            <a:r>
              <a:rPr lang="en-US" sz="2400" dirty="0" smtClean="0"/>
              <a:t>less is more</a:t>
            </a:r>
            <a:r>
              <a:rPr lang="el-GR" sz="2400" dirty="0" smtClean="0"/>
              <a:t>» Ιαπωνία &amp; Σιγκαπούρη, αφήνουν  </a:t>
            </a:r>
          </a:p>
          <a:p>
            <a:pPr>
              <a:buNone/>
            </a:pPr>
            <a:r>
              <a:rPr lang="el-GR" sz="2400" dirty="0" smtClean="0"/>
              <a:t>            χώρο για δημιουργικότητα και καινοτομίες</a:t>
            </a:r>
          </a:p>
          <a:p>
            <a:pPr lvl="0">
              <a:buNone/>
            </a:pPr>
            <a:r>
              <a:rPr lang="el-GR" sz="2400" dirty="0" smtClean="0"/>
              <a:t>        </a:t>
            </a:r>
            <a:r>
              <a:rPr lang="el-GR" b="1" dirty="0" smtClean="0"/>
              <a:t>-</a:t>
            </a:r>
            <a:r>
              <a:rPr lang="el-GR" sz="2400" dirty="0" smtClean="0"/>
              <a:t>   στην Αγγλία, γνωστή για τα </a:t>
            </a:r>
            <a:r>
              <a:rPr lang="en-US" sz="2400" dirty="0" err="1" smtClean="0"/>
              <a:t>standarized</a:t>
            </a:r>
            <a:r>
              <a:rPr lang="en-US" sz="2400" dirty="0" smtClean="0"/>
              <a:t> tests</a:t>
            </a:r>
            <a:r>
              <a:rPr lang="el-GR" sz="2400" dirty="0" smtClean="0"/>
              <a:t>, αλλάζουν πορεία   </a:t>
            </a:r>
          </a:p>
          <a:p>
            <a:pPr lvl="0">
              <a:buNone/>
            </a:pPr>
            <a:r>
              <a:rPr lang="el-GR" sz="2400" dirty="0" smtClean="0"/>
              <a:t>            στη ΔΕ και προωθούν την επικοινωνία σχολείου και κοινότητας</a:t>
            </a:r>
            <a:endParaRPr lang="el-GR" sz="2400" b="1" dirty="0" smtClean="0"/>
          </a:p>
          <a:p>
            <a:pPr>
              <a:buFont typeface="Wingdings" pitchFamily="2" charset="2"/>
              <a:buChar char="v"/>
            </a:pPr>
            <a:endParaRPr lang="el-GR" b="1" dirty="0" smtClean="0"/>
          </a:p>
          <a:p>
            <a:pPr>
              <a:buFont typeface="Wingdings" pitchFamily="2" charset="2"/>
              <a:buChar char="v"/>
            </a:pPr>
            <a:r>
              <a:rPr lang="el-GR" b="1" dirty="0" smtClean="0"/>
              <a:t> λαμβάνονται υπόψη οι σύγχρονες αρχές της </a:t>
            </a:r>
            <a:r>
              <a:rPr lang="el-GR" b="1" dirty="0" err="1" smtClean="0"/>
              <a:t>εκπ</a:t>
            </a:r>
            <a:r>
              <a:rPr lang="el-GR" b="1" dirty="0" smtClean="0"/>
              <a:t>.</a:t>
            </a:r>
          </a:p>
          <a:p>
            <a:pPr>
              <a:buFont typeface="Wingdings" pitchFamily="2" charset="2"/>
              <a:buChar char="q"/>
            </a:pPr>
            <a:endParaRPr lang="el-GR" b="1" dirty="0" smtClean="0"/>
          </a:p>
          <a:p>
            <a:pPr>
              <a:buNone/>
            </a:pPr>
            <a:endParaRPr lang="el-GR" b="1" dirty="0" smtClean="0"/>
          </a:p>
          <a:p>
            <a:pPr>
              <a:buFont typeface="Wingdings" pitchFamily="2" charset="2"/>
              <a:buChar char="v"/>
            </a:pPr>
            <a:endParaRPr lang="el-GR" b="1" dirty="0" smtClean="0"/>
          </a:p>
          <a:p>
            <a:pPr>
              <a:buFont typeface="Wingdings" pitchFamily="2" charset="2"/>
              <a:buChar char="v"/>
            </a:pPr>
            <a:endParaRPr lang="el-GR" dirty="0" smtClean="0"/>
          </a:p>
          <a:p>
            <a:pPr>
              <a:buFont typeface="Wingdings" pitchFamily="2" charset="2"/>
              <a:buChar char="v"/>
            </a:pPr>
            <a:endParaRPr lang="el-GR" dirty="0" smtClean="0"/>
          </a:p>
          <a:p>
            <a:pPr>
              <a:buFont typeface="Wingdings" pitchFamily="2" charset="2"/>
              <a:buChar char="q"/>
            </a:pPr>
            <a:endParaRPr lang="el-GR" dirty="0" smtClean="0"/>
          </a:p>
          <a:p>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79512" y="0"/>
            <a:ext cx="8964488" cy="6126163"/>
          </a:xfrm>
        </p:spPr>
        <p:txBody>
          <a:bodyPr/>
          <a:lstStyle/>
          <a:p>
            <a:pPr>
              <a:buFont typeface="Wingdings" pitchFamily="2" charset="2"/>
              <a:buChar char="v"/>
            </a:pPr>
            <a:endParaRPr lang="el-GR" b="1" dirty="0" smtClean="0"/>
          </a:p>
          <a:p>
            <a:pPr>
              <a:buFont typeface="Wingdings" pitchFamily="2" charset="2"/>
              <a:buChar char="v"/>
            </a:pPr>
            <a:r>
              <a:rPr lang="el-GR" b="1" dirty="0" smtClean="0"/>
              <a:t>η επιμόρφωση είναι διαρκής, ουσιαστική, βιωματική, όχι αποσπασματική  και ανταποκρίνεται στις ανάγκες των εκπαιδευτικών</a:t>
            </a:r>
          </a:p>
          <a:p>
            <a:pPr lvl="0">
              <a:buNone/>
            </a:pPr>
            <a:r>
              <a:rPr lang="el-GR" b="1" dirty="0" smtClean="0"/>
              <a:t>    </a:t>
            </a:r>
            <a:r>
              <a:rPr lang="el-GR" sz="2800" dirty="0" smtClean="0"/>
              <a:t>Στη Φινλανδία (1970-2000) έδωσαν περισσότερη  έμφαση </a:t>
            </a:r>
            <a:r>
              <a:rPr lang="el-GR" sz="2800" u="sng" dirty="0" smtClean="0"/>
              <a:t>στη βελτίωση της  ποιότητας της </a:t>
            </a:r>
            <a:r>
              <a:rPr lang="el-GR" sz="2800" u="sng" dirty="0" err="1" smtClean="0"/>
              <a:t>εκπ</a:t>
            </a:r>
            <a:r>
              <a:rPr lang="el-GR" sz="2800" u="sng" dirty="0" smtClean="0"/>
              <a:t> </a:t>
            </a:r>
            <a:r>
              <a:rPr lang="el-GR" sz="2800" dirty="0" smtClean="0"/>
              <a:t>και στην ενίσχυση της σχετικής εκπαίδευσης (όχι αποκομμένης από την πραγματικότητα),  </a:t>
            </a:r>
            <a:r>
              <a:rPr lang="el-GR" sz="2800" u="sng" dirty="0" smtClean="0"/>
              <a:t>αντί σε δομικές αλλαγές</a:t>
            </a:r>
          </a:p>
          <a:p>
            <a:pPr>
              <a:buNone/>
            </a:pPr>
            <a:endParaRPr lang="el-GR" b="1" dirty="0" smtClean="0"/>
          </a:p>
          <a:p>
            <a:pPr>
              <a:buNone/>
            </a:pPr>
            <a:endParaRPr lang="el-GR" b="1" dirty="0" smtClean="0"/>
          </a:p>
          <a:p>
            <a:pPr>
              <a:buFont typeface="Wingdings" pitchFamily="2" charset="2"/>
              <a:buChar char="v"/>
            </a:pPr>
            <a:r>
              <a:rPr lang="el-GR" b="1" dirty="0" smtClean="0"/>
              <a:t>όταν υπάρχει συνέχεια μεταξύ των βαθμίδων</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88640"/>
            <a:ext cx="8229600" cy="5937523"/>
          </a:xfrm>
        </p:spPr>
        <p:txBody>
          <a:bodyPr/>
          <a:lstStyle/>
          <a:p>
            <a:pPr>
              <a:buNone/>
            </a:pPr>
            <a:endParaRPr lang="el-GR" dirty="0"/>
          </a:p>
        </p:txBody>
      </p:sp>
      <p:pic>
        <p:nvPicPr>
          <p:cNvPr id="62466" name="Picture 2" descr="680x150"/>
          <p:cNvPicPr>
            <a:picLocks noChangeAspect="1" noChangeArrowheads="1"/>
          </p:cNvPicPr>
          <p:nvPr/>
        </p:nvPicPr>
        <p:blipFill>
          <a:blip r:embed="rId2" cstate="print"/>
          <a:srcRect/>
          <a:stretch>
            <a:fillRect/>
          </a:stretch>
        </p:blipFill>
        <p:spPr bwMode="auto">
          <a:xfrm>
            <a:off x="323528" y="260648"/>
            <a:ext cx="4968552" cy="3456384"/>
          </a:xfrm>
          <a:prstGeom prst="rect">
            <a:avLst/>
          </a:prstGeom>
          <a:noFill/>
        </p:spPr>
      </p:pic>
      <p:sp>
        <p:nvSpPr>
          <p:cNvPr id="5" name="4 - TextBox"/>
          <p:cNvSpPr txBox="1"/>
          <p:nvPr/>
        </p:nvSpPr>
        <p:spPr>
          <a:xfrm>
            <a:off x="5580112" y="4149080"/>
            <a:ext cx="3024336" cy="1569660"/>
          </a:xfrm>
          <a:prstGeom prst="rect">
            <a:avLst/>
          </a:prstGeom>
          <a:noFill/>
        </p:spPr>
        <p:txBody>
          <a:bodyPr wrap="square" rtlCol="0">
            <a:spAutoFit/>
          </a:bodyPr>
          <a:lstStyle/>
          <a:p>
            <a:r>
              <a:rPr lang="el-GR" sz="3200" b="1" dirty="0" smtClean="0">
                <a:solidFill>
                  <a:srgbClr val="009900"/>
                </a:solidFill>
                <a:latin typeface="Comic Sans MS" pitchFamily="66" charset="0"/>
              </a:rPr>
              <a:t>τι μπορούμε </a:t>
            </a:r>
            <a:endParaRPr lang="en-US" sz="3200" b="1" dirty="0" smtClean="0">
              <a:solidFill>
                <a:srgbClr val="009900"/>
              </a:solidFill>
              <a:latin typeface="Comic Sans MS" pitchFamily="66" charset="0"/>
            </a:endParaRPr>
          </a:p>
          <a:p>
            <a:r>
              <a:rPr lang="el-GR" sz="3200" b="1" dirty="0" smtClean="0">
                <a:solidFill>
                  <a:srgbClr val="009900"/>
                </a:solidFill>
                <a:latin typeface="Comic Sans MS" pitchFamily="66" charset="0"/>
              </a:rPr>
              <a:t>να κάνουμε </a:t>
            </a:r>
          </a:p>
          <a:p>
            <a:r>
              <a:rPr lang="el-GR" sz="3200" b="1" dirty="0" smtClean="0">
                <a:solidFill>
                  <a:srgbClr val="009900"/>
                </a:solidFill>
                <a:latin typeface="Comic Sans MS" pitchFamily="66" charset="0"/>
              </a:rPr>
              <a:t>για όλα αυτά</a:t>
            </a:r>
            <a:r>
              <a:rPr lang="en-US" sz="3200" b="1" dirty="0" smtClean="0">
                <a:solidFill>
                  <a:srgbClr val="009900"/>
                </a:solidFill>
                <a:latin typeface="Comic Sans MS" pitchFamily="66" charset="0"/>
              </a:rPr>
              <a:t>?</a:t>
            </a:r>
            <a:endParaRPr lang="el-GR" sz="3200" b="1" dirty="0">
              <a:solidFill>
                <a:srgbClr val="009900"/>
              </a:solidFill>
              <a:latin typeface="Comic Sans MS"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fontScale="70000" lnSpcReduction="20000"/>
          </a:bodyPr>
          <a:lstStyle/>
          <a:p>
            <a:pPr>
              <a:buNone/>
            </a:pPr>
            <a:r>
              <a:rPr lang="el-GR" sz="3500" dirty="0" smtClean="0"/>
              <a:t>    Για </a:t>
            </a:r>
            <a:r>
              <a:rPr lang="el-GR" sz="3500" b="1" dirty="0" smtClean="0"/>
              <a:t>παράδειγμα</a:t>
            </a:r>
            <a:r>
              <a:rPr lang="en-US" sz="3500" b="1" dirty="0" smtClean="0"/>
              <a:t>*</a:t>
            </a:r>
            <a:r>
              <a:rPr lang="el-GR" sz="3500" dirty="0" smtClean="0"/>
              <a:t>, αντί της κλασικής μορφής (εύκολης) άσκησης στο επίπεδο της Α’ Λυκείου: «</a:t>
            </a:r>
            <a:r>
              <a:rPr lang="el-GR" sz="3500" i="1" dirty="0" smtClean="0"/>
              <a:t>σώμα πέφτοντας κατακόρυφα από την βεράντα ενός κτιρίου φτάνει στο έδαφος με ταχύτητα 30 </a:t>
            </a:r>
            <a:r>
              <a:rPr lang="en-US" sz="3500" i="1" dirty="0" smtClean="0"/>
              <a:t>m</a:t>
            </a:r>
            <a:r>
              <a:rPr lang="el-GR" sz="3500" i="1" dirty="0" smtClean="0"/>
              <a:t>/</a:t>
            </a:r>
            <a:r>
              <a:rPr lang="en-US" sz="3500" i="1" dirty="0" smtClean="0"/>
              <a:t>sec</a:t>
            </a:r>
            <a:r>
              <a:rPr lang="el-GR" sz="3500" i="1" dirty="0" smtClean="0"/>
              <a:t>. Από ποιο ύψος έπεσε;</a:t>
            </a:r>
            <a:r>
              <a:rPr lang="el-GR" sz="3500" dirty="0" smtClean="0"/>
              <a:t>» </a:t>
            </a:r>
          </a:p>
          <a:p>
            <a:pPr>
              <a:buNone/>
            </a:pPr>
            <a:endParaRPr lang="el-GR" sz="3500" dirty="0" smtClean="0"/>
          </a:p>
          <a:p>
            <a:pPr>
              <a:buNone/>
            </a:pPr>
            <a:r>
              <a:rPr lang="el-GR" sz="3500" dirty="0" smtClean="0"/>
              <a:t>    </a:t>
            </a:r>
            <a:r>
              <a:rPr lang="el-GR" sz="3500" b="1" dirty="0" smtClean="0">
                <a:solidFill>
                  <a:srgbClr val="7030A0"/>
                </a:solidFill>
              </a:rPr>
              <a:t>μπορεί να αντικατασταθεί με </a:t>
            </a:r>
          </a:p>
          <a:p>
            <a:pPr>
              <a:buNone/>
            </a:pPr>
            <a:endParaRPr lang="el-GR" sz="3500" dirty="0" smtClean="0">
              <a:solidFill>
                <a:srgbClr val="7030A0"/>
              </a:solidFill>
            </a:endParaRPr>
          </a:p>
          <a:p>
            <a:pPr>
              <a:buNone/>
            </a:pPr>
            <a:r>
              <a:rPr lang="el-GR" sz="4000" dirty="0" smtClean="0"/>
              <a:t>«</a:t>
            </a:r>
            <a:r>
              <a:rPr lang="el-GR" sz="4000" i="1" dirty="0" smtClean="0"/>
              <a:t>Αυτοκίνητο κινείται στην εθνική οδό με ταχύτητα 108</a:t>
            </a:r>
            <a:r>
              <a:rPr lang="en-US" sz="4000" i="1" dirty="0" smtClean="0"/>
              <a:t>km</a:t>
            </a:r>
            <a:r>
              <a:rPr lang="el-GR" sz="4000" i="1" dirty="0" smtClean="0"/>
              <a:t>/</a:t>
            </a:r>
            <a:r>
              <a:rPr lang="en-US" sz="4000" i="1" dirty="0" smtClean="0"/>
              <a:t>h </a:t>
            </a:r>
            <a:r>
              <a:rPr lang="el-GR" sz="4000" i="1" dirty="0" smtClean="0"/>
              <a:t>και αιφνιδίως χτυπά σε ένα σταθερό εμπόδιο. Ο οδηγός, που δεν φορά ζώνη, εκτοξεύεται από το τρακαρισμένο αυτοκίνητο και χτυπά στο πεζοδρόμιο. Η ταχύτητα με την οποία έπεσε στο πεζοδρόμιο ισοδυναμεί με πτώση από ποιον όροφο ;</a:t>
            </a:r>
            <a:r>
              <a:rPr lang="el-GR" sz="4000" dirty="0" smtClean="0"/>
              <a:t>»</a:t>
            </a:r>
            <a:endParaRPr lang="en-US" sz="4000" dirty="0" smtClean="0"/>
          </a:p>
          <a:p>
            <a:pPr>
              <a:buNone/>
            </a:pPr>
            <a:endParaRPr lang="en-US" sz="3300" b="1" dirty="0" smtClean="0"/>
          </a:p>
          <a:p>
            <a:pPr>
              <a:buNone/>
            </a:pPr>
            <a:r>
              <a:rPr lang="en-US" b="1" dirty="0" smtClean="0"/>
              <a:t>--------------------------------</a:t>
            </a:r>
          </a:p>
          <a:p>
            <a:pPr>
              <a:buNone/>
            </a:pPr>
            <a:endParaRPr lang="en-US" b="1" dirty="0" smtClean="0"/>
          </a:p>
          <a:p>
            <a:pPr>
              <a:buNone/>
            </a:pPr>
            <a:r>
              <a:rPr lang="en-US" sz="2900" b="1" dirty="0" smtClean="0"/>
              <a:t>*</a:t>
            </a:r>
            <a:r>
              <a:rPr lang="el-GR" sz="2900" dirty="0" smtClean="0"/>
              <a:t>Παναγιώτης </a:t>
            </a:r>
            <a:r>
              <a:rPr lang="el-GR" sz="2900" dirty="0" err="1" smtClean="0"/>
              <a:t>Κουμαράς</a:t>
            </a:r>
            <a:r>
              <a:rPr lang="el-GR" sz="2900" dirty="0" smtClean="0"/>
              <a:t>, </a:t>
            </a:r>
            <a:r>
              <a:rPr lang="en-US" sz="2900" dirty="0" smtClean="0"/>
              <a:t>“</a:t>
            </a:r>
            <a:r>
              <a:rPr lang="el-GR" sz="2900" i="1" dirty="0" smtClean="0"/>
              <a:t>Το πείραμα ως μέσο για την καλλιέργεια «ικανοτήτων -κλειδιών» στους μαθητές</a:t>
            </a:r>
            <a:r>
              <a:rPr lang="en-US" sz="2900" dirty="0" smtClean="0"/>
              <a:t>”,</a:t>
            </a:r>
            <a:r>
              <a:rPr lang="el-GR" sz="2900" dirty="0" smtClean="0"/>
              <a:t> Δημοσιευμένο στο </a:t>
            </a:r>
            <a:r>
              <a:rPr lang="en-US" sz="2900" dirty="0" smtClean="0"/>
              <a:t>E</a:t>
            </a:r>
            <a:r>
              <a:rPr lang="el-GR" sz="2900" dirty="0" smtClean="0"/>
              <a:t>ΚΦΕ Χαλανδρίου.</a:t>
            </a:r>
          </a:p>
          <a:p>
            <a:pPr>
              <a:buNone/>
            </a:pPr>
            <a:endParaRPr lang="el-GR" dirty="0" smtClean="0"/>
          </a:p>
          <a:p>
            <a:pPr>
              <a:buNone/>
            </a:pPr>
            <a:r>
              <a:rPr lang="el-GR" b="1" dirty="0" smtClean="0"/>
              <a:t> </a:t>
            </a:r>
            <a:endParaRPr lang="el-G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fontScale="92500"/>
          </a:bodyPr>
          <a:lstStyle/>
          <a:p>
            <a:pPr>
              <a:buNone/>
            </a:pPr>
            <a:r>
              <a:rPr lang="el-GR" i="1" dirty="0" smtClean="0"/>
              <a:t>   </a:t>
            </a:r>
            <a:r>
              <a:rPr lang="el-GR" dirty="0" smtClean="0"/>
              <a:t>Στην </a:t>
            </a:r>
            <a:r>
              <a:rPr lang="el-GR" b="1" dirty="0" smtClean="0">
                <a:solidFill>
                  <a:srgbClr val="7030A0"/>
                </a:solidFill>
              </a:rPr>
              <a:t>πρώτη περίπτωση </a:t>
            </a:r>
            <a:r>
              <a:rPr lang="el-GR" dirty="0" smtClean="0"/>
              <a:t>χρησιμοποιώντας τους τύπους της ελεύθερης πτώσης </a:t>
            </a:r>
            <a:r>
              <a:rPr lang="en-US" dirty="0" smtClean="0"/>
              <a:t>h</a:t>
            </a:r>
            <a:r>
              <a:rPr lang="el-GR" dirty="0" smtClean="0"/>
              <a:t> = ½ </a:t>
            </a:r>
            <a:r>
              <a:rPr lang="en-US" dirty="0" err="1" smtClean="0"/>
              <a:t>gt</a:t>
            </a:r>
            <a:r>
              <a:rPr lang="el-GR" baseline="30000" dirty="0" smtClean="0"/>
              <a:t>2</a:t>
            </a:r>
            <a:r>
              <a:rPr lang="el-GR" dirty="0" smtClean="0"/>
              <a:t> και </a:t>
            </a:r>
            <a:r>
              <a:rPr lang="en-US" dirty="0" smtClean="0"/>
              <a:t>v</a:t>
            </a:r>
            <a:r>
              <a:rPr lang="el-GR" dirty="0" smtClean="0"/>
              <a:t> = </a:t>
            </a:r>
            <a:r>
              <a:rPr lang="en-US" dirty="0" err="1" smtClean="0"/>
              <a:t>gt</a:t>
            </a:r>
            <a:r>
              <a:rPr lang="el-GR" dirty="0" smtClean="0"/>
              <a:t> με </a:t>
            </a:r>
            <a:r>
              <a:rPr lang="en-US" dirty="0" smtClean="0"/>
              <a:t>g</a:t>
            </a:r>
            <a:r>
              <a:rPr lang="el-GR" dirty="0" smtClean="0"/>
              <a:t> = 10 </a:t>
            </a:r>
            <a:r>
              <a:rPr lang="en-US" dirty="0" smtClean="0"/>
              <a:t>m</a:t>
            </a:r>
            <a:r>
              <a:rPr lang="el-GR" dirty="0" smtClean="0"/>
              <a:t>/</a:t>
            </a:r>
            <a:r>
              <a:rPr lang="en-US" dirty="0" smtClean="0"/>
              <a:t>sec</a:t>
            </a:r>
            <a:r>
              <a:rPr lang="el-GR" baseline="30000" dirty="0" smtClean="0"/>
              <a:t>2 </a:t>
            </a:r>
            <a:r>
              <a:rPr lang="el-GR" dirty="0" smtClean="0"/>
              <a:t>βρίσκουμε </a:t>
            </a:r>
            <a:r>
              <a:rPr lang="en-US" dirty="0" smtClean="0"/>
              <a:t>t</a:t>
            </a:r>
            <a:r>
              <a:rPr lang="el-GR" dirty="0" smtClean="0"/>
              <a:t> = 3 </a:t>
            </a:r>
            <a:r>
              <a:rPr lang="en-US" dirty="0" smtClean="0"/>
              <a:t>sec</a:t>
            </a:r>
            <a:r>
              <a:rPr lang="el-GR" dirty="0" smtClean="0"/>
              <a:t> και </a:t>
            </a:r>
            <a:r>
              <a:rPr lang="en-US" dirty="0" smtClean="0"/>
              <a:t>h</a:t>
            </a:r>
            <a:r>
              <a:rPr lang="el-GR" dirty="0" smtClean="0"/>
              <a:t> = 45</a:t>
            </a:r>
            <a:r>
              <a:rPr lang="en-US" dirty="0" smtClean="0"/>
              <a:t>m</a:t>
            </a:r>
            <a:endParaRPr lang="el-GR" dirty="0" smtClean="0"/>
          </a:p>
          <a:p>
            <a:pPr>
              <a:buNone/>
            </a:pPr>
            <a:endParaRPr lang="el-GR" dirty="0" smtClean="0"/>
          </a:p>
          <a:p>
            <a:pPr>
              <a:buNone/>
            </a:pPr>
            <a:r>
              <a:rPr lang="el-GR" dirty="0" smtClean="0"/>
              <a:t>   Στη </a:t>
            </a:r>
            <a:r>
              <a:rPr lang="el-GR" dirty="0" smtClean="0">
                <a:solidFill>
                  <a:srgbClr val="7030A0"/>
                </a:solidFill>
              </a:rPr>
              <a:t>δεύτερη περίπτωση</a:t>
            </a:r>
            <a:r>
              <a:rPr lang="el-GR" dirty="0" smtClean="0"/>
              <a:t>, η άσκηση μπορεί να λυθεί χρησιμοποιώντας τους ίδιους τύπους και το νόμο της αδράνειας και δεχόμενοι ότι κάθε όροφος έχει ύψος περίπου 3</a:t>
            </a:r>
            <a:r>
              <a:rPr lang="en-US" dirty="0" smtClean="0"/>
              <a:t>m</a:t>
            </a:r>
            <a:r>
              <a:rPr lang="el-GR" dirty="0" smtClean="0"/>
              <a:t> προκύπτει ότι η πτώση του οδηγού στο δρόμο μετά από σύγκρουση με ταχύτητα 108</a:t>
            </a:r>
            <a:r>
              <a:rPr lang="en-US" dirty="0" smtClean="0"/>
              <a:t>km</a:t>
            </a:r>
            <a:r>
              <a:rPr lang="el-GR" dirty="0" smtClean="0"/>
              <a:t>/</a:t>
            </a:r>
            <a:r>
              <a:rPr lang="en-US" dirty="0" smtClean="0"/>
              <a:t>h</a:t>
            </a:r>
            <a:r>
              <a:rPr lang="el-GR" dirty="0" smtClean="0"/>
              <a:t> (αυτό είναι 30 </a:t>
            </a:r>
            <a:r>
              <a:rPr lang="en-US" dirty="0" smtClean="0"/>
              <a:t>m</a:t>
            </a:r>
            <a:r>
              <a:rPr lang="el-GR" dirty="0" smtClean="0"/>
              <a:t>/</a:t>
            </a:r>
            <a:r>
              <a:rPr lang="en-US" dirty="0" smtClean="0"/>
              <a:t>sec</a:t>
            </a:r>
            <a:r>
              <a:rPr lang="el-GR" dirty="0" smtClean="0"/>
              <a:t>) σε σταθερό εμπόδιο ισοδυναμεί με πτώση από τον 15</a:t>
            </a:r>
            <a:r>
              <a:rPr lang="el-GR" baseline="30000" dirty="0" smtClean="0"/>
              <a:t>ο</a:t>
            </a:r>
            <a:r>
              <a:rPr lang="el-GR" dirty="0" smtClean="0"/>
              <a:t> όροφο.</a:t>
            </a:r>
            <a:endParaRPr lang="en-US" dirty="0" smtClean="0"/>
          </a:p>
          <a:p>
            <a:pPr>
              <a:buNone/>
            </a:pPr>
            <a:r>
              <a:rPr lang="en-US" dirty="0" smtClean="0"/>
              <a:t>-------------------------</a:t>
            </a:r>
            <a:endParaRPr lang="el-GR" dirty="0" smtClean="0"/>
          </a:p>
          <a:p>
            <a:pPr>
              <a:buNone/>
            </a:pPr>
            <a:r>
              <a:rPr lang="en-US" b="1" dirty="0" smtClean="0"/>
              <a:t>*</a:t>
            </a:r>
            <a:r>
              <a:rPr lang="el-GR" sz="2200" dirty="0" smtClean="0"/>
              <a:t>Παναγιώτης </a:t>
            </a:r>
            <a:r>
              <a:rPr lang="el-GR" sz="2200" dirty="0" err="1" smtClean="0"/>
              <a:t>Κουμαράς</a:t>
            </a:r>
            <a:r>
              <a:rPr lang="el-GR" sz="2200" dirty="0" smtClean="0"/>
              <a:t>, </a:t>
            </a:r>
            <a:r>
              <a:rPr lang="en-US" sz="2200" dirty="0" smtClean="0"/>
              <a:t>“</a:t>
            </a:r>
            <a:r>
              <a:rPr lang="el-GR" sz="2200" i="1" dirty="0" smtClean="0"/>
              <a:t>Το πείραμα ως μέσο για την καλλιέργεια «ικανοτήτων -κλειδιών» στους μαθητές</a:t>
            </a:r>
            <a:r>
              <a:rPr lang="en-US" sz="2200" dirty="0" smtClean="0"/>
              <a:t>”,</a:t>
            </a:r>
            <a:r>
              <a:rPr lang="el-GR" sz="2200" dirty="0" smtClean="0"/>
              <a:t> Δημοσιευμένο στο </a:t>
            </a:r>
            <a:r>
              <a:rPr lang="en-US" sz="2200" dirty="0" smtClean="0"/>
              <a:t>E</a:t>
            </a:r>
            <a:r>
              <a:rPr lang="el-GR" sz="2200" dirty="0" smtClean="0"/>
              <a:t>ΚΦΕ Χαλανδρίου</a:t>
            </a:r>
          </a:p>
          <a:p>
            <a:pPr>
              <a:buNone/>
            </a:pPr>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fontScale="32500" lnSpcReduction="20000"/>
          </a:bodyPr>
          <a:lstStyle/>
          <a:p>
            <a:pPr>
              <a:buNone/>
            </a:pPr>
            <a:r>
              <a:rPr lang="el-GR" sz="7400" dirty="0" smtClean="0"/>
              <a:t>Ανάλογα μπορούν να μελετηθούν θέματα </a:t>
            </a:r>
            <a:r>
              <a:rPr lang="el-GR" sz="7400" b="1" dirty="0" smtClean="0">
                <a:solidFill>
                  <a:srgbClr val="7030A0"/>
                </a:solidFill>
              </a:rPr>
              <a:t>αυτοκινητιστικών ατυχημάτων</a:t>
            </a:r>
            <a:r>
              <a:rPr lang="el-GR" sz="7400" dirty="0" smtClean="0"/>
              <a:t> με χρήση τύπων που διδάσκονται στη Φυσική της Α’ Λυκείου</a:t>
            </a:r>
            <a:endParaRPr lang="en-US" sz="7400" dirty="0" smtClean="0"/>
          </a:p>
          <a:p>
            <a:pPr>
              <a:buNone/>
            </a:pPr>
            <a:endParaRPr lang="en-US" sz="7400" dirty="0" smtClean="0"/>
          </a:p>
          <a:p>
            <a:pPr>
              <a:buNone/>
            </a:pPr>
            <a:r>
              <a:rPr lang="el-GR" sz="7400" dirty="0" smtClean="0"/>
              <a:t>Για </a:t>
            </a:r>
            <a:r>
              <a:rPr lang="el-GR" sz="7400" b="1" dirty="0" smtClean="0"/>
              <a:t>παράδειγμα</a:t>
            </a:r>
            <a:r>
              <a:rPr lang="el-GR" sz="7400" dirty="0" smtClean="0"/>
              <a:t> αναρωτηθήκατε με τι «βάρος» θα πέσει στο κάθισμα του οδηγού συνεπιβάτης μάζας 80</a:t>
            </a:r>
            <a:r>
              <a:rPr lang="en-US" sz="7400" dirty="0" err="1" smtClean="0"/>
              <a:t>Kgr</a:t>
            </a:r>
            <a:r>
              <a:rPr lang="el-GR" sz="7400" dirty="0" smtClean="0"/>
              <a:t>, ο οποίος κάθεται πίσω από τον οδηγό και δεν φορά ζώνη, μετά από πρόσκρουση του αυτοκινήτου σε σταθερό εμπόδιο με ταχύτητα 108</a:t>
            </a:r>
            <a:r>
              <a:rPr lang="en-US" sz="7400" dirty="0" smtClean="0"/>
              <a:t>Km</a:t>
            </a:r>
            <a:r>
              <a:rPr lang="el-GR" sz="7400" dirty="0" smtClean="0"/>
              <a:t>/</a:t>
            </a:r>
            <a:r>
              <a:rPr lang="en-US" sz="7400" dirty="0" smtClean="0"/>
              <a:t>h</a:t>
            </a:r>
            <a:r>
              <a:rPr lang="el-GR" sz="7400" dirty="0" smtClean="0"/>
              <a:t>; </a:t>
            </a:r>
          </a:p>
          <a:p>
            <a:pPr>
              <a:buNone/>
            </a:pPr>
            <a:r>
              <a:rPr lang="el-GR" sz="7400" dirty="0" smtClean="0"/>
              <a:t>    (διάρκεια της πρόσκρουσης του συνεπιβάτη σας</a:t>
            </a:r>
            <a:r>
              <a:rPr lang="en-US" sz="7400" dirty="0" smtClean="0"/>
              <a:t>,</a:t>
            </a:r>
            <a:r>
              <a:rPr lang="el-GR" sz="7400" dirty="0" smtClean="0"/>
              <a:t> με δεδομένα από </a:t>
            </a:r>
            <a:r>
              <a:rPr lang="en-US" sz="7400" dirty="0" smtClean="0"/>
              <a:t>crash test</a:t>
            </a:r>
            <a:r>
              <a:rPr lang="el-GR" sz="7400" dirty="0" smtClean="0"/>
              <a:t>, είναι μικρότερη από 1</a:t>
            </a:r>
            <a:r>
              <a:rPr lang="en-US" sz="7400" dirty="0" smtClean="0"/>
              <a:t>sec</a:t>
            </a:r>
            <a:r>
              <a:rPr lang="el-GR" sz="7400" dirty="0" smtClean="0"/>
              <a:t>.</a:t>
            </a:r>
          </a:p>
          <a:p>
            <a:pPr>
              <a:buNone/>
            </a:pPr>
            <a:r>
              <a:rPr lang="el-GR" sz="7400" dirty="0" smtClean="0"/>
              <a:t>   Με τα δεδομένα του προβλήματος βρίσκετε ότι ο συνεπιβάτης σας προσκρούοντας στο κάθισμα θα ασκήσει σε αυτό δύναμη 2500</a:t>
            </a:r>
            <a:r>
              <a:rPr lang="en-US" sz="7400" dirty="0" err="1" smtClean="0"/>
              <a:t>Kp</a:t>
            </a:r>
            <a:r>
              <a:rPr lang="el-GR" sz="7400" dirty="0" smtClean="0"/>
              <a:t>).</a:t>
            </a:r>
          </a:p>
          <a:p>
            <a:pPr>
              <a:buNone/>
            </a:pPr>
            <a:endParaRPr lang="el-GR" sz="7400" dirty="0" smtClean="0"/>
          </a:p>
          <a:p>
            <a:pPr>
              <a:buNone/>
            </a:pPr>
            <a:r>
              <a:rPr lang="el-GR" sz="7400" dirty="0" smtClean="0"/>
              <a:t>   </a:t>
            </a:r>
            <a:r>
              <a:rPr lang="el-GR" sz="7400" b="1" dirty="0" smtClean="0">
                <a:solidFill>
                  <a:srgbClr val="00B050"/>
                </a:solidFill>
              </a:rPr>
              <a:t>  </a:t>
            </a:r>
            <a:r>
              <a:rPr lang="el-GR" sz="7400" b="1" dirty="0" smtClean="0">
                <a:solidFill>
                  <a:srgbClr val="660066"/>
                </a:solidFill>
              </a:rPr>
              <a:t>    Σε τελευταία ανάλυση, σχεδόν το σύνολο των μαθητών </a:t>
            </a:r>
          </a:p>
          <a:p>
            <a:pPr>
              <a:buNone/>
            </a:pPr>
            <a:r>
              <a:rPr lang="el-GR" sz="7400" b="1" dirty="0" smtClean="0">
                <a:solidFill>
                  <a:srgbClr val="660066"/>
                </a:solidFill>
              </a:rPr>
              <a:t>     θα γίνουν οδηγοί και πάντως όλοι επιβάτες αυτοκινήτων, </a:t>
            </a:r>
            <a:endParaRPr lang="en-US" sz="7400" b="1" dirty="0" smtClean="0">
              <a:solidFill>
                <a:srgbClr val="660066"/>
              </a:solidFill>
            </a:endParaRPr>
          </a:p>
          <a:p>
            <a:pPr>
              <a:buNone/>
            </a:pPr>
            <a:r>
              <a:rPr lang="en-US" sz="7400" b="1" dirty="0" smtClean="0">
                <a:solidFill>
                  <a:srgbClr val="660066"/>
                </a:solidFill>
              </a:rPr>
              <a:t>     </a:t>
            </a:r>
            <a:r>
              <a:rPr lang="el-GR" sz="7400" b="1" dirty="0" smtClean="0">
                <a:solidFill>
                  <a:srgbClr val="660066"/>
                </a:solidFill>
              </a:rPr>
              <a:t>ενώ ελάχιστοι θα γίνουν Φυσικοί.</a:t>
            </a:r>
            <a:endParaRPr lang="en-US" sz="7400" b="1" dirty="0" smtClean="0">
              <a:solidFill>
                <a:srgbClr val="660066"/>
              </a:solidFill>
            </a:endParaRPr>
          </a:p>
          <a:p>
            <a:pPr>
              <a:buNone/>
            </a:pPr>
            <a:endParaRPr lang="en-US" sz="7400" b="1" dirty="0" smtClean="0">
              <a:solidFill>
                <a:srgbClr val="660066"/>
              </a:solidFill>
            </a:endParaRPr>
          </a:p>
          <a:p>
            <a:pPr>
              <a:buNone/>
            </a:pPr>
            <a:endParaRPr lang="en-US" sz="6500" b="1" dirty="0" smtClean="0">
              <a:solidFill>
                <a:srgbClr val="660066"/>
              </a:solidFill>
            </a:endParaRPr>
          </a:p>
          <a:p>
            <a:pPr>
              <a:buNone/>
            </a:pPr>
            <a:r>
              <a:rPr lang="en-US" sz="4000" b="1" dirty="0" smtClean="0">
                <a:solidFill>
                  <a:srgbClr val="660066"/>
                </a:solidFill>
              </a:rPr>
              <a:t>----------------------</a:t>
            </a:r>
            <a:r>
              <a:rPr lang="el-GR" sz="4000" b="1" dirty="0" smtClean="0">
                <a:solidFill>
                  <a:srgbClr val="660066"/>
                </a:solidFill>
              </a:rPr>
              <a:t> </a:t>
            </a:r>
            <a:endParaRPr lang="en-US" sz="4000" b="1" dirty="0" smtClean="0">
              <a:solidFill>
                <a:srgbClr val="660066"/>
              </a:solidFill>
            </a:endParaRPr>
          </a:p>
          <a:p>
            <a:pPr>
              <a:buNone/>
            </a:pPr>
            <a:r>
              <a:rPr lang="en-US" b="1" dirty="0" smtClean="0"/>
              <a:t>*</a:t>
            </a:r>
            <a:r>
              <a:rPr lang="el-GR" sz="6200" b="1" dirty="0" smtClean="0"/>
              <a:t>Παναγιώτης </a:t>
            </a:r>
            <a:r>
              <a:rPr lang="el-GR" sz="6200" b="1" dirty="0" err="1" smtClean="0"/>
              <a:t>Κουμαράς</a:t>
            </a:r>
            <a:r>
              <a:rPr lang="el-GR" sz="6200" b="1" dirty="0" smtClean="0"/>
              <a:t>, </a:t>
            </a:r>
            <a:r>
              <a:rPr lang="en-US" sz="6200" b="1" dirty="0" smtClean="0"/>
              <a:t>“</a:t>
            </a:r>
            <a:r>
              <a:rPr lang="el-GR" sz="6200" b="1" i="1" dirty="0" smtClean="0"/>
              <a:t>Το πείραμα </a:t>
            </a:r>
            <a:r>
              <a:rPr lang="el-GR" sz="6200" i="1" dirty="0" smtClean="0"/>
              <a:t>ως μέσο για την καλλιέργεια «ικανοτήτων -κλειδιών» στους μαθητές</a:t>
            </a:r>
            <a:r>
              <a:rPr lang="en-US" sz="6200" dirty="0" smtClean="0"/>
              <a:t>”,</a:t>
            </a:r>
            <a:r>
              <a:rPr lang="el-GR" sz="6200" dirty="0" smtClean="0"/>
              <a:t> Δημοσιευμένο στο </a:t>
            </a:r>
            <a:r>
              <a:rPr lang="en-US" sz="6200" dirty="0" smtClean="0"/>
              <a:t>E</a:t>
            </a:r>
            <a:r>
              <a:rPr lang="el-GR" sz="6200" dirty="0" smtClean="0"/>
              <a:t>ΚΦΕ Χαλανδρίου</a:t>
            </a:r>
          </a:p>
          <a:p>
            <a:pPr>
              <a:buNone/>
            </a:pPr>
            <a:endParaRPr lang="el-GR" sz="4000" dirty="0" smtClean="0">
              <a:solidFill>
                <a:srgbClr val="660066"/>
              </a:solidFill>
            </a:endParaRPr>
          </a:p>
          <a:p>
            <a:pPr>
              <a:buNone/>
            </a:pPr>
            <a:endParaRPr lang="el-GR" sz="4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10" name="Picture 2" descr="https://fbcdn-sphotos-e-a.akamaihd.net/hphotos-ak-ash3/553259_468840939819441_325208967_n.jpg"/>
          <p:cNvPicPr>
            <a:picLocks noChangeAspect="1" noChangeArrowheads="1"/>
          </p:cNvPicPr>
          <p:nvPr/>
        </p:nvPicPr>
        <p:blipFill>
          <a:blip r:embed="rId2" cstate="print"/>
          <a:srcRect/>
          <a:stretch>
            <a:fillRect/>
          </a:stretch>
        </p:blipFill>
        <p:spPr bwMode="auto">
          <a:xfrm>
            <a:off x="0" y="-314299"/>
            <a:ext cx="9168442" cy="6911651"/>
          </a:xfrm>
          <a:prstGeom prst="rect">
            <a:avLst/>
          </a:prstGeom>
          <a:noFill/>
        </p:spPr>
      </p:pic>
      <p:sp>
        <p:nvSpPr>
          <p:cNvPr id="5" name="4 - Σύννεφο"/>
          <p:cNvSpPr/>
          <p:nvPr/>
        </p:nvSpPr>
        <p:spPr>
          <a:xfrm>
            <a:off x="1331640" y="4077072"/>
            <a:ext cx="4896544" cy="2232248"/>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l-GR" sz="2000" dirty="0" smtClean="0">
                <a:latin typeface="Comic Sans MS" pitchFamily="66" charset="0"/>
              </a:rPr>
              <a:t>σε κάθε περίπτωση η καθημερινότητα καλό είναι να λαμβάνεται σοβαρά υπόψη, αλλά … και η </a:t>
            </a:r>
          </a:p>
          <a:p>
            <a:pPr algn="ctr"/>
            <a:r>
              <a:rPr lang="el-GR" sz="2000" dirty="0" smtClean="0">
                <a:latin typeface="Comic Sans MS" pitchFamily="66" charset="0"/>
              </a:rPr>
              <a:t> χρηστικότητα!!!! π.χ.</a:t>
            </a:r>
            <a:endParaRPr lang="el-GR" sz="2000" dirty="0">
              <a:latin typeface="Comic Sans MS" pitchFamily="66"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669360"/>
          </a:xfrm>
        </p:spPr>
        <p:txBody>
          <a:bodyPr>
            <a:normAutofit fontScale="85000" lnSpcReduction="20000"/>
          </a:bodyPr>
          <a:lstStyle/>
          <a:p>
            <a:pPr>
              <a:buNone/>
            </a:pPr>
            <a:endParaRPr lang="el-GR" b="1" dirty="0" smtClean="0">
              <a:solidFill>
                <a:srgbClr val="FF0000"/>
              </a:solidFill>
            </a:endParaRPr>
          </a:p>
          <a:p>
            <a:pPr>
              <a:buNone/>
            </a:pPr>
            <a:r>
              <a:rPr lang="el-GR" b="1" dirty="0" smtClean="0">
                <a:solidFill>
                  <a:srgbClr val="FF0000"/>
                </a:solidFill>
              </a:rPr>
              <a:t>Δεν μπορούμε να αγνοούμε το γεγονός ότι… </a:t>
            </a:r>
          </a:p>
          <a:p>
            <a:pPr>
              <a:buNone/>
            </a:pPr>
            <a:r>
              <a:rPr lang="el-GR" b="1" dirty="0" smtClean="0">
                <a:solidFill>
                  <a:srgbClr val="FF0000"/>
                </a:solidFill>
              </a:rPr>
              <a:t>               </a:t>
            </a:r>
          </a:p>
          <a:p>
            <a:pPr>
              <a:buNone/>
            </a:pPr>
            <a:r>
              <a:rPr lang="el-GR" b="1" dirty="0" smtClean="0">
                <a:solidFill>
                  <a:srgbClr val="FF0000"/>
                </a:solidFill>
              </a:rPr>
              <a:t>                                     </a:t>
            </a:r>
          </a:p>
          <a:p>
            <a:pPr>
              <a:buNone/>
            </a:pPr>
            <a:endParaRPr lang="el-GR" sz="2800" b="1" dirty="0" smtClean="0"/>
          </a:p>
          <a:p>
            <a:pPr>
              <a:buNone/>
            </a:pPr>
            <a:r>
              <a:rPr lang="el-GR" sz="2800" b="1" dirty="0" smtClean="0">
                <a:solidFill>
                  <a:srgbClr val="002060"/>
                </a:solidFill>
              </a:rPr>
              <a:t>Η ετήσια παραγωγή απορριμμάτων στην Αττική</a:t>
            </a:r>
          </a:p>
          <a:p>
            <a:pPr>
              <a:buNone/>
            </a:pPr>
            <a:r>
              <a:rPr lang="el-GR" b="1" dirty="0" smtClean="0">
                <a:solidFill>
                  <a:srgbClr val="002060"/>
                </a:solidFill>
              </a:rPr>
              <a:t>2012--------------2.090.918 τόνοι</a:t>
            </a:r>
          </a:p>
          <a:p>
            <a:pPr>
              <a:buNone/>
            </a:pPr>
            <a:r>
              <a:rPr lang="el-GR" b="1" dirty="0" smtClean="0">
                <a:solidFill>
                  <a:srgbClr val="002060"/>
                </a:solidFill>
              </a:rPr>
              <a:t>2020-------------- 2.355.404</a:t>
            </a:r>
          </a:p>
          <a:p>
            <a:pPr>
              <a:buNone/>
            </a:pPr>
            <a:endParaRPr lang="el-GR" b="1" i="1" dirty="0" smtClean="0">
              <a:solidFill>
                <a:srgbClr val="AA067F"/>
              </a:solidFill>
            </a:endParaRPr>
          </a:p>
          <a:p>
            <a:pPr>
              <a:buNone/>
            </a:pPr>
            <a:r>
              <a:rPr lang="el-GR" b="1" i="1" dirty="0" smtClean="0">
                <a:solidFill>
                  <a:srgbClr val="AA067F"/>
                </a:solidFill>
              </a:rPr>
              <a:t>   Το υπολογισμένο πρόστιμο εκτιμάται σε περίπου 50εκατ.ευρώ εφάπαξ  καταβολή και από κει και πέρα  160.000ευρώ πρόστιμο για κάθε χαμένη μέρα (εάν δεν παρθούν έγκαιρα μέτρα)</a:t>
            </a:r>
          </a:p>
          <a:p>
            <a:pPr>
              <a:buNone/>
            </a:pPr>
            <a:r>
              <a:rPr lang="el-GR" b="1" i="1" dirty="0" smtClean="0">
                <a:solidFill>
                  <a:srgbClr val="AA067F"/>
                </a:solidFill>
              </a:rPr>
              <a:t>                                                         </a:t>
            </a:r>
            <a:r>
              <a:rPr lang="el-GR" sz="2400" b="1" i="1" dirty="0" smtClean="0">
                <a:solidFill>
                  <a:srgbClr val="AA067F"/>
                </a:solidFill>
              </a:rPr>
              <a:t>ΤΑ ΝΕΑ, 24-25/11/2012,σ.40</a:t>
            </a:r>
          </a:p>
          <a:p>
            <a:pPr>
              <a:buNone/>
            </a:pPr>
            <a:r>
              <a:rPr lang="el-GR" sz="2400" b="1" i="1" dirty="0" smtClean="0"/>
              <a:t>(Μπορεί να συνδεθεί με παραγωγή ενέργειας βιοαέριο, κύκλο της ύλης, πολυμερή/πλαστικά … αλλά και την προσπάθεια για μείωση των στερεών απορριμμάτων από κάθε κάτοικο</a:t>
            </a:r>
            <a:r>
              <a:rPr lang="en-US" sz="2400" b="1" i="1" dirty="0" smtClean="0"/>
              <a:t>/</a:t>
            </a:r>
            <a:r>
              <a:rPr lang="el-GR" sz="2400" b="1" i="1" dirty="0" smtClean="0"/>
              <a:t>πολίτη )</a:t>
            </a:r>
          </a:p>
          <a:p>
            <a:pPr>
              <a:buNone/>
            </a:pPr>
            <a:endParaRPr lang="el-GR" b="1" i="1" dirty="0" smtClean="0">
              <a:solidFill>
                <a:srgbClr val="AA067F"/>
              </a:solidFill>
            </a:endParaRPr>
          </a:p>
          <a:p>
            <a:pPr>
              <a:buNone/>
            </a:pP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251520" y="332656"/>
            <a:ext cx="8435280" cy="6264696"/>
          </a:xfrm>
        </p:spPr>
        <p:txBody>
          <a:bodyPr>
            <a:normAutofit fontScale="70000" lnSpcReduction="20000"/>
          </a:bodyPr>
          <a:lstStyle/>
          <a:p>
            <a:pPr fontAlgn="base">
              <a:buNone/>
            </a:pPr>
            <a:r>
              <a:rPr lang="el-GR" sz="4600" b="1" dirty="0" smtClean="0">
                <a:solidFill>
                  <a:srgbClr val="FF0000"/>
                </a:solidFill>
              </a:rPr>
              <a:t>Είδηση σοκ για το χάπι της επόμενης ημέρας</a:t>
            </a:r>
          </a:p>
          <a:p>
            <a:pPr fontAlgn="base">
              <a:buNone/>
            </a:pPr>
            <a:r>
              <a:rPr lang="el-GR" sz="2800" b="1" dirty="0" smtClean="0"/>
              <a:t>7 Δεκεμβρίου , 2012</a:t>
            </a:r>
            <a:r>
              <a:rPr lang="el-GR" b="1" dirty="0" smtClean="0"/>
              <a:t> </a:t>
            </a:r>
          </a:p>
          <a:p>
            <a:pPr fontAlgn="base">
              <a:buNone/>
            </a:pPr>
            <a:endParaRPr lang="el-GR" b="1" dirty="0" smtClean="0"/>
          </a:p>
          <a:p>
            <a:pPr fontAlgn="base">
              <a:buNone/>
            </a:pPr>
            <a:r>
              <a:rPr lang="el-GR" b="1" dirty="0" smtClean="0"/>
              <a:t>Η </a:t>
            </a:r>
            <a:r>
              <a:rPr lang="el-GR" b="1" dirty="0" err="1" smtClean="0"/>
              <a:t>Alyce</a:t>
            </a:r>
            <a:r>
              <a:rPr lang="el-GR" b="1" dirty="0" smtClean="0"/>
              <a:t> </a:t>
            </a:r>
            <a:r>
              <a:rPr lang="el-GR" b="1" dirty="0" err="1" smtClean="0"/>
              <a:t>Clark</a:t>
            </a:r>
            <a:r>
              <a:rPr lang="el-GR" b="1" dirty="0" smtClean="0"/>
              <a:t>, ετών 19 κατέρρευσε μέσα στο σπίτι της ένα μήνα αφού πήρε το χάπι/έπαθε 7 απανωτές καρδιακές προσβολές και… οι γιατροί πίστεψαν πως δεν πρόκειται να συνέλθει ποτέ…</a:t>
            </a:r>
            <a:endParaRPr lang="el-GR" dirty="0" smtClean="0"/>
          </a:p>
          <a:p>
            <a:pPr fontAlgn="base">
              <a:buNone/>
            </a:pPr>
            <a:r>
              <a:rPr lang="el-GR" b="1" dirty="0" smtClean="0"/>
              <a:t>Οι εξετάσεις έδειξαν εκατοντάδες θρόμβους στο αίμα της και κανείς δεν μπορούσε να καταλάβει από που προέρχονται. Όταν η άτυχη κοπέλα συνήλθε μετά από 2 μέρες στην εντατική, και μετά από ισχυρές δόσεις αντιπηκτικών αίματος, είπε στους γιατρούς πως ένα μήνα πριν είχε πάρει το Χάπι!</a:t>
            </a:r>
            <a:endParaRPr lang="el-GR" dirty="0" smtClean="0"/>
          </a:p>
          <a:p>
            <a:pPr fontAlgn="base">
              <a:buNone/>
            </a:pPr>
            <a:r>
              <a:rPr lang="el-GR" b="1" dirty="0" smtClean="0"/>
              <a:t>Το γεγονός αυτό έφερε στο φως πολλές νέες έρευνες για τις πάρα πολύ κακές επιδράσεις του Χαπιού. Σύμφωνα με μία από αυτές οι 15 από τις 30 γυναίκες που θα το πάρουν ανάμεσα σε 100,000 θα εμφανίσουν κάποια στιγμή στη ζωή τους θανατηφόρους θρόμβους στο αίμα τους.</a:t>
            </a:r>
            <a:endParaRPr lang="el-GR" dirty="0" smtClean="0"/>
          </a:p>
          <a:p>
            <a:pPr fontAlgn="base">
              <a:buNone/>
            </a:pPr>
            <a:r>
              <a:rPr lang="el-GR" b="1" dirty="0" smtClean="0"/>
              <a:t>Η νεαρή κοπέλα δήλωσε πως αφού έγινε καλά οι γιατροί της ομολόγησαν πως αν ήταν άνω των 25 δεν θα είχε επιζήσει. Ήταν πολύ τυχερή που έκανε αυτό το λάθος στα 19 της.</a:t>
            </a:r>
          </a:p>
          <a:p>
            <a:pPr fontAlgn="base">
              <a:buNone/>
            </a:pPr>
            <a:r>
              <a:rPr lang="el-GR" dirty="0" smtClean="0">
                <a:solidFill>
                  <a:srgbClr val="AA067F"/>
                </a:solidFill>
              </a:rPr>
              <a:t>                                                                             </a:t>
            </a:r>
            <a:r>
              <a:rPr lang="en-US" dirty="0" smtClean="0">
                <a:solidFill>
                  <a:srgbClr val="AA067F"/>
                </a:solidFill>
              </a:rPr>
              <a:t>http://www.dailymail.co.uk/</a:t>
            </a:r>
            <a:endParaRPr lang="el-GR" dirty="0" smtClean="0">
              <a:solidFill>
                <a:srgbClr val="AA067F"/>
              </a:solidFill>
            </a:endParaRPr>
          </a:p>
          <a:p>
            <a:pPr fontAlgn="base">
              <a:buNone/>
            </a:pP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525344"/>
          </a:xfrm>
        </p:spPr>
        <p:txBody>
          <a:bodyPr>
            <a:normAutofit/>
          </a:bodyPr>
          <a:lstStyle/>
          <a:p>
            <a:pPr algn="ctr">
              <a:buNone/>
            </a:pPr>
            <a:r>
              <a:rPr lang="el-GR" sz="2800" b="1" dirty="0" smtClean="0">
                <a:solidFill>
                  <a:srgbClr val="FF0000"/>
                </a:solidFill>
                <a:latin typeface="Comic Sans MS" pitchFamily="66" charset="0"/>
              </a:rPr>
              <a:t>Πρόγραμμα σεμιναρίου</a:t>
            </a:r>
            <a:r>
              <a:rPr lang="el-GR" sz="2800" b="1" dirty="0" smtClean="0">
                <a:latin typeface="Comic Sans MS" pitchFamily="66" charset="0"/>
              </a:rPr>
              <a:t> </a:t>
            </a:r>
          </a:p>
          <a:p>
            <a:pPr>
              <a:buFont typeface="Wingdings" pitchFamily="2" charset="2"/>
              <a:buChar char="v"/>
            </a:pPr>
            <a:r>
              <a:rPr lang="el-GR" sz="2800" b="1" dirty="0" smtClean="0">
                <a:solidFill>
                  <a:srgbClr val="FF0000"/>
                </a:solidFill>
                <a:latin typeface="Comic Sans MS" pitchFamily="66" charset="0"/>
              </a:rPr>
              <a:t> </a:t>
            </a:r>
            <a:r>
              <a:rPr lang="el-GR" sz="2800" b="1" u="sng" dirty="0" smtClean="0">
                <a:solidFill>
                  <a:srgbClr val="FF0000"/>
                </a:solidFill>
                <a:latin typeface="Comic Sans MS" pitchFamily="66" charset="0"/>
              </a:rPr>
              <a:t>η μεγάλη εικόνα </a:t>
            </a:r>
          </a:p>
          <a:p>
            <a:pPr>
              <a:buNone/>
            </a:pPr>
            <a:r>
              <a:rPr lang="el-GR" sz="2800" b="1" dirty="0" smtClean="0">
                <a:latin typeface="Comic Sans MS" pitchFamily="66" charset="0"/>
              </a:rPr>
              <a:t>   Μ. </a:t>
            </a:r>
            <a:r>
              <a:rPr lang="el-GR" sz="2800" b="1" dirty="0" err="1" smtClean="0">
                <a:latin typeface="Comic Sans MS" pitchFamily="66" charset="0"/>
              </a:rPr>
              <a:t>Δίτσιου</a:t>
            </a:r>
            <a:r>
              <a:rPr lang="el-GR" sz="2800" b="1" dirty="0" smtClean="0">
                <a:latin typeface="Comic Sans MS" pitchFamily="66" charset="0"/>
              </a:rPr>
              <a:t>, ΣΣ ΠΕ04 Πειραιά</a:t>
            </a:r>
            <a:endParaRPr lang="el-GR" sz="2800" b="1" u="sng" dirty="0" smtClean="0">
              <a:solidFill>
                <a:srgbClr val="7030A0"/>
              </a:solidFill>
              <a:latin typeface="Comic Sans MS" pitchFamily="66" charset="0"/>
            </a:endParaRPr>
          </a:p>
          <a:p>
            <a:pPr marL="514350" indent="-514350">
              <a:buFont typeface="Wingdings" pitchFamily="2" charset="2"/>
              <a:buChar char="q"/>
            </a:pPr>
            <a:r>
              <a:rPr lang="el-GR" sz="2600" b="1" dirty="0" smtClean="0">
                <a:latin typeface="Comic Sans MS" pitchFamily="66" charset="0"/>
              </a:rPr>
              <a:t>βιωματικό εργαστήριο</a:t>
            </a:r>
          </a:p>
          <a:p>
            <a:pPr marL="514350" indent="-514350">
              <a:buFont typeface="Wingdings" pitchFamily="2" charset="2"/>
              <a:buChar char="q"/>
            </a:pPr>
            <a:r>
              <a:rPr lang="el-GR" sz="2600" b="1" dirty="0" smtClean="0">
                <a:latin typeface="Comic Sans MS" pitchFamily="66" charset="0"/>
              </a:rPr>
              <a:t>βασικές αρχές της Εκπαίδευσης στον 21</a:t>
            </a:r>
            <a:r>
              <a:rPr lang="el-GR" sz="2600" b="1" baseline="30000" dirty="0" smtClean="0">
                <a:latin typeface="Comic Sans MS" pitchFamily="66" charset="0"/>
              </a:rPr>
              <a:t>ο</a:t>
            </a:r>
            <a:r>
              <a:rPr lang="el-GR" sz="2600" b="1" dirty="0" smtClean="0">
                <a:latin typeface="Comic Sans MS" pitchFamily="66" charset="0"/>
              </a:rPr>
              <a:t> αιώνα</a:t>
            </a:r>
          </a:p>
          <a:p>
            <a:pPr marL="514350" indent="-514350">
              <a:buFont typeface="Wingdings" pitchFamily="2" charset="2"/>
              <a:buChar char="q"/>
            </a:pPr>
            <a:r>
              <a:rPr lang="el-GR" sz="2600" b="1" dirty="0" smtClean="0">
                <a:latin typeface="Comic Sans MS" pitchFamily="66" charset="0"/>
              </a:rPr>
              <a:t>επιστημονικός  </a:t>
            </a:r>
            <a:r>
              <a:rPr lang="el-GR" sz="2600" b="1" dirty="0" err="1" smtClean="0">
                <a:latin typeface="Comic Sans MS" pitchFamily="66" charset="0"/>
              </a:rPr>
              <a:t>εγγραμματισμός</a:t>
            </a:r>
            <a:endParaRPr lang="el-GR" sz="2600" b="1" dirty="0" smtClean="0">
              <a:latin typeface="Comic Sans MS" pitchFamily="66" charset="0"/>
            </a:endParaRPr>
          </a:p>
          <a:p>
            <a:pPr marL="514350" indent="-514350">
              <a:buNone/>
            </a:pPr>
            <a:r>
              <a:rPr lang="el-GR" sz="2800" b="1" dirty="0" smtClean="0">
                <a:latin typeface="Comic Sans MS" pitchFamily="66" charset="0"/>
              </a:rPr>
              <a:t>                                                           </a:t>
            </a:r>
          </a:p>
          <a:p>
            <a:pPr marL="514350" indent="-514350">
              <a:buFont typeface="Wingdings" pitchFamily="2" charset="2"/>
              <a:buChar char="v"/>
            </a:pPr>
            <a:r>
              <a:rPr lang="el-GR" sz="2800" b="1" u="sng" dirty="0" smtClean="0">
                <a:solidFill>
                  <a:srgbClr val="FF0000"/>
                </a:solidFill>
                <a:latin typeface="Comic Sans MS" pitchFamily="66" charset="0"/>
              </a:rPr>
              <a:t>καλές πρακτικές</a:t>
            </a:r>
          </a:p>
          <a:p>
            <a:pPr marL="514350" indent="-514350">
              <a:buFont typeface="+mj-lt"/>
              <a:buAutoNum type="arabicPeriod"/>
            </a:pPr>
            <a:r>
              <a:rPr lang="el-GR" sz="2800" b="1" dirty="0" smtClean="0">
                <a:latin typeface="Comic Sans MS" pitchFamily="66" charset="0"/>
              </a:rPr>
              <a:t>Ελ. </a:t>
            </a:r>
            <a:r>
              <a:rPr lang="el-GR" sz="2800" b="1" dirty="0" err="1" smtClean="0">
                <a:latin typeface="Comic Sans MS" pitchFamily="66" charset="0"/>
              </a:rPr>
              <a:t>Χαραλαμπάτου</a:t>
            </a:r>
            <a:r>
              <a:rPr lang="el-GR" sz="2800" b="1" dirty="0" smtClean="0">
                <a:latin typeface="Comic Sans MS" pitchFamily="66" charset="0"/>
              </a:rPr>
              <a:t>, Χημικός</a:t>
            </a:r>
          </a:p>
          <a:p>
            <a:pPr marL="514350" indent="-514350">
              <a:buFont typeface="+mj-lt"/>
              <a:buAutoNum type="arabicPeriod"/>
            </a:pPr>
            <a:r>
              <a:rPr lang="el-GR" sz="2800" b="1" dirty="0" smtClean="0">
                <a:latin typeface="Comic Sans MS" pitchFamily="66" charset="0"/>
              </a:rPr>
              <a:t>Β. Ηλιοπούλου, Χημικός – Διατροφολόγος</a:t>
            </a:r>
          </a:p>
          <a:p>
            <a:pPr marL="514350" indent="-514350">
              <a:buFont typeface="+mj-lt"/>
              <a:buAutoNum type="arabicPeriod"/>
            </a:pPr>
            <a:r>
              <a:rPr lang="el-GR" sz="2800" b="1" dirty="0" smtClean="0">
                <a:latin typeface="Comic Sans MS" pitchFamily="66" charset="0"/>
              </a:rPr>
              <a:t>Γ. </a:t>
            </a:r>
            <a:r>
              <a:rPr lang="el-GR" sz="2800" b="1" dirty="0" err="1" smtClean="0">
                <a:latin typeface="Comic Sans MS" pitchFamily="66" charset="0"/>
              </a:rPr>
              <a:t>Παυλικάκης</a:t>
            </a:r>
            <a:r>
              <a:rPr lang="el-GR" sz="2800" b="1" dirty="0" smtClean="0">
                <a:latin typeface="Comic Sans MS" pitchFamily="66" charset="0"/>
              </a:rPr>
              <a:t>, ΣΣ ΠΕ04 Δυτικής Αττικής</a:t>
            </a:r>
          </a:p>
          <a:p>
            <a:pPr marL="514350" indent="-514350">
              <a:buFont typeface="+mj-lt"/>
              <a:buAutoNum type="arabicPeriod"/>
            </a:pPr>
            <a:r>
              <a:rPr lang="el-GR" sz="2800" b="1" dirty="0" smtClean="0">
                <a:latin typeface="Comic Sans MS" pitchFamily="66" charset="0"/>
              </a:rPr>
              <a:t>Χρ. </a:t>
            </a:r>
            <a:r>
              <a:rPr lang="el-GR" sz="2800" b="1" dirty="0" err="1" smtClean="0">
                <a:latin typeface="Comic Sans MS" pitchFamily="66" charset="0"/>
              </a:rPr>
              <a:t>Παπαζήση</a:t>
            </a:r>
            <a:r>
              <a:rPr lang="el-GR" sz="2800" b="1" dirty="0" smtClean="0">
                <a:latin typeface="Comic Sans MS" pitchFamily="66" charset="0"/>
              </a:rPr>
              <a:t>, ΣΣ ΠΕ04 Γ΄ Αθήνας</a:t>
            </a:r>
          </a:p>
          <a:p>
            <a:pPr marL="514350" indent="-514350">
              <a:buFont typeface="+mj-lt"/>
              <a:buAutoNum type="arabicPeriod"/>
            </a:pPr>
            <a:endParaRPr lang="el-GR" sz="2800" b="1" dirty="0" smtClean="0">
              <a:latin typeface="Comic Sans MS" pitchFamily="66" charset="0"/>
            </a:endParaRPr>
          </a:p>
          <a:p>
            <a:pPr>
              <a:buNone/>
            </a:pPr>
            <a:endParaRPr lang="el-GR" sz="28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a:bodyPr>
          <a:lstStyle/>
          <a:p>
            <a:pPr>
              <a:buNone/>
            </a:pPr>
            <a:r>
              <a:rPr lang="el-GR" sz="2600" b="1" dirty="0" smtClean="0">
                <a:solidFill>
                  <a:srgbClr val="AA067F"/>
                </a:solidFill>
              </a:rPr>
              <a:t>και …άλλα  ζητήματα που απασχολούν τον κόσμο και </a:t>
            </a:r>
          </a:p>
          <a:p>
            <a:pPr>
              <a:buNone/>
            </a:pPr>
            <a:r>
              <a:rPr lang="el-GR" sz="2600" b="1" dirty="0" smtClean="0">
                <a:solidFill>
                  <a:srgbClr val="AA067F"/>
                </a:solidFill>
              </a:rPr>
              <a:t>                                 εμείς επιλέγουμε πάντα με κάποια κριτήρια</a:t>
            </a:r>
          </a:p>
          <a:p>
            <a:pPr>
              <a:buFont typeface="Wingdings" pitchFamily="2" charset="2"/>
              <a:buChar char="q"/>
            </a:pPr>
            <a:r>
              <a:rPr lang="el-GR" sz="3000" b="1" dirty="0" smtClean="0"/>
              <a:t>  </a:t>
            </a:r>
            <a:r>
              <a:rPr lang="el-GR" sz="3000" b="1" dirty="0" err="1" smtClean="0"/>
              <a:t>Διαφυλικές</a:t>
            </a:r>
            <a:r>
              <a:rPr lang="el-GR" sz="3000" b="1" dirty="0" smtClean="0"/>
              <a:t> σχέσεις και σεξουαλική  αγωγή</a:t>
            </a:r>
          </a:p>
          <a:p>
            <a:pPr>
              <a:buFont typeface="Wingdings" pitchFamily="2" charset="2"/>
              <a:buChar char="q"/>
            </a:pPr>
            <a:endParaRPr lang="el-GR" sz="3000" b="1" dirty="0" smtClean="0"/>
          </a:p>
          <a:p>
            <a:pPr>
              <a:buFont typeface="Wingdings" pitchFamily="2" charset="2"/>
              <a:buChar char="q"/>
            </a:pPr>
            <a:r>
              <a:rPr lang="el-GR" sz="3000" b="1" dirty="0" smtClean="0"/>
              <a:t>Τα νέα βλαστικά κύτταρα</a:t>
            </a:r>
            <a:r>
              <a:rPr lang="en-US" sz="3000" b="1" dirty="0" smtClean="0"/>
              <a:t>/</a:t>
            </a:r>
            <a:endParaRPr lang="el-GR" sz="3000" b="1" dirty="0" smtClean="0"/>
          </a:p>
          <a:p>
            <a:pPr>
              <a:buFont typeface="Wingdings" pitchFamily="2" charset="2"/>
              <a:buChar char="q"/>
            </a:pPr>
            <a:endParaRPr lang="el-GR" sz="3000" b="1" dirty="0" smtClean="0"/>
          </a:p>
          <a:p>
            <a:pPr>
              <a:buFont typeface="Wingdings" pitchFamily="2" charset="2"/>
              <a:buChar char="q"/>
            </a:pPr>
            <a:r>
              <a:rPr lang="el-GR" sz="3000" b="1" dirty="0" smtClean="0"/>
              <a:t> Φυσικά καθαριστικά   /   βιομηχανοποιημένα</a:t>
            </a:r>
          </a:p>
          <a:p>
            <a:pPr>
              <a:buFont typeface="Wingdings" pitchFamily="2" charset="2"/>
              <a:buChar char="q"/>
            </a:pPr>
            <a:endParaRPr lang="el-GR" sz="3000" b="1" dirty="0" smtClean="0"/>
          </a:p>
          <a:p>
            <a:pPr>
              <a:buFont typeface="Wingdings" pitchFamily="2" charset="2"/>
              <a:buChar char="q"/>
            </a:pPr>
            <a:r>
              <a:rPr lang="el-GR" sz="3000" b="1" dirty="0" smtClean="0"/>
              <a:t> Κλιματική αλλαγή</a:t>
            </a:r>
          </a:p>
          <a:p>
            <a:pPr>
              <a:buNone/>
            </a:pPr>
            <a:endParaRPr lang="el-GR" sz="3000" b="1" dirty="0" smtClean="0"/>
          </a:p>
          <a:p>
            <a:pPr>
              <a:buFont typeface="Wingdings" pitchFamily="2" charset="2"/>
              <a:buChar char="q"/>
            </a:pPr>
            <a:r>
              <a:rPr lang="el-GR" sz="3000" b="1" dirty="0" smtClean="0"/>
              <a:t>Ενέργεια, σχετικό υλικό, 427 δις το κοίτασμα πετρελαίου νότια της Κρήτης</a:t>
            </a:r>
            <a:r>
              <a:rPr lang="en-US" sz="3000" b="1" dirty="0" smtClean="0"/>
              <a:t>????</a:t>
            </a:r>
            <a:r>
              <a:rPr lang="el-GR" sz="3000" b="1" dirty="0" smtClean="0"/>
              <a:t>  (δημοψήφισμα Κύπρου)</a:t>
            </a:r>
            <a:endParaRPr lang="el-GR" sz="30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a:bodyPr>
          <a:lstStyle/>
          <a:p>
            <a:pPr algn="ctr">
              <a:buNone/>
            </a:pPr>
            <a:r>
              <a:rPr lang="el-GR" sz="3600" b="1" dirty="0" smtClean="0">
                <a:solidFill>
                  <a:srgbClr val="FF0000"/>
                </a:solidFill>
              </a:rPr>
              <a:t>       Οι ικανότητες που προτείνονται από τα προγράμματα σπουδών </a:t>
            </a:r>
          </a:p>
          <a:p>
            <a:pPr>
              <a:buFontTx/>
              <a:buChar char="-"/>
            </a:pPr>
            <a:r>
              <a:rPr lang="el-GR" sz="3600" b="1" dirty="0" smtClean="0"/>
              <a:t>Να υποβάλλουν ερωτήσεις που μπορούν να ερευνηθούν επιστημονικά</a:t>
            </a:r>
          </a:p>
          <a:p>
            <a:pPr>
              <a:buNone/>
            </a:pPr>
            <a:endParaRPr lang="el-GR" sz="3600" b="1" dirty="0" smtClean="0"/>
          </a:p>
          <a:p>
            <a:pPr>
              <a:buFontTx/>
              <a:buChar char="-"/>
            </a:pPr>
            <a:r>
              <a:rPr lang="el-GR" sz="3600" b="1" dirty="0" smtClean="0"/>
              <a:t>Να σχεδιάζουν και να διεξάγουν την έρευνα που απαιτείται για να δοθεί απάντηση στην υποβληθείσα ερώτηση</a:t>
            </a:r>
          </a:p>
          <a:p>
            <a:pPr>
              <a:buNone/>
            </a:pPr>
            <a:r>
              <a:rPr lang="el-GR" sz="3600" b="1" dirty="0" smtClean="0"/>
              <a:t> </a:t>
            </a:r>
          </a:p>
          <a:p>
            <a:pPr>
              <a:buFontTx/>
              <a:buChar char="-"/>
            </a:pPr>
            <a:r>
              <a:rPr lang="el-GR" sz="3600" b="1" dirty="0" smtClean="0"/>
              <a:t>Να κάνουν υποθέσεις, συγκρίσεις, παρατηρήσεις, μετρήσεις </a:t>
            </a:r>
          </a:p>
          <a:p>
            <a:pPr algn="ctr">
              <a:buNone/>
            </a:pPr>
            <a:endParaRPr lang="el-GR" sz="3600" b="1" dirty="0" smtClean="0">
              <a:solidFill>
                <a:srgbClr val="FF0000"/>
              </a:solidFill>
            </a:endParaRPr>
          </a:p>
          <a:p>
            <a:pPr algn="ctr">
              <a:buNone/>
            </a:pPr>
            <a:endParaRPr lang="el-GR" sz="3600" b="1"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lnSpcReduction="10000"/>
          </a:bodyPr>
          <a:lstStyle/>
          <a:p>
            <a:pPr>
              <a:buFontTx/>
              <a:buChar char="-"/>
            </a:pPr>
            <a:r>
              <a:rPr lang="el-GR" b="1" dirty="0" smtClean="0"/>
              <a:t>Να απεικονίζουν με ποικίλους τρόπους τα στοιχεία που συνέλεξαν όπως π.χ. πίνακες, γραφικές παραστάσεις κτλ</a:t>
            </a:r>
          </a:p>
          <a:p>
            <a:pPr>
              <a:buNone/>
            </a:pPr>
            <a:endParaRPr lang="el-GR" b="1" dirty="0" smtClean="0"/>
          </a:p>
          <a:p>
            <a:pPr>
              <a:buNone/>
            </a:pPr>
            <a:r>
              <a:rPr lang="el-GR" b="1" dirty="0" smtClean="0"/>
              <a:t>-Να αναλύουν και να ερμηνεύουν τα δεδομένα που συνέλεξαν</a:t>
            </a:r>
          </a:p>
          <a:p>
            <a:pPr>
              <a:buNone/>
            </a:pPr>
            <a:endParaRPr lang="el-GR" b="1" dirty="0" smtClean="0"/>
          </a:p>
          <a:p>
            <a:pPr>
              <a:buNone/>
            </a:pPr>
            <a:r>
              <a:rPr lang="el-GR" b="1" dirty="0" smtClean="0"/>
              <a:t> -Να συνάγουν συμπεράσματα και να εξετάζουν τη συνέπεια των συμπερασμάτων τους με τα δεδομένα που συνέλεξαν</a:t>
            </a:r>
          </a:p>
          <a:p>
            <a:pPr>
              <a:buNone/>
            </a:pPr>
            <a:endParaRPr lang="el-GR" b="1" dirty="0" smtClean="0"/>
          </a:p>
          <a:p>
            <a:pPr>
              <a:buNone/>
            </a:pPr>
            <a:r>
              <a:rPr lang="el-GR" b="1" dirty="0" smtClean="0"/>
              <a:t> -Να ελέγχουν αν τα συμπεράσματα άλλων στηρίζονται σε δεδομένα</a:t>
            </a:r>
            <a:endParaRPr lang="el-GR" b="1" dirty="0" smtClean="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lnSpcReduction="10000"/>
          </a:bodyPr>
          <a:lstStyle/>
          <a:p>
            <a:pPr>
              <a:buNone/>
            </a:pPr>
            <a:endParaRPr lang="el-GR" dirty="0" smtClean="0"/>
          </a:p>
          <a:p>
            <a:pPr>
              <a:buNone/>
            </a:pPr>
            <a:r>
              <a:rPr lang="el-GR" dirty="0" smtClean="0"/>
              <a:t>-</a:t>
            </a:r>
            <a:r>
              <a:rPr lang="el-GR" b="1" dirty="0" smtClean="0"/>
              <a:t>Να χρησιμοποιούν ένα ευρύ φάσμα μεθόδων συμπεριλαμβανομένου των διαγραμμάτων, των σχεδίων, των πινάκων και των ΤΠΕ, προκειμένου να ανακοινώνουν τα αποτελέσματα της ερευνάς τους</a:t>
            </a:r>
          </a:p>
          <a:p>
            <a:pPr>
              <a:buNone/>
            </a:pPr>
            <a:r>
              <a:rPr lang="el-GR" b="1" dirty="0" smtClean="0"/>
              <a:t> </a:t>
            </a:r>
          </a:p>
          <a:p>
            <a:pPr>
              <a:buNone/>
            </a:pPr>
            <a:r>
              <a:rPr lang="el-GR" b="1" dirty="0" smtClean="0"/>
              <a:t>-Να εξάγουν συμπεράσματα από δεδομένα που δίδονται σε μορφή πινάκων και γραφικών παραστάσεων</a:t>
            </a:r>
          </a:p>
          <a:p>
            <a:pPr>
              <a:buNone/>
            </a:pPr>
            <a:endParaRPr lang="el-GR" b="1" dirty="0" smtClean="0"/>
          </a:p>
          <a:p>
            <a:pPr>
              <a:buNone/>
            </a:pPr>
            <a:r>
              <a:rPr lang="el-GR" b="1" dirty="0" smtClean="0"/>
              <a:t> -Να συνεργάζονται και να επικοινωνούν αποτελεσματικά με τους άλλους</a:t>
            </a: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lstStyle/>
          <a:p>
            <a:pPr>
              <a:buNone/>
            </a:pPr>
            <a:r>
              <a:rPr lang="el-GR" dirty="0" smtClean="0"/>
              <a:t>   </a:t>
            </a:r>
          </a:p>
          <a:p>
            <a:pPr>
              <a:buNone/>
            </a:pPr>
            <a:endParaRPr lang="el-GR" dirty="0" smtClean="0"/>
          </a:p>
          <a:p>
            <a:pPr algn="ctr">
              <a:buNone/>
            </a:pPr>
            <a:r>
              <a:rPr lang="el-GR" sz="3600" b="1" dirty="0" smtClean="0"/>
              <a:t>Οι παραπάνω ικανότητες είναι στην ίδια κατεύθυνση</a:t>
            </a:r>
            <a:endParaRPr lang="en-US" sz="3600" b="1" dirty="0" smtClean="0"/>
          </a:p>
          <a:p>
            <a:pPr algn="ctr">
              <a:buNone/>
            </a:pPr>
            <a:r>
              <a:rPr lang="el-GR" sz="3600" b="1" dirty="0" smtClean="0"/>
              <a:t> με τις </a:t>
            </a:r>
            <a:r>
              <a:rPr lang="el-GR" sz="3600" b="1" dirty="0" smtClean="0">
                <a:solidFill>
                  <a:srgbClr val="660066"/>
                </a:solidFill>
              </a:rPr>
              <a:t>«ικανότητες</a:t>
            </a:r>
            <a:r>
              <a:rPr lang="en-US" sz="3600" b="1" dirty="0" smtClean="0">
                <a:solidFill>
                  <a:srgbClr val="660066"/>
                </a:solidFill>
              </a:rPr>
              <a:t>/</a:t>
            </a:r>
            <a:r>
              <a:rPr lang="el-GR" sz="3600" b="1" dirty="0" smtClean="0">
                <a:solidFill>
                  <a:srgbClr val="660066"/>
                </a:solidFill>
              </a:rPr>
              <a:t>δεξιότητες για τη ζωή» </a:t>
            </a:r>
          </a:p>
          <a:p>
            <a:pPr algn="ctr">
              <a:buNone/>
            </a:pPr>
            <a:r>
              <a:rPr lang="el-GR" sz="3600" dirty="0" smtClean="0"/>
              <a:t>    </a:t>
            </a:r>
            <a:r>
              <a:rPr lang="el-GR" dirty="0" smtClean="0"/>
              <a:t>(τις υπερκαλύπτουν μάλιστα) </a:t>
            </a:r>
            <a:endParaRPr lang="en-US" dirty="0" smtClean="0"/>
          </a:p>
          <a:p>
            <a:pPr algn="ctr">
              <a:buNone/>
            </a:pPr>
            <a:r>
              <a:rPr lang="en-US" sz="3600" b="1" dirty="0" smtClean="0"/>
              <a:t>       </a:t>
            </a:r>
            <a:r>
              <a:rPr lang="el-GR" sz="3600" b="1" dirty="0" smtClean="0"/>
              <a:t>που ελέγχονται </a:t>
            </a:r>
          </a:p>
          <a:p>
            <a:pPr algn="ctr">
              <a:buNone/>
            </a:pPr>
            <a:r>
              <a:rPr lang="el-GR" sz="3600" b="1" dirty="0" smtClean="0"/>
              <a:t>     στο πλαίσιο του διεθνούς προγράμματος αξιολόγησης </a:t>
            </a:r>
            <a:r>
              <a:rPr lang="en-US" sz="3600" b="1" dirty="0" smtClean="0"/>
              <a:t>PISA</a:t>
            </a:r>
            <a:r>
              <a:rPr lang="el-GR" sz="3600" dirty="0" smtClean="0"/>
              <a:t> </a:t>
            </a:r>
            <a:r>
              <a:rPr lang="el-GR" sz="3600" b="1" dirty="0" smtClean="0"/>
              <a:t>και αυτών που επιδιώκονται από άλλα ευρωπαϊκά  ΠΣ</a:t>
            </a:r>
            <a:endParaRPr lang="el-GR" sz="36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a:bodyPr>
          <a:lstStyle/>
          <a:p>
            <a:pPr algn="ctr">
              <a:buNone/>
            </a:pPr>
            <a:r>
              <a:rPr lang="el-GR" b="1" dirty="0" smtClean="0"/>
              <a:t>Πίσω από αυτές, βρίσκονται</a:t>
            </a:r>
          </a:p>
          <a:p>
            <a:pPr algn="ctr">
              <a:buNone/>
            </a:pPr>
            <a:r>
              <a:rPr lang="el-GR" b="1" dirty="0" smtClean="0"/>
              <a:t> </a:t>
            </a:r>
            <a:r>
              <a:rPr lang="el-GR" sz="3600" b="1" dirty="0" smtClean="0"/>
              <a:t>οι </a:t>
            </a:r>
            <a:r>
              <a:rPr lang="el-GR" sz="3600" b="1" dirty="0" smtClean="0">
                <a:solidFill>
                  <a:srgbClr val="FF0000"/>
                </a:solidFill>
              </a:rPr>
              <a:t>«ικανότητες – κλειδιά» </a:t>
            </a:r>
          </a:p>
          <a:p>
            <a:pPr algn="ctr">
              <a:buNone/>
            </a:pPr>
            <a:r>
              <a:rPr lang="el-GR" b="1" dirty="0" smtClean="0"/>
              <a:t>στην καλλιέργεια των οποίων συμφωνούν οι περισσότεροι θεωρητικοί της εκπαίδευσης, που ασχολούνται διεθνώς με το ερώτημα </a:t>
            </a:r>
          </a:p>
          <a:p>
            <a:pPr algn="ctr">
              <a:buNone/>
            </a:pPr>
            <a:r>
              <a:rPr lang="el-GR" sz="3600" b="1" dirty="0" smtClean="0">
                <a:solidFill>
                  <a:srgbClr val="FF0000"/>
                </a:solidFill>
              </a:rPr>
              <a:t>«τι είδους σχολεία χρειαζόμαστε σήμερα»</a:t>
            </a:r>
            <a:r>
              <a:rPr lang="el-GR" sz="3600" b="1" dirty="0" smtClean="0"/>
              <a:t> </a:t>
            </a:r>
          </a:p>
          <a:p>
            <a:pPr algn="ctr">
              <a:buNone/>
            </a:pPr>
            <a:r>
              <a:rPr lang="el-GR" b="1" dirty="0" smtClean="0"/>
              <a:t>και καταλήγουν ότι προς τα εκεί πρέπει να προσανατολιστούν τα σχολεία, αποστασιοποιούμενα από το παραδοσιακό πρότυπο παροχής πληροφοριών</a:t>
            </a:r>
            <a:r>
              <a:rPr lang="el-GR" dirty="0" smtClean="0"/>
              <a:t>.</a:t>
            </a: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4" name="Picture 2" descr="https://fbcdn-sphotos-g-a.akamaihd.net/hphotos-ak-snc6/183278_462240123799005_1102246797_n.jpg"/>
          <p:cNvPicPr>
            <a:picLocks noChangeAspect="1" noChangeArrowheads="1"/>
          </p:cNvPicPr>
          <p:nvPr/>
        </p:nvPicPr>
        <p:blipFill>
          <a:blip r:embed="rId2" cstate="print"/>
          <a:srcRect/>
          <a:stretch>
            <a:fillRect/>
          </a:stretch>
        </p:blipFill>
        <p:spPr bwMode="auto">
          <a:xfrm>
            <a:off x="1" y="-90009"/>
            <a:ext cx="9264010" cy="6948009"/>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a:t>
            </a:r>
            <a:endParaRPr lang="el-GR" dirty="0"/>
          </a:p>
        </p:txBody>
      </p:sp>
      <p:sp>
        <p:nvSpPr>
          <p:cNvPr id="3" name="2 - Θέση περιεχομένου"/>
          <p:cNvSpPr>
            <a:spLocks noGrp="1"/>
          </p:cNvSpPr>
          <p:nvPr>
            <p:ph idx="1"/>
          </p:nvPr>
        </p:nvSpPr>
        <p:spPr>
          <a:xfrm>
            <a:off x="0" y="-387424"/>
            <a:ext cx="9144000" cy="7245424"/>
          </a:xfrm>
        </p:spPr>
        <p:txBody>
          <a:bodyPr/>
          <a:lstStyle/>
          <a:p>
            <a:pPr>
              <a:buNone/>
            </a:pPr>
            <a:endParaRPr lang="el-GR" b="1" dirty="0" smtClean="0"/>
          </a:p>
          <a:p>
            <a:pPr>
              <a:buNone/>
            </a:pPr>
            <a:endParaRPr lang="el-GR" b="1" dirty="0" smtClean="0"/>
          </a:p>
          <a:p>
            <a:pPr>
              <a:buNone/>
            </a:pPr>
            <a:r>
              <a:rPr lang="el-GR" b="1" dirty="0" smtClean="0"/>
              <a:t>   </a:t>
            </a:r>
            <a:r>
              <a:rPr lang="el-GR" b="1" dirty="0" smtClean="0">
                <a:solidFill>
                  <a:srgbClr val="FF0000"/>
                </a:solidFill>
              </a:rPr>
              <a:t>Οι «ικανότητες – κλειδιά» είναι</a:t>
            </a:r>
          </a:p>
          <a:p>
            <a:pPr>
              <a:buNone/>
            </a:pPr>
            <a:endParaRPr lang="el-GR" b="1" dirty="0" smtClean="0">
              <a:solidFill>
                <a:srgbClr val="FF0000"/>
              </a:solidFill>
            </a:endParaRPr>
          </a:p>
          <a:p>
            <a:pPr>
              <a:buFont typeface="Wingdings" pitchFamily="2" charset="2"/>
              <a:buChar char="Ø"/>
            </a:pPr>
            <a:r>
              <a:rPr lang="el-GR" b="1" dirty="0" smtClean="0"/>
              <a:t>  η δημιουργικότητα </a:t>
            </a:r>
          </a:p>
          <a:p>
            <a:pPr>
              <a:buFont typeface="Wingdings" pitchFamily="2" charset="2"/>
              <a:buChar char="Ø"/>
            </a:pPr>
            <a:r>
              <a:rPr lang="el-GR" b="1" dirty="0" smtClean="0"/>
              <a:t>  η ικανότητα θεωρητικής σκέψης</a:t>
            </a:r>
          </a:p>
          <a:p>
            <a:pPr>
              <a:buFont typeface="Wingdings" pitchFamily="2" charset="2"/>
              <a:buChar char="Ø"/>
            </a:pPr>
            <a:r>
              <a:rPr lang="el-GR" b="1" dirty="0" smtClean="0"/>
              <a:t>  η αυτονομία</a:t>
            </a:r>
          </a:p>
          <a:p>
            <a:pPr>
              <a:buFont typeface="Wingdings" pitchFamily="2" charset="2"/>
              <a:buChar char="Ø"/>
            </a:pPr>
            <a:r>
              <a:rPr lang="el-GR" b="1" dirty="0" smtClean="0"/>
              <a:t>  η ικανότητα σχεδιασμού και ανάλυσης</a:t>
            </a:r>
          </a:p>
          <a:p>
            <a:pPr>
              <a:buFont typeface="Wingdings" pitchFamily="2" charset="2"/>
              <a:buChar char="Ø"/>
            </a:pPr>
            <a:r>
              <a:rPr lang="el-GR" b="1" dirty="0" smtClean="0"/>
              <a:t>  η εξαιρετική προθυμία για ομαδική εργασία </a:t>
            </a:r>
          </a:p>
          <a:p>
            <a:pPr>
              <a:buFont typeface="Wingdings" pitchFamily="2" charset="2"/>
              <a:buChar char="Ø"/>
            </a:pPr>
            <a:r>
              <a:rPr lang="el-GR" b="1" dirty="0" smtClean="0"/>
              <a:t>  η ανταλλαγή πληροφοριών</a:t>
            </a:r>
          </a:p>
          <a:p>
            <a:pPr>
              <a:buFont typeface="Wingdings" pitchFamily="2" charset="2"/>
              <a:buChar char="Ø"/>
            </a:pPr>
            <a:r>
              <a:rPr lang="el-GR" b="1" dirty="0" smtClean="0"/>
              <a:t>  η αυτόνομη επίλυση προβλημάτων</a:t>
            </a:r>
            <a:endParaRPr lang="el-G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8892480" cy="6858000"/>
          </a:xfrm>
        </p:spPr>
        <p:txBody>
          <a:bodyPr>
            <a:normAutofit/>
          </a:bodyPr>
          <a:lstStyle/>
          <a:p>
            <a:pPr>
              <a:buNone/>
            </a:pPr>
            <a:r>
              <a:rPr lang="el-GR" dirty="0" smtClean="0"/>
              <a:t>   </a:t>
            </a:r>
            <a:r>
              <a:rPr lang="el-GR" sz="2800" b="1" dirty="0" smtClean="0">
                <a:solidFill>
                  <a:srgbClr val="FF0000"/>
                </a:solidFill>
              </a:rPr>
              <a:t>Ενδεικτικές βιβλιογραφικές αναφορές</a:t>
            </a:r>
          </a:p>
          <a:p>
            <a:pPr>
              <a:buNone/>
            </a:pPr>
            <a:endParaRPr lang="el-GR" sz="3000" dirty="0" smtClean="0"/>
          </a:p>
          <a:p>
            <a:pPr>
              <a:buFont typeface="Wingdings" pitchFamily="2" charset="2"/>
              <a:buChar char="Ø"/>
            </a:pPr>
            <a:r>
              <a:rPr lang="el-GR" sz="3000" b="1" dirty="0" smtClean="0"/>
              <a:t>    Μια βασική υπόδειξη της έκθεσης </a:t>
            </a:r>
            <a:r>
              <a:rPr lang="el-GR" sz="3000" b="1" i="1" dirty="0" err="1" smtClean="0">
                <a:solidFill>
                  <a:srgbClr val="FF0000"/>
                </a:solidFill>
              </a:rPr>
              <a:t>Beyond</a:t>
            </a:r>
            <a:r>
              <a:rPr lang="el-GR" sz="3000" b="1" i="1" dirty="0" smtClean="0">
                <a:solidFill>
                  <a:srgbClr val="FF0000"/>
                </a:solidFill>
              </a:rPr>
              <a:t> 2000</a:t>
            </a:r>
            <a:r>
              <a:rPr lang="el-GR" sz="3000" b="1" i="1" dirty="0" smtClean="0"/>
              <a:t> </a:t>
            </a:r>
            <a:r>
              <a:rPr lang="el-GR" sz="3000" b="1" dirty="0" smtClean="0"/>
              <a:t>-ότι η υποχρεωτική εκπαίδευση στις ΦΕ θα πρέπει να στοχεύσει στον επιστημονικό </a:t>
            </a:r>
            <a:r>
              <a:rPr lang="el-GR" sz="3000" b="1" dirty="0" err="1" smtClean="0"/>
              <a:t>εγγραμματισμό</a:t>
            </a:r>
            <a:r>
              <a:rPr lang="el-GR" sz="3000" b="1" dirty="0" smtClean="0"/>
              <a:t> και ότι η εκπαίδευση στις ΦΕ θεωρείται κατάλληλη για κάθε μαθητή, ανεξάρτητα από τις μελλοντικές του φιλοδοξίες… </a:t>
            </a:r>
          </a:p>
          <a:p>
            <a:pPr>
              <a:buNone/>
            </a:pPr>
            <a:endParaRPr lang="el-GR" sz="3000" b="1" dirty="0" smtClean="0"/>
          </a:p>
          <a:p>
            <a:pPr>
              <a:buNone/>
            </a:pPr>
            <a:r>
              <a:rPr lang="el-GR" sz="3000" b="1" dirty="0" smtClean="0"/>
              <a:t>  … έθεσε τις βάσεις για το πρόγραμμα του </a:t>
            </a:r>
            <a:r>
              <a:rPr lang="el-GR" sz="3000" b="1" i="1" dirty="0" err="1" smtClean="0">
                <a:solidFill>
                  <a:srgbClr val="FF0000"/>
                </a:solidFill>
              </a:rPr>
              <a:t>Twenty</a:t>
            </a:r>
            <a:r>
              <a:rPr lang="el-GR" sz="3000" b="1" i="1" dirty="0" smtClean="0">
                <a:solidFill>
                  <a:srgbClr val="FF0000"/>
                </a:solidFill>
              </a:rPr>
              <a:t> </a:t>
            </a:r>
            <a:r>
              <a:rPr lang="el-GR" sz="3000" b="1" i="1" dirty="0" err="1" smtClean="0">
                <a:solidFill>
                  <a:srgbClr val="FF0000"/>
                </a:solidFill>
              </a:rPr>
              <a:t>First</a:t>
            </a:r>
            <a:r>
              <a:rPr lang="el-GR" sz="3000" b="1" i="1" dirty="0" smtClean="0">
                <a:solidFill>
                  <a:srgbClr val="FF0000"/>
                </a:solidFill>
              </a:rPr>
              <a:t> </a:t>
            </a:r>
            <a:r>
              <a:rPr lang="el-GR" sz="3000" b="1" i="1" dirty="0" err="1" smtClean="0">
                <a:solidFill>
                  <a:srgbClr val="FF0000"/>
                </a:solidFill>
              </a:rPr>
              <a:t>Century</a:t>
            </a:r>
            <a:r>
              <a:rPr lang="el-GR" sz="3000" b="1" i="1" dirty="0" smtClean="0">
                <a:solidFill>
                  <a:srgbClr val="FF0000"/>
                </a:solidFill>
              </a:rPr>
              <a:t> </a:t>
            </a:r>
            <a:r>
              <a:rPr lang="el-GR" sz="3000" b="1" i="1" dirty="0" err="1" smtClean="0">
                <a:solidFill>
                  <a:srgbClr val="FF0000"/>
                </a:solidFill>
              </a:rPr>
              <a:t>Science</a:t>
            </a:r>
            <a:endParaRPr lang="el-GR" sz="3000" b="1" dirty="0" smtClean="0">
              <a:solidFill>
                <a:srgbClr val="FF0000"/>
              </a:solidFill>
            </a:endParaRPr>
          </a:p>
          <a:p>
            <a:pPr>
              <a:buNone/>
            </a:pPr>
            <a:r>
              <a:rPr lang="el-GR" sz="2400" u="sng" dirty="0" smtClean="0">
                <a:hlinkClick r:id="rId2"/>
              </a:rPr>
              <a:t> </a:t>
            </a:r>
            <a:r>
              <a:rPr lang="en-US" sz="2400" u="sng" dirty="0" smtClean="0">
                <a:hlinkClick r:id="rId2"/>
              </a:rPr>
              <a:t>http://www.scienceinschool.org/print/328</a:t>
            </a:r>
            <a:endParaRPr lang="el-GR" sz="2400" u="sng" dirty="0" smtClean="0"/>
          </a:p>
          <a:p>
            <a:pPr>
              <a:buNone/>
            </a:pPr>
            <a:r>
              <a:rPr lang="el-GR" dirty="0" smtClean="0"/>
              <a:t> </a:t>
            </a: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126163"/>
          </a:xfrm>
        </p:spPr>
        <p:txBody>
          <a:bodyPr/>
          <a:lstStyle/>
          <a:p>
            <a:pPr>
              <a:buNone/>
            </a:pPr>
            <a:r>
              <a:rPr lang="el-GR" i="1" dirty="0" smtClean="0"/>
              <a:t>    </a:t>
            </a:r>
            <a:r>
              <a:rPr lang="el-GR" sz="2800" b="1" i="1" dirty="0" smtClean="0">
                <a:solidFill>
                  <a:srgbClr val="FF0000"/>
                </a:solidFill>
              </a:rPr>
              <a:t>ανατροφοδότηση από εκπαιδευτικούς για το παραπάνω πρόγραμμα…</a:t>
            </a:r>
          </a:p>
          <a:p>
            <a:pPr>
              <a:buNone/>
            </a:pPr>
            <a:endParaRPr lang="el-GR" sz="2800" b="1" dirty="0" smtClean="0">
              <a:solidFill>
                <a:srgbClr val="FF0000"/>
              </a:solidFill>
            </a:endParaRPr>
          </a:p>
          <a:p>
            <a:pPr>
              <a:buNone/>
            </a:pPr>
            <a:endParaRPr lang="el-GR" sz="2800" b="1" dirty="0" smtClean="0">
              <a:solidFill>
                <a:srgbClr val="FF0000"/>
              </a:solidFill>
            </a:endParaRPr>
          </a:p>
          <a:p>
            <a:pPr>
              <a:buNone/>
            </a:pPr>
            <a:r>
              <a:rPr lang="el-GR" sz="2800" b="1" i="1" dirty="0" smtClean="0"/>
              <a:t>   </a:t>
            </a:r>
            <a:r>
              <a:rPr lang="en-US" sz="2800" b="1" i="1" dirty="0" smtClean="0"/>
              <a:t>«Η </a:t>
            </a:r>
            <a:r>
              <a:rPr lang="en-US" sz="2800" b="1" i="1" dirty="0" err="1" smtClean="0"/>
              <a:t>φιλοσοφία</a:t>
            </a:r>
            <a:r>
              <a:rPr lang="en-US" sz="2800" b="1" i="1" dirty="0" smtClean="0"/>
              <a:t> </a:t>
            </a:r>
            <a:r>
              <a:rPr lang="en-US" sz="2800" b="1" i="1" dirty="0" err="1" smtClean="0"/>
              <a:t>είναι</a:t>
            </a:r>
            <a:r>
              <a:rPr lang="en-US" sz="2800" b="1" i="1" dirty="0" smtClean="0"/>
              <a:t> </a:t>
            </a:r>
            <a:r>
              <a:rPr lang="en-US" sz="2800" b="1" i="1" dirty="0" err="1" smtClean="0"/>
              <a:t>εντυπωσιακή</a:t>
            </a:r>
            <a:r>
              <a:rPr lang="en-US" sz="2800" b="1" i="1" dirty="0" smtClean="0"/>
              <a:t> </a:t>
            </a:r>
            <a:r>
              <a:rPr lang="en-US" sz="2800" b="1" i="1" dirty="0" err="1" smtClean="0"/>
              <a:t>και</a:t>
            </a:r>
            <a:r>
              <a:rPr lang="en-US" sz="2800" b="1" i="1" dirty="0" smtClean="0"/>
              <a:t> </a:t>
            </a:r>
            <a:r>
              <a:rPr lang="en-US" sz="2800" b="1" i="1" dirty="0" err="1" smtClean="0"/>
              <a:t>λειτουργεί</a:t>
            </a:r>
            <a:r>
              <a:rPr lang="en-US" sz="2800" b="1" i="1" dirty="0" smtClean="0"/>
              <a:t> </a:t>
            </a:r>
            <a:r>
              <a:rPr lang="en-US" sz="2800" b="1" i="1" dirty="0" err="1" smtClean="0"/>
              <a:t>στην</a:t>
            </a:r>
            <a:r>
              <a:rPr lang="en-US" sz="2800" b="1" i="1" dirty="0" smtClean="0"/>
              <a:t> </a:t>
            </a:r>
            <a:r>
              <a:rPr lang="en-US" sz="2800" b="1" i="1" dirty="0" err="1" smtClean="0"/>
              <a:t>πράξη</a:t>
            </a:r>
            <a:r>
              <a:rPr lang="en-US" sz="2800" b="1" i="1" dirty="0" smtClean="0"/>
              <a:t>. </a:t>
            </a:r>
            <a:r>
              <a:rPr lang="en-US" sz="2800" b="1" i="1" dirty="0" err="1" smtClean="0"/>
              <a:t>Το</a:t>
            </a:r>
            <a:r>
              <a:rPr lang="en-US" sz="2800" b="1" i="1" dirty="0" smtClean="0"/>
              <a:t> </a:t>
            </a:r>
            <a:r>
              <a:rPr lang="en-US" sz="2800" b="1" i="1" dirty="0" err="1" smtClean="0"/>
              <a:t>υποστηρικτικό</a:t>
            </a:r>
            <a:r>
              <a:rPr lang="en-US" sz="2800" b="1" i="1" dirty="0" smtClean="0"/>
              <a:t> </a:t>
            </a:r>
            <a:r>
              <a:rPr lang="en-US" sz="2800" b="1" i="1" dirty="0" err="1" smtClean="0"/>
              <a:t>υλικό</a:t>
            </a:r>
            <a:r>
              <a:rPr lang="en-US" sz="2800" b="1" i="1" dirty="0" smtClean="0"/>
              <a:t> </a:t>
            </a:r>
            <a:r>
              <a:rPr lang="en-US" sz="2800" b="1" i="1" dirty="0" err="1" smtClean="0"/>
              <a:t>είναι</a:t>
            </a:r>
            <a:r>
              <a:rPr lang="en-US" sz="2800" b="1" i="1" dirty="0" smtClean="0"/>
              <a:t> </a:t>
            </a:r>
            <a:r>
              <a:rPr lang="en-US" sz="2800" b="1" i="1" dirty="0" err="1" smtClean="0"/>
              <a:t>εξαιρετικό</a:t>
            </a:r>
            <a:r>
              <a:rPr lang="en-US" sz="2800" b="1" i="1" dirty="0" smtClean="0"/>
              <a:t> [...]. </a:t>
            </a:r>
            <a:r>
              <a:rPr lang="en-US" sz="2800" b="1" i="1" dirty="0" err="1" smtClean="0"/>
              <a:t>Από</a:t>
            </a:r>
            <a:r>
              <a:rPr lang="en-US" sz="2800" b="1" i="1" dirty="0" smtClean="0"/>
              <a:t> </a:t>
            </a:r>
            <a:r>
              <a:rPr lang="en-US" sz="2800" b="1" i="1" dirty="0" err="1" smtClean="0"/>
              <a:t>τότε</a:t>
            </a:r>
            <a:r>
              <a:rPr lang="en-US" sz="2800" b="1" i="1" dirty="0" smtClean="0"/>
              <a:t> </a:t>
            </a:r>
            <a:r>
              <a:rPr lang="en-US" sz="2800" b="1" i="1" dirty="0" err="1" smtClean="0"/>
              <a:t>που</a:t>
            </a:r>
            <a:r>
              <a:rPr lang="en-US" sz="2800" b="1" i="1" dirty="0" smtClean="0"/>
              <a:t> </a:t>
            </a:r>
            <a:r>
              <a:rPr lang="en-US" sz="2800" b="1" i="1" dirty="0" err="1" smtClean="0"/>
              <a:t>ξεκινήσαμε</a:t>
            </a:r>
            <a:r>
              <a:rPr lang="en-US" sz="2800" b="1" i="1" dirty="0" smtClean="0"/>
              <a:t>, </a:t>
            </a:r>
            <a:r>
              <a:rPr lang="en-US" sz="2800" b="1" i="1" dirty="0" err="1" smtClean="0"/>
              <a:t>κανένας</a:t>
            </a:r>
            <a:r>
              <a:rPr lang="en-US" sz="2800" b="1" i="1" dirty="0" smtClean="0"/>
              <a:t> </a:t>
            </a:r>
            <a:r>
              <a:rPr lang="en-US" sz="2800" b="1" i="1" dirty="0" err="1" smtClean="0"/>
              <a:t>μαθητής</a:t>
            </a:r>
            <a:r>
              <a:rPr lang="en-US" sz="2800" b="1" i="1" dirty="0" smtClean="0"/>
              <a:t> </a:t>
            </a:r>
            <a:r>
              <a:rPr lang="en-US" sz="2800" b="1" i="1" dirty="0" err="1" smtClean="0"/>
              <a:t>δε</a:t>
            </a:r>
            <a:r>
              <a:rPr lang="en-US" sz="2800" b="1" i="1" dirty="0" smtClean="0"/>
              <a:t> </a:t>
            </a:r>
            <a:r>
              <a:rPr lang="en-US" sz="2800" b="1" i="1" dirty="0" err="1" smtClean="0"/>
              <a:t>με</a:t>
            </a:r>
            <a:r>
              <a:rPr lang="en-US" sz="2800" b="1" i="1" dirty="0" smtClean="0"/>
              <a:t> </a:t>
            </a:r>
            <a:r>
              <a:rPr lang="en-US" sz="2800" b="1" i="1" dirty="0" err="1" smtClean="0"/>
              <a:t>ρώτησε</a:t>
            </a:r>
            <a:r>
              <a:rPr lang="en-US" sz="2800" b="1" i="1" dirty="0" smtClean="0"/>
              <a:t> </a:t>
            </a:r>
            <a:r>
              <a:rPr lang="en-US" sz="2800" b="1" i="1" dirty="0" err="1" smtClean="0"/>
              <a:t>γιατί</a:t>
            </a:r>
            <a:r>
              <a:rPr lang="en-US" sz="2800" b="1" i="1" dirty="0" smtClean="0"/>
              <a:t> </a:t>
            </a:r>
            <a:r>
              <a:rPr lang="en-US" sz="2800" b="1" i="1" dirty="0" err="1" smtClean="0"/>
              <a:t>θα</a:t>
            </a:r>
            <a:r>
              <a:rPr lang="en-US" sz="2800" b="1" i="1" dirty="0" smtClean="0"/>
              <a:t> </a:t>
            </a:r>
            <a:r>
              <a:rPr lang="en-US" sz="2800" b="1" i="1" dirty="0" err="1" smtClean="0"/>
              <a:t>έπρεπε</a:t>
            </a:r>
            <a:r>
              <a:rPr lang="en-US" sz="2800" b="1" i="1" dirty="0" smtClean="0"/>
              <a:t> </a:t>
            </a:r>
            <a:r>
              <a:rPr lang="en-US" sz="2800" b="1" i="1" dirty="0" err="1" smtClean="0"/>
              <a:t>να</a:t>
            </a:r>
            <a:r>
              <a:rPr lang="en-US" sz="2800" b="1" i="1" dirty="0" smtClean="0"/>
              <a:t> </a:t>
            </a:r>
            <a:r>
              <a:rPr lang="en-US" sz="2800" b="1" i="1" dirty="0" err="1" smtClean="0"/>
              <a:t>μαθαίνει</a:t>
            </a:r>
            <a:r>
              <a:rPr lang="en-US" sz="2800" b="1" i="1" dirty="0" smtClean="0"/>
              <a:t> </a:t>
            </a:r>
            <a:r>
              <a:rPr lang="en-US" sz="2800" b="1" i="1" dirty="0" err="1" smtClean="0"/>
              <a:t>φυσικές</a:t>
            </a:r>
            <a:r>
              <a:rPr lang="en-US" sz="2800" b="1" i="1" dirty="0" smtClean="0"/>
              <a:t> </a:t>
            </a:r>
            <a:r>
              <a:rPr lang="en-US" sz="2800" b="1" i="1" dirty="0" err="1" smtClean="0"/>
              <a:t>επιστήμες</a:t>
            </a:r>
            <a:r>
              <a:rPr lang="en-US" sz="2800" b="1" i="1" dirty="0" smtClean="0"/>
              <a:t> ή </a:t>
            </a:r>
            <a:r>
              <a:rPr lang="en-US" sz="2800" b="1" i="1" dirty="0" err="1" smtClean="0"/>
              <a:t>γιατί</a:t>
            </a:r>
            <a:r>
              <a:rPr lang="en-US" sz="2800" b="1" i="1" dirty="0" smtClean="0"/>
              <a:t> </a:t>
            </a:r>
            <a:r>
              <a:rPr lang="en-US" sz="2800" b="1" i="1" dirty="0" err="1" smtClean="0"/>
              <a:t>θα</a:t>
            </a:r>
            <a:r>
              <a:rPr lang="en-US" sz="2800" b="1" i="1" dirty="0" smtClean="0"/>
              <a:t> </a:t>
            </a:r>
            <a:r>
              <a:rPr lang="en-US" sz="2800" b="1" i="1" dirty="0" err="1" smtClean="0"/>
              <a:t>έπρεπε</a:t>
            </a:r>
            <a:r>
              <a:rPr lang="en-US" sz="2800" b="1" i="1" dirty="0" smtClean="0"/>
              <a:t> </a:t>
            </a:r>
            <a:r>
              <a:rPr lang="en-US" sz="2800" b="1" i="1" dirty="0" err="1" smtClean="0"/>
              <a:t>να</a:t>
            </a:r>
            <a:r>
              <a:rPr lang="en-US" sz="2800" b="1" i="1" dirty="0" smtClean="0"/>
              <a:t> </a:t>
            </a:r>
            <a:r>
              <a:rPr lang="en-US" sz="2800" b="1" i="1" dirty="0" err="1" smtClean="0"/>
              <a:t>ξέρει</a:t>
            </a:r>
            <a:r>
              <a:rPr lang="en-US" sz="2800" b="1" i="1" dirty="0" smtClean="0"/>
              <a:t> </a:t>
            </a:r>
            <a:r>
              <a:rPr lang="en-US" sz="2800" b="1" i="1" dirty="0" err="1" smtClean="0"/>
              <a:t>κάτι</a:t>
            </a:r>
            <a:r>
              <a:rPr lang="en-US" sz="2800" b="1" i="1" dirty="0" smtClean="0"/>
              <a:t> </a:t>
            </a:r>
            <a:r>
              <a:rPr lang="en-US" sz="2800" b="1" i="1" dirty="0" err="1" smtClean="0"/>
              <a:t>από</a:t>
            </a:r>
            <a:r>
              <a:rPr lang="en-US" sz="2800" b="1" i="1" dirty="0" smtClean="0"/>
              <a:t> </a:t>
            </a:r>
            <a:r>
              <a:rPr lang="en-US" sz="2800" b="1" i="1" dirty="0" err="1" smtClean="0"/>
              <a:t>όσα</a:t>
            </a:r>
            <a:r>
              <a:rPr lang="en-US" sz="2800" b="1" i="1" dirty="0" smtClean="0"/>
              <a:t> </a:t>
            </a:r>
            <a:r>
              <a:rPr lang="en-US" sz="2800" b="1" i="1" dirty="0" err="1" smtClean="0"/>
              <a:t>καλύψαμε</a:t>
            </a:r>
            <a:r>
              <a:rPr lang="en-US" sz="2800" b="1" i="1" dirty="0" smtClean="0"/>
              <a:t>. </a:t>
            </a:r>
            <a:r>
              <a:rPr lang="en-US" sz="2800" b="1" i="1" dirty="0" err="1" smtClean="0"/>
              <a:t>Οι</a:t>
            </a:r>
            <a:r>
              <a:rPr lang="en-US" sz="2800" b="1" i="1" dirty="0" smtClean="0"/>
              <a:t> </a:t>
            </a:r>
            <a:r>
              <a:rPr lang="en-US" sz="2800" b="1" i="1" dirty="0" err="1" smtClean="0"/>
              <a:t>βαθμοί</a:t>
            </a:r>
            <a:r>
              <a:rPr lang="en-US" sz="2800" b="1" i="1" dirty="0" smtClean="0"/>
              <a:t> </a:t>
            </a:r>
            <a:r>
              <a:rPr lang="en-US" sz="2800" b="1" i="1" dirty="0" err="1" smtClean="0"/>
              <a:t>μας</a:t>
            </a:r>
            <a:r>
              <a:rPr lang="en-US" sz="2800" b="1" i="1" dirty="0" smtClean="0"/>
              <a:t> </a:t>
            </a:r>
            <a:r>
              <a:rPr lang="en-US" sz="2800" b="1" i="1" dirty="0" err="1" smtClean="0"/>
              <a:t>στη</a:t>
            </a:r>
            <a:r>
              <a:rPr lang="en-US" sz="2800" b="1" i="1" dirty="0" smtClean="0"/>
              <a:t> GCSE </a:t>
            </a:r>
            <a:r>
              <a:rPr lang="en-US" sz="2800" b="1" i="1" dirty="0" err="1" smtClean="0"/>
              <a:t>βελτιώθηκαν</a:t>
            </a:r>
            <a:r>
              <a:rPr lang="en-US" sz="2800" b="1" i="1" dirty="0" smtClean="0"/>
              <a:t> </a:t>
            </a:r>
            <a:r>
              <a:rPr lang="en-US" sz="2800" b="1" i="1" dirty="0" err="1" smtClean="0"/>
              <a:t>και</a:t>
            </a:r>
            <a:r>
              <a:rPr lang="en-US" sz="2800" b="1" i="1" dirty="0" smtClean="0"/>
              <a:t> </a:t>
            </a:r>
            <a:r>
              <a:rPr lang="en-US" sz="2800" b="1" i="1" dirty="0" err="1" smtClean="0"/>
              <a:t>δεν</a:t>
            </a:r>
            <a:r>
              <a:rPr lang="en-US" sz="2800" b="1" i="1" dirty="0" smtClean="0"/>
              <a:t> </a:t>
            </a:r>
            <a:r>
              <a:rPr lang="en-US" sz="2800" b="1" i="1" dirty="0" err="1" smtClean="0"/>
              <a:t>συναντήσαμε</a:t>
            </a:r>
            <a:r>
              <a:rPr lang="en-US" sz="2800" b="1" i="1" dirty="0" smtClean="0"/>
              <a:t> </a:t>
            </a:r>
            <a:r>
              <a:rPr lang="en-US" sz="2800" b="1" i="1" dirty="0" err="1" smtClean="0"/>
              <a:t>προβλήματα</a:t>
            </a:r>
            <a:r>
              <a:rPr lang="en-US" sz="2800" b="1" i="1" dirty="0" smtClean="0"/>
              <a:t> </a:t>
            </a:r>
            <a:r>
              <a:rPr lang="en-US" sz="2800" b="1" i="1" dirty="0" err="1" smtClean="0"/>
              <a:t>κατά</a:t>
            </a:r>
            <a:r>
              <a:rPr lang="en-US" sz="2800" b="1" i="1" dirty="0" smtClean="0"/>
              <a:t> </a:t>
            </a:r>
            <a:r>
              <a:rPr lang="en-US" sz="2800" b="1" i="1" dirty="0" err="1" smtClean="0"/>
              <a:t>τη</a:t>
            </a:r>
            <a:r>
              <a:rPr lang="en-US" sz="2800" b="1" i="1" dirty="0" smtClean="0"/>
              <a:t> </a:t>
            </a:r>
            <a:r>
              <a:rPr lang="en-US" sz="2800" b="1" i="1" dirty="0" err="1" smtClean="0"/>
              <a:t>μετάβαση</a:t>
            </a:r>
            <a:r>
              <a:rPr lang="en-US" sz="2800" b="1" i="1" dirty="0" smtClean="0"/>
              <a:t> </a:t>
            </a:r>
            <a:r>
              <a:rPr lang="en-US" sz="2800" b="1" i="1" dirty="0" err="1" smtClean="0"/>
              <a:t>στο</a:t>
            </a:r>
            <a:r>
              <a:rPr lang="en-US" sz="2800" b="1" i="1" dirty="0" smtClean="0"/>
              <a:t> Α </a:t>
            </a:r>
            <a:r>
              <a:rPr lang="en-US" sz="2800" b="1" i="1" dirty="0" err="1" smtClean="0"/>
              <a:t>επίπεδο</a:t>
            </a:r>
            <a:r>
              <a:rPr lang="en-US" sz="2800" b="1" i="1" dirty="0" smtClean="0"/>
              <a:t> </a:t>
            </a:r>
            <a:r>
              <a:rPr lang="en-US" sz="2800" b="1" i="1" dirty="0" err="1" smtClean="0"/>
              <a:t>φυσικών</a:t>
            </a:r>
            <a:r>
              <a:rPr lang="en-US" sz="2800" b="1" i="1" dirty="0" smtClean="0"/>
              <a:t> </a:t>
            </a:r>
            <a:r>
              <a:rPr lang="en-US" sz="2800" b="1" i="1" dirty="0" err="1" smtClean="0"/>
              <a:t>επιστημών</a:t>
            </a:r>
            <a:r>
              <a:rPr lang="en-US" sz="2800" b="1" i="1" dirty="0" smtClean="0"/>
              <a:t> (</a:t>
            </a:r>
            <a:r>
              <a:rPr lang="en-US" sz="2800" b="1" i="1" dirty="0" err="1" smtClean="0"/>
              <a:t>ηλικίες</a:t>
            </a:r>
            <a:r>
              <a:rPr lang="en-US" sz="2800" b="1" i="1" dirty="0" smtClean="0"/>
              <a:t> 16-18). </a:t>
            </a:r>
            <a:endParaRPr lang="el-GR" sz="2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https://fbcdn-sphotos-h-a.akamaihd.net/hphotos-ak-snc6/225985_266415400128400_922200309_n.jpg"/>
          <p:cNvPicPr>
            <a:picLocks noChangeAspect="1" noChangeArrowheads="1"/>
          </p:cNvPicPr>
          <p:nvPr/>
        </p:nvPicPr>
        <p:blipFill>
          <a:blip r:embed="rId2" cstate="print"/>
          <a:srcRect/>
          <a:stretch>
            <a:fillRect/>
          </a:stretch>
        </p:blipFill>
        <p:spPr bwMode="auto">
          <a:xfrm>
            <a:off x="0" y="1340768"/>
            <a:ext cx="4788024" cy="5517232"/>
          </a:xfrm>
          <a:prstGeom prst="rect">
            <a:avLst/>
          </a:prstGeom>
          <a:noFill/>
        </p:spPr>
      </p:pic>
      <p:sp>
        <p:nvSpPr>
          <p:cNvPr id="3" name="2 - TextBox"/>
          <p:cNvSpPr txBox="1"/>
          <p:nvPr/>
        </p:nvSpPr>
        <p:spPr>
          <a:xfrm>
            <a:off x="4211960" y="1844824"/>
            <a:ext cx="4932040" cy="5016758"/>
          </a:xfrm>
          <a:prstGeom prst="rect">
            <a:avLst/>
          </a:prstGeom>
          <a:noFill/>
        </p:spPr>
        <p:txBody>
          <a:bodyPr wrap="square" rtlCol="0">
            <a:spAutoFit/>
          </a:bodyPr>
          <a:lstStyle/>
          <a:p>
            <a:r>
              <a:rPr lang="el-GR" sz="4800" b="1" dirty="0" smtClean="0"/>
              <a:t>    Εκπαίδευση  στον 21</a:t>
            </a:r>
            <a:r>
              <a:rPr lang="el-GR" sz="4800" b="1" baseline="30000" dirty="0" smtClean="0"/>
              <a:t>ο</a:t>
            </a:r>
            <a:r>
              <a:rPr lang="el-GR" sz="4800" b="1" dirty="0" smtClean="0"/>
              <a:t> αιώνα</a:t>
            </a:r>
          </a:p>
          <a:p>
            <a:endParaRPr lang="el-GR" sz="4800" b="1" dirty="0" smtClean="0"/>
          </a:p>
          <a:p>
            <a:r>
              <a:rPr lang="el-GR" sz="4800" b="1" dirty="0" smtClean="0"/>
              <a:t>    </a:t>
            </a:r>
            <a:r>
              <a:rPr lang="el-GR" sz="3200" b="1" dirty="0" smtClean="0">
                <a:solidFill>
                  <a:srgbClr val="FF0000"/>
                </a:solidFill>
              </a:rPr>
              <a:t>προβολή</a:t>
            </a:r>
            <a:r>
              <a:rPr lang="el-GR" sz="4800" b="1" dirty="0" smtClean="0"/>
              <a:t> </a:t>
            </a:r>
            <a:r>
              <a:rPr lang="el-GR" sz="3200" b="1" dirty="0" smtClean="0">
                <a:solidFill>
                  <a:srgbClr val="FF0000"/>
                </a:solidFill>
              </a:rPr>
              <a:t>ΒΙΝΤΕΟ</a:t>
            </a:r>
          </a:p>
          <a:p>
            <a:r>
              <a:rPr lang="en-US" sz="3200" b="1" dirty="0" smtClean="0">
                <a:solidFill>
                  <a:srgbClr val="FF0000"/>
                </a:solidFill>
              </a:rPr>
              <a:t>“</a:t>
            </a:r>
            <a:r>
              <a:rPr lang="en-US" sz="3000" b="1" dirty="0" smtClean="0">
                <a:solidFill>
                  <a:srgbClr val="FF0000"/>
                </a:solidFill>
              </a:rPr>
              <a:t>Teaching in the 21</a:t>
            </a:r>
            <a:r>
              <a:rPr lang="en-US" sz="3000" b="1" baseline="30000" dirty="0" smtClean="0">
                <a:solidFill>
                  <a:srgbClr val="FF0000"/>
                </a:solidFill>
              </a:rPr>
              <a:t>st</a:t>
            </a:r>
            <a:r>
              <a:rPr lang="en-US" sz="3000" b="1" dirty="0" smtClean="0">
                <a:solidFill>
                  <a:srgbClr val="FF0000"/>
                </a:solidFill>
              </a:rPr>
              <a:t> century”</a:t>
            </a:r>
          </a:p>
          <a:p>
            <a:endParaRPr lang="el-GR" sz="4800" b="1" dirty="0" smtClean="0"/>
          </a:p>
          <a:p>
            <a:pPr algn="ctr"/>
            <a:r>
              <a:rPr lang="el-GR" sz="4800" b="1" dirty="0" smtClean="0"/>
              <a:t>                          </a:t>
            </a:r>
            <a:endParaRPr lang="el-GR" sz="48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lstStyle/>
          <a:p>
            <a:pPr>
              <a:buNone/>
            </a:pPr>
            <a:r>
              <a:rPr lang="el-GR" sz="2800" i="1" dirty="0" smtClean="0"/>
              <a:t>     </a:t>
            </a:r>
            <a:r>
              <a:rPr lang="el-GR" sz="2800" b="1" i="1" dirty="0" smtClean="0"/>
              <a:t>Το </a:t>
            </a:r>
            <a:r>
              <a:rPr lang="el-GR" sz="2800" b="1" i="1" dirty="0" err="1" smtClean="0">
                <a:solidFill>
                  <a:srgbClr val="FF0000"/>
                </a:solidFill>
              </a:rPr>
              <a:t>TwentyFirstCenturyScience</a:t>
            </a:r>
            <a:r>
              <a:rPr lang="el-GR" sz="2800" b="1" i="1" dirty="0" smtClean="0"/>
              <a:t> είναι ότι καλύτερο μου έχει συμβεί ως εκπαιδευτικό ΦΕ, από τότε που ξεκίνησα, το 1989. Έχουμε αγκαλιάσει αυτήν την αλλαγή και δεν το έχουμε μετανιώσει ούτε για μια στιγμή.»</a:t>
            </a:r>
          </a:p>
          <a:p>
            <a:pPr>
              <a:buNone/>
            </a:pPr>
            <a:endParaRPr lang="el-GR" b="1" dirty="0" smtClean="0"/>
          </a:p>
          <a:p>
            <a:pPr>
              <a:buNone/>
            </a:pPr>
            <a:r>
              <a:rPr lang="el-GR" b="1" i="1" dirty="0" smtClean="0"/>
              <a:t>   </a:t>
            </a:r>
            <a:r>
              <a:rPr lang="el-GR" b="1" i="1" dirty="0" smtClean="0">
                <a:solidFill>
                  <a:srgbClr val="7030A0"/>
                </a:solidFill>
              </a:rPr>
              <a:t>«Οι γονείς μας λένε ότι τα παιδιά τους όταν επιστρέφουν στο σπίτι μιλούν με ενθουσιασμό για αυτά που κάνουν στις φυσικές επιστήμες.»</a:t>
            </a:r>
          </a:p>
          <a:p>
            <a:pPr>
              <a:buNone/>
            </a:pPr>
            <a:endParaRPr lang="el-GR" b="1" dirty="0" smtClean="0"/>
          </a:p>
          <a:p>
            <a:pPr>
              <a:buNone/>
            </a:pPr>
            <a:r>
              <a:rPr lang="el-GR" b="1" i="1" dirty="0" smtClean="0"/>
              <a:t>  «Τα μαθήματα προσφέρουν στους μαθητές την ευκαιρία να σκεφτούν για τους εαυτούς τους και να αποκτήσουν έγκυρες απόψεις και γνώμες.»</a:t>
            </a:r>
            <a:endParaRPr lang="el-GR"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9144000" cy="6858000"/>
          </a:xfrm>
        </p:spPr>
        <p:txBody>
          <a:bodyPr>
            <a:normAutofit fontScale="47500" lnSpcReduction="20000"/>
          </a:bodyPr>
          <a:lstStyle/>
          <a:p>
            <a:pPr>
              <a:buFont typeface="Wingdings" pitchFamily="2" charset="2"/>
              <a:buChar char="Ø"/>
            </a:pPr>
            <a:endParaRPr lang="el-GR" sz="5900" b="1" dirty="0" smtClean="0"/>
          </a:p>
          <a:p>
            <a:pPr>
              <a:buFont typeface="Wingdings" pitchFamily="2" charset="2"/>
              <a:buChar char="Ø"/>
            </a:pPr>
            <a:r>
              <a:rPr lang="el-GR" sz="5900" b="1" dirty="0" smtClean="0"/>
              <a:t>Τις τελευταίες δεκαετίες έχει καταγραφεί στις περισσότερες ευρωπαϊκές χώρες </a:t>
            </a:r>
            <a:r>
              <a:rPr lang="el-GR" sz="5900" b="1" u="sng" dirty="0" smtClean="0"/>
              <a:t>μια ουσιαστική μείωση του ενδιαφέροντος των παιδιών για τις ΦΕ</a:t>
            </a:r>
            <a:r>
              <a:rPr lang="el-GR" sz="5900" b="1" dirty="0" smtClean="0"/>
              <a:t>. </a:t>
            </a:r>
          </a:p>
          <a:p>
            <a:pPr>
              <a:buNone/>
            </a:pPr>
            <a:endParaRPr lang="el-GR" sz="5900" b="1" dirty="0" smtClean="0"/>
          </a:p>
          <a:p>
            <a:pPr>
              <a:buNone/>
            </a:pPr>
            <a:r>
              <a:rPr lang="el-GR" sz="5900" b="1" dirty="0" smtClean="0"/>
              <a:t>     </a:t>
            </a:r>
            <a:r>
              <a:rPr lang="el-GR" sz="6700" b="1" dirty="0" smtClean="0"/>
              <a:t>Η έλλειψη ενδιαφέροντος για τις ΦΕ και την Τεχνολογία, </a:t>
            </a:r>
          </a:p>
          <a:p>
            <a:pPr>
              <a:buNone/>
            </a:pPr>
            <a:r>
              <a:rPr lang="el-GR" sz="6700" b="1" dirty="0" smtClean="0"/>
              <a:t>    </a:t>
            </a:r>
            <a:r>
              <a:rPr lang="el-GR" sz="6700" b="1" u="sng" dirty="0" smtClean="0"/>
              <a:t>δεν αποτελεί  μόνο πρόβλημα για την οικονομία αλλά είναι μια απειλή και για τη δημοκρατία</a:t>
            </a:r>
            <a:r>
              <a:rPr lang="el-GR" sz="6700" b="1" dirty="0" smtClean="0"/>
              <a:t>, </a:t>
            </a:r>
          </a:p>
          <a:p>
            <a:pPr>
              <a:buNone/>
            </a:pPr>
            <a:r>
              <a:rPr lang="el-GR" sz="6700" b="1" dirty="0" smtClean="0"/>
              <a:t>    γιατί οι περισσότερες αποφάσεις στις σύγχρονες κοινωνίες εξαρτώνται από επιχειρήματα που βασίζονται σε </a:t>
            </a:r>
            <a:r>
              <a:rPr lang="el-GR" sz="6700" b="1" dirty="0" smtClean="0">
                <a:solidFill>
                  <a:srgbClr val="AA067F"/>
                </a:solidFill>
              </a:rPr>
              <a:t>επιστημονικά δεδομένα </a:t>
            </a:r>
            <a:r>
              <a:rPr lang="el-GR" sz="6700" b="1" dirty="0" smtClean="0"/>
              <a:t>περισσότερο από ότι σε αξιολογικές κρίσεις. </a:t>
            </a:r>
            <a:endParaRPr lang="el-GR" sz="5900" b="1" dirty="0" smtClean="0"/>
          </a:p>
          <a:p>
            <a:pPr>
              <a:buNone/>
            </a:pPr>
            <a:endParaRPr lang="el-GR" sz="5900" b="1" dirty="0" smtClean="0"/>
          </a:p>
          <a:p>
            <a:pPr>
              <a:buNone/>
            </a:pPr>
            <a:r>
              <a:rPr lang="el-GR" sz="5900" b="1" i="1" dirty="0" smtClean="0"/>
              <a:t>    </a:t>
            </a:r>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0"/>
            <a:ext cx="8964488" cy="6858000"/>
          </a:xfrm>
        </p:spPr>
        <p:txBody>
          <a:bodyPr>
            <a:normAutofit fontScale="55000" lnSpcReduction="20000"/>
          </a:bodyPr>
          <a:lstStyle/>
          <a:p>
            <a:pPr>
              <a:buNone/>
            </a:pPr>
            <a:endParaRPr lang="el-GR" b="1" i="1" dirty="0" smtClean="0">
              <a:solidFill>
                <a:srgbClr val="FF0000"/>
              </a:solidFill>
            </a:endParaRPr>
          </a:p>
          <a:p>
            <a:pPr>
              <a:buNone/>
            </a:pPr>
            <a:r>
              <a:rPr lang="el-GR" b="1" i="1" dirty="0" smtClean="0">
                <a:solidFill>
                  <a:srgbClr val="FF0000"/>
                </a:solidFill>
              </a:rPr>
              <a:t>   </a:t>
            </a:r>
            <a:r>
              <a:rPr lang="en-US" sz="5100" b="1" i="1" dirty="0" smtClean="0">
                <a:solidFill>
                  <a:srgbClr val="FF0000"/>
                </a:solidFill>
              </a:rPr>
              <a:t>ROSE</a:t>
            </a:r>
            <a:r>
              <a:rPr lang="en-US" sz="5100" b="1" i="1" dirty="0" smtClean="0"/>
              <a:t> </a:t>
            </a:r>
            <a:r>
              <a:rPr lang="el-GR" sz="5100" b="1" i="1" dirty="0" smtClean="0"/>
              <a:t> είναι μια διεθνής συγκριτική μελέτη </a:t>
            </a:r>
          </a:p>
          <a:p>
            <a:pPr>
              <a:buNone/>
            </a:pPr>
            <a:r>
              <a:rPr lang="el-GR" sz="5100" b="1" i="1" dirty="0" smtClean="0"/>
              <a:t>    που ερευνά τη διαφορετικότητα των ενδιαφερόντων, εμπειριών, προτεραιοτήτων, ελπίδων και στάσεων που έχουν τα παιδιά του σχολείου. </a:t>
            </a:r>
          </a:p>
          <a:p>
            <a:pPr>
              <a:buNone/>
            </a:pPr>
            <a:endParaRPr lang="el-GR" sz="5100" b="1" i="1" dirty="0" smtClean="0"/>
          </a:p>
          <a:p>
            <a:pPr>
              <a:buNone/>
            </a:pPr>
            <a:r>
              <a:rPr lang="el-GR" sz="5100" b="1" i="1" dirty="0" smtClean="0"/>
              <a:t>    Το δείγμα ήταν 40.000 μαθητές 15 ετών από 35 χώρες και 10 υποψήφιοι διδάκτορες επεξεργάστηκαν και ερμήνευσαν  τα δεδομένα.</a:t>
            </a:r>
          </a:p>
          <a:p>
            <a:pPr>
              <a:buNone/>
            </a:pPr>
            <a:endParaRPr lang="el-GR" sz="5100" b="1" i="1" dirty="0" smtClean="0"/>
          </a:p>
          <a:p>
            <a:pPr>
              <a:buNone/>
            </a:pPr>
            <a:endParaRPr lang="el-GR" sz="5100" b="1" i="1" dirty="0" smtClean="0"/>
          </a:p>
          <a:p>
            <a:pPr>
              <a:buNone/>
            </a:pPr>
            <a:r>
              <a:rPr lang="el-GR" sz="5100" b="1" i="1" dirty="0" smtClean="0"/>
              <a:t>    Μεταξύ των συμπερασμάτων αναφέρεται</a:t>
            </a:r>
            <a:r>
              <a:rPr lang="el-GR" sz="5100" b="1" i="1" smtClean="0"/>
              <a:t>, ότι</a:t>
            </a:r>
            <a:endParaRPr lang="el-GR" sz="5100" b="1" i="1" dirty="0" smtClean="0"/>
          </a:p>
          <a:p>
            <a:pPr>
              <a:buNone/>
            </a:pPr>
            <a:r>
              <a:rPr lang="el-GR" sz="5100" b="1" i="1" dirty="0" smtClean="0"/>
              <a:t>  </a:t>
            </a:r>
            <a:r>
              <a:rPr lang="el-GR" sz="5100" b="1" i="1" dirty="0" smtClean="0">
                <a:solidFill>
                  <a:srgbClr val="FF0000"/>
                </a:solidFill>
              </a:rPr>
              <a:t>η έλλειψη σχέσης του ΠΣ των ΦΕ και της Τεχνολογίας</a:t>
            </a:r>
            <a:r>
              <a:rPr lang="el-GR" sz="5100" b="1" i="1" dirty="0" smtClean="0"/>
              <a:t> αποτελεί ένα από τα μεγαλύτερα εμπόδια για την αποτελεσματική μάθηση όπως και για το ενδιαφέρον για το συγκεκριμένο γνωστικό αντικείμενο</a:t>
            </a:r>
          </a:p>
          <a:p>
            <a:endParaRPr lang="el-GR" sz="2800" b="1" dirty="0" smtClean="0"/>
          </a:p>
          <a:p>
            <a:pPr>
              <a:buNone/>
            </a:pPr>
            <a:endParaRPr lang="el-GR" sz="1100" b="1" dirty="0" smtClean="0"/>
          </a:p>
          <a:p>
            <a:pPr>
              <a:buNone/>
            </a:pPr>
            <a:endParaRPr lang="el-GR" sz="1100" b="1" dirty="0" smtClean="0"/>
          </a:p>
          <a:p>
            <a:pPr>
              <a:buNone/>
            </a:pPr>
            <a:endParaRPr lang="el-GR" sz="1100" b="1" dirty="0" smtClean="0"/>
          </a:p>
          <a:p>
            <a:pPr>
              <a:buNone/>
            </a:pPr>
            <a:r>
              <a:rPr lang="el-GR" sz="2800" b="1" dirty="0" smtClean="0"/>
              <a:t>                                                                                                http://www.scienceinschool.org/2006/issue1/rose</a:t>
            </a:r>
            <a:endParaRPr lang="el-GR" sz="2800" dirty="0" smtClean="0"/>
          </a:p>
          <a:p>
            <a:endParaRPr lang="el-G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1340768"/>
            <a:ext cx="9144000" cy="5517232"/>
          </a:xfrm>
        </p:spPr>
        <p:txBody>
          <a:bodyPr>
            <a:normAutofit/>
          </a:bodyPr>
          <a:lstStyle/>
          <a:p>
            <a:pPr>
              <a:buNone/>
            </a:pPr>
            <a:r>
              <a:rPr lang="el-GR" b="1" dirty="0" smtClean="0"/>
              <a:t> </a:t>
            </a:r>
          </a:p>
          <a:p>
            <a:r>
              <a:rPr lang="el-GR" sz="2400" dirty="0" smtClean="0"/>
              <a:t>Τέλος,  όπως αναφέρεται και στο  </a:t>
            </a:r>
            <a:r>
              <a:rPr lang="el-GR" sz="2400" i="1" dirty="0" smtClean="0"/>
              <a:t>Πρόγραμμα Σπουδών Φυσικών Επιστημών, Παιδαγωγικό Ινστιτούτο Κύπρου, Υπουργείο Παιδείας και Πολιτισμού, </a:t>
            </a:r>
            <a:r>
              <a:rPr lang="el-GR" sz="2400" dirty="0" smtClean="0"/>
              <a:t>Έκδοση 2010, </a:t>
            </a:r>
            <a:r>
              <a:rPr lang="en-US" sz="2400" dirty="0" smtClean="0"/>
              <a:t>ISBN </a:t>
            </a:r>
            <a:r>
              <a:rPr lang="el-GR" sz="2400" dirty="0" smtClean="0"/>
              <a:t>σειράς: 978-9963-0-9115-7</a:t>
            </a:r>
            <a:endParaRPr lang="el-GR" sz="2400" i="1" dirty="0" smtClean="0"/>
          </a:p>
          <a:p>
            <a:pPr>
              <a:buFont typeface="Wingdings" pitchFamily="2" charset="2"/>
              <a:buChar char="Ø"/>
            </a:pPr>
            <a:endParaRPr lang="el-GR" b="1" dirty="0" smtClean="0"/>
          </a:p>
          <a:p>
            <a:pPr>
              <a:buFont typeface="Wingdings" pitchFamily="2" charset="2"/>
              <a:buChar char="Ø"/>
            </a:pPr>
            <a:r>
              <a:rPr lang="el-GR" sz="3000" b="1" dirty="0" smtClean="0"/>
              <a:t>Στόχος της εκπαίδευσης στις Φυσικές Επιστήμες</a:t>
            </a:r>
            <a:r>
              <a:rPr lang="el-GR" sz="3000" dirty="0" smtClean="0"/>
              <a:t> </a:t>
            </a:r>
          </a:p>
          <a:p>
            <a:pPr>
              <a:buNone/>
            </a:pPr>
            <a:r>
              <a:rPr lang="el-GR" sz="3000" dirty="0" smtClean="0"/>
              <a:t>    δεν είναι η προετοιμασία για το επόμενο επίπεδο της εκπαίδευσης, αλλά η ανάπτυξη γνώσεων και ικανοτήτων για τη ζωή. </a:t>
            </a:r>
          </a:p>
          <a:p>
            <a:pPr>
              <a:buNone/>
            </a:pPr>
            <a:endParaRPr lang="el-GR" b="1" dirty="0" smtClean="0">
              <a:solidFill>
                <a:srgbClr val="AA067F"/>
              </a:solidFill>
            </a:endParaRPr>
          </a:p>
          <a:p>
            <a:pPr>
              <a:buNone/>
            </a:pPr>
            <a:r>
              <a:rPr lang="el-GR" b="1" dirty="0" smtClean="0">
                <a:solidFill>
                  <a:srgbClr val="AA067F"/>
                </a:solidFill>
              </a:rPr>
              <a:t>   </a:t>
            </a:r>
            <a:endParaRPr lang="el-GR" b="1" dirty="0">
              <a:solidFill>
                <a:srgbClr val="AA067F"/>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260648"/>
            <a:ext cx="8964488" cy="6597352"/>
          </a:xfrm>
        </p:spPr>
        <p:txBody>
          <a:bodyPr>
            <a:normAutofit/>
          </a:bodyPr>
          <a:lstStyle/>
          <a:p>
            <a:pPr>
              <a:buFont typeface="Wingdings" pitchFamily="2" charset="2"/>
              <a:buChar char="Ø"/>
            </a:pPr>
            <a:r>
              <a:rPr lang="el-GR" sz="3000" dirty="0" smtClean="0"/>
              <a:t>Στόχος είναι να κάνει τον κόσμο στον οποίο ζει το παιδί κατανοητό ώστε να μπορεί να τον εκτιμά, να τον απολαμβάνει, να τον διατηρεί και να τον βελτιώνει. </a:t>
            </a:r>
          </a:p>
          <a:p>
            <a:pPr>
              <a:buNone/>
            </a:pPr>
            <a:endParaRPr lang="el-GR" sz="3000" dirty="0" smtClean="0"/>
          </a:p>
          <a:p>
            <a:pPr>
              <a:buNone/>
            </a:pPr>
            <a:r>
              <a:rPr lang="el-GR" sz="3000" dirty="0" smtClean="0"/>
              <a:t>   “</a:t>
            </a:r>
            <a:r>
              <a:rPr lang="el-GR" sz="3000" i="1" dirty="0" smtClean="0"/>
              <a:t>Το καλύτερο πρόγραμμα στην υποχρεωτική εκπαίδευση για τη Φυσική είναι μάλλον εκείνο που επιδιώκει να αναλύσει την καθημερινή εμπειρία παρά εκείνο που χρησιμοποιεί την απόκρυφη ορολογία της Φυσικής και απευθύνεται μόνο σε μυημένους</a:t>
            </a:r>
            <a:r>
              <a:rPr lang="el-GR" sz="3000" dirty="0" smtClean="0"/>
              <a:t>”.</a:t>
            </a:r>
          </a:p>
          <a:p>
            <a:pPr>
              <a:buFont typeface="Wingdings" pitchFamily="2" charset="2"/>
              <a:buChar char="Ø"/>
            </a:pPr>
            <a:endParaRPr lang="el-GR" sz="3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pic>
        <p:nvPicPr>
          <p:cNvPr id="4" name="Picture 2" descr="https://fbcdn-sphotos-a-a.akamaihd.net/hphotos-ak-prn1/148150_441915392543107_599042718_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4 - TextBox"/>
          <p:cNvSpPr txBox="1"/>
          <p:nvPr/>
        </p:nvSpPr>
        <p:spPr>
          <a:xfrm>
            <a:off x="323528" y="3068960"/>
            <a:ext cx="5904656" cy="2554545"/>
          </a:xfrm>
          <a:prstGeom prst="rect">
            <a:avLst/>
          </a:prstGeom>
          <a:noFill/>
        </p:spPr>
        <p:txBody>
          <a:bodyPr wrap="square" rtlCol="0">
            <a:spAutoFit/>
          </a:bodyPr>
          <a:lstStyle/>
          <a:p>
            <a:endParaRPr lang="el-GR" sz="3200" b="1" dirty="0" smtClean="0"/>
          </a:p>
          <a:p>
            <a:endParaRPr lang="el-GR" sz="3200" b="1" dirty="0" smtClean="0"/>
          </a:p>
          <a:p>
            <a:endParaRPr lang="el-GR" sz="3200" b="1" dirty="0" smtClean="0"/>
          </a:p>
          <a:p>
            <a:pPr algn="ctr"/>
            <a:r>
              <a:rPr lang="el-GR" sz="3200" b="1" dirty="0" smtClean="0"/>
              <a:t>Ευχαριστώ για την προσοχή σας </a:t>
            </a:r>
            <a:r>
              <a:rPr lang="en-US" sz="3200" b="1" dirty="0" smtClean="0"/>
              <a:t>  malamatid@yahoo.gr</a:t>
            </a:r>
            <a:endParaRPr lang="el-GR" sz="32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79512" y="0"/>
            <a:ext cx="8964488" cy="6126163"/>
          </a:xfrm>
        </p:spPr>
        <p:txBody>
          <a:bodyPr/>
          <a:lstStyle/>
          <a:p>
            <a:pPr>
              <a:buNone/>
            </a:pPr>
            <a:r>
              <a:rPr lang="el-GR" b="1" dirty="0" smtClean="0"/>
              <a:t>   </a:t>
            </a:r>
          </a:p>
          <a:p>
            <a:pPr>
              <a:buNone/>
            </a:pPr>
            <a:r>
              <a:rPr lang="el-GR" b="1" dirty="0" smtClean="0"/>
              <a:t>   </a:t>
            </a:r>
            <a:r>
              <a:rPr lang="el-GR" b="1" dirty="0" smtClean="0">
                <a:solidFill>
                  <a:srgbClr val="FF0000"/>
                </a:solidFill>
              </a:rPr>
              <a:t>Ρόλος της Εκπαίδευσης για τον 21αιώνα:</a:t>
            </a:r>
            <a:r>
              <a:rPr lang="el-GR" dirty="0" smtClean="0">
                <a:solidFill>
                  <a:srgbClr val="FF0000"/>
                </a:solidFill>
              </a:rPr>
              <a:t> </a:t>
            </a:r>
          </a:p>
          <a:p>
            <a:pPr>
              <a:buNone/>
            </a:pPr>
            <a:r>
              <a:rPr lang="el-GR" dirty="0" smtClean="0">
                <a:solidFill>
                  <a:srgbClr val="660066"/>
                </a:solidFill>
              </a:rPr>
              <a:t>    </a:t>
            </a:r>
            <a:r>
              <a:rPr lang="el-GR" b="1" dirty="0" smtClean="0">
                <a:solidFill>
                  <a:srgbClr val="660066"/>
                </a:solidFill>
              </a:rPr>
              <a:t>γνώση και δεξιότητες/ικανότητες</a:t>
            </a:r>
          </a:p>
          <a:p>
            <a:pPr>
              <a:buNone/>
            </a:pPr>
            <a:endParaRPr lang="el-GR" b="1" dirty="0" smtClean="0"/>
          </a:p>
          <a:p>
            <a:pPr>
              <a:buNone/>
            </a:pPr>
            <a:r>
              <a:rPr lang="el-GR" b="1" dirty="0" smtClean="0"/>
              <a:t>   Η αυθεντική εκπαίδευση αναγνωρίζει την σημαντική ανάγκη για την ανάπτυξη των ικανοτήτων του 21</a:t>
            </a:r>
            <a:r>
              <a:rPr lang="el-GR" b="1" baseline="30000" dirty="0" smtClean="0"/>
              <a:t>ου</a:t>
            </a:r>
            <a:r>
              <a:rPr lang="el-GR" b="1" dirty="0" smtClean="0"/>
              <a:t> αι, και αντιμετωπίζει το παιδί ως «</a:t>
            </a:r>
            <a:r>
              <a:rPr lang="el-GR" b="1" dirty="0" smtClean="0">
                <a:solidFill>
                  <a:srgbClr val="FF0000"/>
                </a:solidFill>
              </a:rPr>
              <a:t>ενιαία προσωπικότητα</a:t>
            </a:r>
            <a:r>
              <a:rPr lang="el-GR" b="1" dirty="0" smtClean="0"/>
              <a:t>» -</a:t>
            </a:r>
          </a:p>
          <a:p>
            <a:pPr>
              <a:buNone/>
            </a:pPr>
            <a:r>
              <a:rPr lang="el-GR" b="1" dirty="0" smtClean="0"/>
              <a:t>δεν περιορίζεται μόνο στην προετοιμασία για την επαγγελματική του αποκατάσταση.</a:t>
            </a:r>
            <a:endParaRPr lang="el-G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23528" y="2130425"/>
            <a:ext cx="8134672" cy="2378695"/>
          </a:xfrm>
        </p:spPr>
        <p:txBody>
          <a:bodyPr>
            <a:normAutofit fontScale="90000"/>
          </a:bodyPr>
          <a:lstStyle/>
          <a:p>
            <a:r>
              <a:rPr lang="el-GR" sz="3600" b="1" dirty="0" smtClean="0"/>
              <a:t>Το θεωρητικό πλαίσιο για την εκπαίδευση στον 21</a:t>
            </a:r>
            <a:r>
              <a:rPr lang="el-GR" sz="3600" b="1" baseline="30000" dirty="0" smtClean="0"/>
              <a:t>ο</a:t>
            </a:r>
            <a:r>
              <a:rPr lang="el-GR" sz="3600" b="1" dirty="0" smtClean="0"/>
              <a:t> αι, δεν είναι κάτι ξεχωριστό από την καθημερινή ρουτίνα της διδασκαλίας. </a:t>
            </a:r>
            <a:br>
              <a:rPr lang="el-GR" sz="3600" b="1" dirty="0" smtClean="0"/>
            </a:br>
            <a:r>
              <a:rPr lang="el-GR" sz="3600" b="1" dirty="0" smtClean="0"/>
              <a:t/>
            </a:r>
            <a:br>
              <a:rPr lang="el-GR" sz="3600" b="1" dirty="0" smtClean="0"/>
            </a:br>
            <a:r>
              <a:rPr lang="el-GR" sz="3600" b="1" dirty="0" smtClean="0"/>
              <a:t>Είναι η “</a:t>
            </a:r>
            <a:r>
              <a:rPr lang="el-GR" sz="3600" b="1" i="1" dirty="0" smtClean="0">
                <a:solidFill>
                  <a:srgbClr val="FF0000"/>
                </a:solidFill>
              </a:rPr>
              <a:t>μεγάλη εικόνα</a:t>
            </a:r>
            <a:r>
              <a:rPr lang="el-GR" sz="3600" b="1" dirty="0" smtClean="0"/>
              <a:t>” που έχει ένας εκπαιδευτικός και επηρεάζει τον τρόπο λειτουργίας του μέσα στην τάξη.</a:t>
            </a:r>
            <a:br>
              <a:rPr lang="el-GR" sz="3600" b="1" dirty="0" smtClean="0"/>
            </a:br>
            <a:r>
              <a:rPr lang="el-GR" sz="3600" b="1" dirty="0" smtClean="0"/>
              <a:t>Τον  βοηθάει να απαντήσει σε ερωτήσεις του τύπου:</a:t>
            </a:r>
            <a:br>
              <a:rPr lang="el-GR" sz="3600" b="1" dirty="0" smtClean="0"/>
            </a:br>
            <a:r>
              <a:rPr lang="el-GR" sz="3600" b="1" dirty="0" smtClean="0"/>
              <a:t/>
            </a:r>
            <a:br>
              <a:rPr lang="el-GR" sz="3600" b="1" dirty="0" smtClean="0"/>
            </a:br>
            <a:r>
              <a:rPr lang="el-GR" sz="3600" b="1" dirty="0" smtClean="0"/>
              <a:t/>
            </a:r>
            <a:br>
              <a:rPr lang="el-GR" sz="3600" b="1" dirty="0" smtClean="0"/>
            </a:br>
            <a:r>
              <a:rPr lang="el-GR" sz="4000" b="1" dirty="0" smtClean="0">
                <a:solidFill>
                  <a:srgbClr val="AA067F"/>
                </a:solidFill>
              </a:rPr>
              <a:t>ΤΙ</a:t>
            </a:r>
            <a:r>
              <a:rPr lang="en-US" sz="4000" b="1" dirty="0" smtClean="0">
                <a:solidFill>
                  <a:srgbClr val="AA067F"/>
                </a:solidFill>
              </a:rPr>
              <a:t>?</a:t>
            </a:r>
            <a:r>
              <a:rPr lang="el-GR" sz="4000" b="1" dirty="0" smtClean="0"/>
              <a:t>  </a:t>
            </a:r>
            <a:r>
              <a:rPr lang="en-US" sz="4000" b="1" dirty="0" smtClean="0"/>
              <a:t>    </a:t>
            </a:r>
            <a:r>
              <a:rPr lang="el-GR" sz="4000" b="1" dirty="0" smtClean="0"/>
              <a:t> </a:t>
            </a:r>
            <a:r>
              <a:rPr lang="el-GR" sz="4000" b="1" dirty="0" smtClean="0">
                <a:solidFill>
                  <a:srgbClr val="FF0000"/>
                </a:solidFill>
              </a:rPr>
              <a:t>ΠΩΣ</a:t>
            </a:r>
            <a:r>
              <a:rPr lang="en-US" sz="4000" b="1" dirty="0" smtClean="0">
                <a:solidFill>
                  <a:srgbClr val="FF0000"/>
                </a:solidFill>
              </a:rPr>
              <a:t>?</a:t>
            </a:r>
            <a:r>
              <a:rPr lang="el-GR" sz="4000" b="1" dirty="0" smtClean="0"/>
              <a:t> </a:t>
            </a:r>
            <a:r>
              <a:rPr lang="en-US" sz="4000" b="1" dirty="0" smtClean="0"/>
              <a:t>    </a:t>
            </a:r>
            <a:r>
              <a:rPr lang="el-GR" sz="4000" b="1" dirty="0" smtClean="0">
                <a:solidFill>
                  <a:srgbClr val="0070C0"/>
                </a:solidFill>
              </a:rPr>
              <a:t>ΓΙΑΤΙ</a:t>
            </a:r>
            <a:r>
              <a:rPr lang="en-US" sz="4000" b="1" dirty="0" smtClean="0">
                <a:solidFill>
                  <a:srgbClr val="0070C0"/>
                </a:solidFill>
              </a:rPr>
              <a:t>?</a:t>
            </a:r>
            <a:r>
              <a:rPr lang="el-GR" dirty="0" smtClean="0"/>
              <a:t/>
            </a:r>
            <a:br>
              <a:rPr lang="el-GR" dirty="0" smtClean="0"/>
            </a:br>
            <a:endParaRPr lang="el-GR" dirty="0"/>
          </a:p>
        </p:txBody>
      </p:sp>
      <p:sp>
        <p:nvSpPr>
          <p:cNvPr id="3" name="2 - Υπότιτλος"/>
          <p:cNvSpPr>
            <a:spLocks noGrp="1"/>
          </p:cNvSpPr>
          <p:nvPr>
            <p:ph type="subTitle" idx="1"/>
          </p:nvPr>
        </p:nvSpPr>
        <p:spPr>
          <a:xfrm>
            <a:off x="1371600" y="4581128"/>
            <a:ext cx="6296744" cy="1057672"/>
          </a:xfrm>
        </p:spPr>
        <p:txBody>
          <a:bodyPr/>
          <a:lstStyle/>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https://fbcdn-sphotos-h-a.akamaihd.net/hphotos-ak-snc6/255500_267539633349310_1078692078_n.jpg"/>
          <p:cNvPicPr>
            <a:picLocks noChangeAspect="1" noChangeArrowheads="1"/>
          </p:cNvPicPr>
          <p:nvPr/>
        </p:nvPicPr>
        <p:blipFill>
          <a:blip r:embed="rId2" cstate="print"/>
          <a:srcRect/>
          <a:stretch>
            <a:fillRect/>
          </a:stretch>
        </p:blipFill>
        <p:spPr bwMode="auto">
          <a:xfrm>
            <a:off x="-324544" y="0"/>
            <a:ext cx="9468544"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476673"/>
            <a:ext cx="7772400" cy="2376263"/>
          </a:xfrm>
        </p:spPr>
        <p:txBody>
          <a:bodyPr>
            <a:normAutofit/>
          </a:bodyPr>
          <a:lstStyle/>
          <a:p>
            <a:r>
              <a:rPr lang="el-GR" sz="4000" b="1" dirty="0" smtClean="0">
                <a:solidFill>
                  <a:srgbClr val="FF0000"/>
                </a:solidFill>
              </a:rPr>
              <a:t>Πρώτα είμαστε εκπαιδευτικοί </a:t>
            </a:r>
            <a:br>
              <a:rPr lang="el-GR" sz="4000" b="1" dirty="0" smtClean="0">
                <a:solidFill>
                  <a:srgbClr val="FF0000"/>
                </a:solidFill>
              </a:rPr>
            </a:br>
            <a:r>
              <a:rPr lang="el-GR" sz="4000" b="1" dirty="0" smtClean="0">
                <a:solidFill>
                  <a:srgbClr val="660066"/>
                </a:solidFill>
              </a:rPr>
              <a:t>και μετά Φυσικοί Επιστήμονες</a:t>
            </a:r>
            <a:endParaRPr lang="el-GR" sz="4000" b="1" dirty="0">
              <a:solidFill>
                <a:srgbClr val="660066"/>
              </a:solidFill>
            </a:endParaRPr>
          </a:p>
        </p:txBody>
      </p:sp>
      <p:sp>
        <p:nvSpPr>
          <p:cNvPr id="3" name="2 - Υπότιτλος"/>
          <p:cNvSpPr>
            <a:spLocks noGrp="1"/>
          </p:cNvSpPr>
          <p:nvPr>
            <p:ph type="subTitle" idx="1"/>
          </p:nvPr>
        </p:nvSpPr>
        <p:spPr/>
        <p:txBody>
          <a:bodyPr/>
          <a:lstStyle/>
          <a:p>
            <a:endParaRPr lang="el-GR" dirty="0"/>
          </a:p>
        </p:txBody>
      </p:sp>
      <p:pic>
        <p:nvPicPr>
          <p:cNvPr id="5" name="Picture 2" descr="Free Teacher Clipart"/>
          <p:cNvPicPr>
            <a:picLocks noChangeAspect="1" noChangeArrowheads="1"/>
          </p:cNvPicPr>
          <p:nvPr/>
        </p:nvPicPr>
        <p:blipFill>
          <a:blip r:embed="rId2" cstate="print"/>
          <a:srcRect/>
          <a:stretch>
            <a:fillRect/>
          </a:stretch>
        </p:blipFill>
        <p:spPr bwMode="auto">
          <a:xfrm>
            <a:off x="2411760" y="3284984"/>
            <a:ext cx="4104456" cy="357301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0" y="332656"/>
            <a:ext cx="9144000" cy="6525344"/>
          </a:xfrm>
        </p:spPr>
        <p:txBody>
          <a:bodyPr>
            <a:normAutofit/>
          </a:bodyPr>
          <a:lstStyle/>
          <a:p>
            <a:pPr algn="ctr">
              <a:buNone/>
            </a:pPr>
            <a:r>
              <a:rPr lang="el-GR" sz="3600" b="1" i="1" dirty="0" smtClean="0">
                <a:solidFill>
                  <a:srgbClr val="FF0000"/>
                </a:solidFill>
              </a:rPr>
              <a:t>“</a:t>
            </a:r>
            <a:r>
              <a:rPr lang="en-US" sz="3600" b="1" i="1" dirty="0" smtClean="0">
                <a:solidFill>
                  <a:srgbClr val="FF0000"/>
                </a:solidFill>
              </a:rPr>
              <a:t>Teachers are performers</a:t>
            </a:r>
            <a:r>
              <a:rPr lang="el-GR" sz="3600" b="1" i="1" dirty="0" smtClean="0">
                <a:solidFill>
                  <a:srgbClr val="FF0000"/>
                </a:solidFill>
              </a:rPr>
              <a:t>”</a:t>
            </a:r>
            <a:r>
              <a:rPr lang="el-GR" sz="3600" dirty="0" smtClean="0">
                <a:solidFill>
                  <a:srgbClr val="FF0000"/>
                </a:solidFill>
              </a:rPr>
              <a:t> </a:t>
            </a:r>
            <a:endParaRPr lang="en-US" sz="3600" dirty="0" smtClean="0">
              <a:solidFill>
                <a:srgbClr val="FF0000"/>
              </a:solidFill>
            </a:endParaRPr>
          </a:p>
          <a:p>
            <a:pPr algn="ctr">
              <a:buNone/>
            </a:pPr>
            <a:endParaRPr lang="en-US" dirty="0" smtClean="0"/>
          </a:p>
          <a:p>
            <a:pPr>
              <a:buNone/>
            </a:pPr>
            <a:r>
              <a:rPr lang="en-US" sz="3600" dirty="0" smtClean="0">
                <a:solidFill>
                  <a:srgbClr val="7030A0"/>
                </a:solidFill>
              </a:rPr>
              <a:t>   </a:t>
            </a:r>
            <a:r>
              <a:rPr lang="el-GR" sz="3600" b="1" dirty="0" smtClean="0">
                <a:solidFill>
                  <a:srgbClr val="7030A0"/>
                </a:solidFill>
              </a:rPr>
              <a:t>”οργανώνουν</a:t>
            </a:r>
            <a:r>
              <a:rPr lang="en-US" sz="3600" b="1" dirty="0" smtClean="0">
                <a:solidFill>
                  <a:srgbClr val="7030A0"/>
                </a:solidFill>
              </a:rPr>
              <a:t>/</a:t>
            </a:r>
            <a:r>
              <a:rPr lang="el-GR" sz="3600" b="1" dirty="0" smtClean="0">
                <a:solidFill>
                  <a:srgbClr val="7030A0"/>
                </a:solidFill>
              </a:rPr>
              <a:t>στήνουν μια παράσταση”</a:t>
            </a:r>
            <a:endParaRPr lang="en-US" sz="3600" b="1" dirty="0" smtClean="0">
              <a:solidFill>
                <a:srgbClr val="7030A0"/>
              </a:solidFill>
            </a:endParaRPr>
          </a:p>
          <a:p>
            <a:endParaRPr lang="en-US" b="1" dirty="0" smtClean="0"/>
          </a:p>
          <a:p>
            <a:r>
              <a:rPr lang="el-GR" b="1" dirty="0" smtClean="0"/>
              <a:t>δημιουργούν ένα ευχάριστο περιβάλλον ,</a:t>
            </a:r>
            <a:endParaRPr lang="en-US" b="1" dirty="0" smtClean="0"/>
          </a:p>
          <a:p>
            <a:pPr>
              <a:buNone/>
            </a:pPr>
            <a:r>
              <a:rPr lang="en-US" b="1" dirty="0" smtClean="0"/>
              <a:t>    </a:t>
            </a:r>
            <a:r>
              <a:rPr lang="el-GR" b="1" dirty="0" smtClean="0"/>
              <a:t>ώστε να  διευκολύνεται η μάθηση </a:t>
            </a:r>
          </a:p>
          <a:p>
            <a:r>
              <a:rPr lang="el-GR" b="1" dirty="0" smtClean="0"/>
              <a:t> προσελκύουν  το ενδιαφέρον των      </a:t>
            </a:r>
          </a:p>
          <a:p>
            <a:pPr>
              <a:buNone/>
            </a:pPr>
            <a:r>
              <a:rPr lang="el-GR" b="1" dirty="0" smtClean="0"/>
              <a:t>      μαθητών </a:t>
            </a:r>
          </a:p>
          <a:p>
            <a:r>
              <a:rPr lang="el-GR" b="1" dirty="0" smtClean="0"/>
              <a:t> διαφορετικές μεθόδους μάθησης</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1820</TotalTime>
  <Words>2236</Words>
  <Application>Microsoft Office PowerPoint</Application>
  <PresentationFormat>Προβολή στην οθόνη (4:3)</PresentationFormat>
  <Paragraphs>316</Paragraphs>
  <Slides>45</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45</vt:i4>
      </vt:variant>
    </vt:vector>
  </HeadingPairs>
  <TitlesOfParts>
    <vt:vector size="46" baseType="lpstr">
      <vt:lpstr>Θέμα του Office</vt:lpstr>
      <vt:lpstr>Διαφάνεια 1</vt:lpstr>
      <vt:lpstr>Διαφάνεια 2</vt:lpstr>
      <vt:lpstr>Διαφάνεια 3</vt:lpstr>
      <vt:lpstr>Διαφάνεια 4</vt:lpstr>
      <vt:lpstr>Διαφάνεια 5</vt:lpstr>
      <vt:lpstr>Το θεωρητικό πλαίσιο για την εκπαίδευση στον 21ο αι, δεν είναι κάτι ξεχωριστό από την καθημερινή ρουτίνα της διδασκαλίας.   Είναι η “μεγάλη εικόνα” που έχει ένας εκπαιδευτικός και επηρεάζει τον τρόπο λειτουργίας του μέσα στην τάξη. Τον  βοηθάει να απαντήσει σε ερωτήσεις του τύπου:   ΤΙ?       ΠΩΣ?     ΓΙΑΤΙ? </vt:lpstr>
      <vt:lpstr>Διαφάνεια 7</vt:lpstr>
      <vt:lpstr>Πρώτα είμαστε εκπαιδευτικοί  και μετά Φυσικοί Επιστήμονες</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 </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212</cp:revision>
  <dcterms:created xsi:type="dcterms:W3CDTF">2012-11-22T10:54:45Z</dcterms:created>
  <dcterms:modified xsi:type="dcterms:W3CDTF">2013-01-21T19:17:17Z</dcterms:modified>
</cp:coreProperties>
</file>