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54"/>
  </p:notesMasterIdLst>
  <p:handoutMasterIdLst>
    <p:handoutMasterId r:id="rId55"/>
  </p:handoutMasterIdLst>
  <p:sldIdLst>
    <p:sldId id="510" r:id="rId2"/>
    <p:sldId id="531" r:id="rId3"/>
    <p:sldId id="532" r:id="rId4"/>
    <p:sldId id="653" r:id="rId5"/>
    <p:sldId id="533" r:id="rId6"/>
    <p:sldId id="722" r:id="rId7"/>
    <p:sldId id="541" r:id="rId8"/>
    <p:sldId id="719" r:id="rId9"/>
    <p:sldId id="720" r:id="rId10"/>
    <p:sldId id="727" r:id="rId11"/>
    <p:sldId id="677" r:id="rId12"/>
    <p:sldId id="675" r:id="rId13"/>
    <p:sldId id="550" r:id="rId14"/>
    <p:sldId id="725" r:id="rId15"/>
    <p:sldId id="551" r:id="rId16"/>
    <p:sldId id="552" r:id="rId17"/>
    <p:sldId id="553" r:id="rId18"/>
    <p:sldId id="662" r:id="rId19"/>
    <p:sldId id="708" r:id="rId20"/>
    <p:sldId id="709" r:id="rId21"/>
    <p:sldId id="710" r:id="rId22"/>
    <p:sldId id="702" r:id="rId23"/>
    <p:sldId id="559" r:id="rId24"/>
    <p:sldId id="580" r:id="rId25"/>
    <p:sldId id="582" r:id="rId26"/>
    <p:sldId id="583" r:id="rId27"/>
    <p:sldId id="584" r:id="rId28"/>
    <p:sldId id="707" r:id="rId29"/>
    <p:sldId id="700" r:id="rId30"/>
    <p:sldId id="596" r:id="rId31"/>
    <p:sldId id="598" r:id="rId32"/>
    <p:sldId id="603" r:id="rId33"/>
    <p:sldId id="705" r:id="rId34"/>
    <p:sldId id="606" r:id="rId35"/>
    <p:sldId id="701" r:id="rId36"/>
    <p:sldId id="612" r:id="rId37"/>
    <p:sldId id="734" r:id="rId38"/>
    <p:sldId id="726" r:id="rId39"/>
    <p:sldId id="504" r:id="rId40"/>
    <p:sldId id="685" r:id="rId41"/>
    <p:sldId id="498" r:id="rId42"/>
    <p:sldId id="499" r:id="rId43"/>
    <p:sldId id="489" r:id="rId44"/>
    <p:sldId id="680" r:id="rId45"/>
    <p:sldId id="717" r:id="rId46"/>
    <p:sldId id="490" r:id="rId47"/>
    <p:sldId id="494" r:id="rId48"/>
    <p:sldId id="495" r:id="rId49"/>
    <p:sldId id="524" r:id="rId50"/>
    <p:sldId id="703" r:id="rId51"/>
    <p:sldId id="723" r:id="rId52"/>
    <p:sldId id="724" r:id="rId5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DFE"/>
    <a:srgbClr val="FFFF99"/>
    <a:srgbClr val="F7D097"/>
    <a:srgbClr val="F6CA8A"/>
    <a:srgbClr val="F7CF93"/>
    <a:srgbClr val="F8B4B2"/>
    <a:srgbClr val="E4E4E4"/>
    <a:srgbClr val="D5D5D5"/>
    <a:srgbClr val="FFE285"/>
    <a:srgbClr val="1A02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94494" autoAdjust="0"/>
  </p:normalViewPr>
  <p:slideViewPr>
    <p:cSldViewPr>
      <p:cViewPr>
        <p:scale>
          <a:sx n="70" d="100"/>
          <a:sy n="70" d="100"/>
        </p:scale>
        <p:origin x="-1110" y="66"/>
      </p:cViewPr>
      <p:guideLst>
        <p:guide orient="horz" pos="2160"/>
        <p:guide pos="2880"/>
      </p:guideLst>
    </p:cSldViewPr>
  </p:slideViewPr>
  <p:outlineViewPr>
    <p:cViewPr>
      <p:scale>
        <a:sx n="33" d="100"/>
        <a:sy n="33" d="100"/>
      </p:scale>
      <p:origin x="0" y="245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E572B75-6A16-4829-B5CE-BA30564EFFB5}" type="datetimeFigureOut">
              <a:rPr lang="el-GR"/>
              <a:pPr>
                <a:defRPr/>
              </a:pPr>
              <a:t>23/5/2014</a:t>
            </a:fld>
            <a:endParaRPr lang="el-GR" dirty="0"/>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B535401-7C8A-4116-9EDE-5C7E66537803}" type="slidenum">
              <a:rPr lang="el-GR"/>
              <a:pPr>
                <a:defRPr/>
              </a:pPr>
              <a:t>‹#›</a:t>
            </a:fld>
            <a:endParaRPr lang="el-GR" dirty="0"/>
          </a:p>
        </p:txBody>
      </p:sp>
    </p:spTree>
    <p:extLst>
      <p:ext uri="{BB962C8B-B14F-4D97-AF65-F5344CB8AC3E}">
        <p14:creationId xmlns:p14="http://schemas.microsoft.com/office/powerpoint/2010/main" val="1729904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25A9FDB-A7D4-4B30-957E-C0CAAB774614}" type="datetimeFigureOut">
              <a:rPr lang="el-GR"/>
              <a:pPr>
                <a:defRPr/>
              </a:pPr>
              <a:t>23/5/2014</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1290CDC-9AAB-4010-99DD-F7FE03F774B7}" type="slidenum">
              <a:rPr lang="el-GR"/>
              <a:pPr>
                <a:defRPr/>
              </a:pPr>
              <a:t>‹#›</a:t>
            </a:fld>
            <a:endParaRPr lang="el-GR" dirty="0"/>
          </a:p>
        </p:txBody>
      </p:sp>
    </p:spTree>
    <p:extLst>
      <p:ext uri="{BB962C8B-B14F-4D97-AF65-F5344CB8AC3E}">
        <p14:creationId xmlns:p14="http://schemas.microsoft.com/office/powerpoint/2010/main" val="653704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Ποιος</a:t>
            </a:r>
            <a:r>
              <a:rPr lang="el-GR" sz="1200" kern="1200" baseline="0" dirty="0" smtClean="0">
                <a:solidFill>
                  <a:schemeClr val="tx1"/>
                </a:solidFill>
                <a:latin typeface="+mn-lt"/>
                <a:ea typeface="+mn-ea"/>
                <a:cs typeface="+mn-cs"/>
              </a:rPr>
              <a:t> θυμάται να μας πει τι είπαμε χτες μαγγανοπήγαδο</a:t>
            </a:r>
          </a:p>
          <a:p>
            <a:r>
              <a:rPr lang="el-GR" sz="1200" kern="1200" baseline="0" dirty="0" smtClean="0">
                <a:solidFill>
                  <a:schemeClr val="tx1"/>
                </a:solidFill>
                <a:latin typeface="+mn-lt"/>
                <a:ea typeface="+mn-ea"/>
                <a:cs typeface="+mn-cs"/>
              </a:rPr>
              <a:t>Τι κάναμε στο προηγούμενο μάθημα ΑΣΚΗΣΕΙΣ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DAFD11A-49E2-48FC-AF29-6D4FBDF4311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054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E9D19-C8CC-43E1-957F-8BEF894887FA}"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a:bodyPr>
          <a:lstStyle/>
          <a:p>
            <a:pPr hangingPunct="0"/>
            <a:r>
              <a:rPr lang="el-GR" sz="1600" kern="1200" dirty="0" smtClean="0">
                <a:solidFill>
                  <a:schemeClr val="tx1"/>
                </a:solidFill>
                <a:latin typeface="+mn-lt"/>
                <a:ea typeface="+mn-ea"/>
                <a:cs typeface="+mn-cs"/>
              </a:rPr>
              <a:t>λακωνική  διατύπωση διευκολύνει την  κατανόηση. Μπορεί η εκφώνηση του  ανοιχτού  προβλήματος  να  παρουσιάζεται  με  τη  μορφή  μιας  μακροσκελούς  αφήγησης. </a:t>
            </a:r>
          </a:p>
          <a:p>
            <a:pPr hangingPunct="0"/>
            <a:r>
              <a:rPr lang="el-GR" sz="1600" kern="1200" dirty="0" smtClean="0">
                <a:solidFill>
                  <a:schemeClr val="tx1"/>
                </a:solidFill>
                <a:latin typeface="+mn-lt"/>
                <a:ea typeface="+mn-ea"/>
                <a:cs typeface="+mn-cs"/>
              </a:rPr>
              <a:t>Ακόμα μια μη διδαγμένη έννοια  αποτελεί πάντοτε  ανοιχτό  πρόβλημα  για  τα  παιδιά.  Για  παράδειγμα  ένα  πρόβλημα  μοιρασιάς σε  μαθητές του  νηπιαγωγείου  ή  της  πρώτης  τάξης  του  Δημοτικού  σχολείου  αποτελεί  ανοιχτό  πρόβλημα.</a:t>
            </a:r>
            <a:r>
              <a:rPr lang="el-GR" sz="1600" dirty="0" smtClean="0"/>
              <a:t> </a:t>
            </a:r>
            <a:r>
              <a:rPr lang="el-GR" sz="1600" kern="1200" dirty="0" smtClean="0">
                <a:solidFill>
                  <a:schemeClr val="tx1"/>
                </a:solidFill>
                <a:latin typeface="+mn-lt"/>
                <a:ea typeface="+mn-ea"/>
                <a:cs typeface="+mn-cs"/>
              </a:rPr>
              <a:t>	Σύμφωνα μ’  αυτή  την προσέγγιση  των ανοιχτών προβλημάτων  ο μαθητής-λύτης  μπορεί  να  ταυτιστεί  με  έναν  ήρωα  της  ιστορίας και να  συμμετέχει  ενεργά  στη  δράση  της. Κατάλληλες  ιστορίες  και  παραμύθια  έχουν την ελκτική  δύναμη  να συγκινούν καθολικά το μαθητή και  να  αιχμαλωτίζουν  την  προσοχή  του. </a:t>
            </a:r>
          </a:p>
          <a:p>
            <a:endParaRPr lang="el-GR" sz="1600" dirty="0" smtClean="0"/>
          </a:p>
          <a:p>
            <a:r>
              <a:rPr lang="el-GR" sz="1600" dirty="0" smtClean="0"/>
              <a:t>Από  την  εκφώνηση  δεν  προκύπτει ούτε  η  μέθοδος  ούτε  η  λύση. (δεν  υπάρχουν   ερωτήσεις  του  τύπου  “να αποδείξετε  ότι” ούτε  ενδιάμεσες  ερωτήσεις). </a:t>
            </a:r>
          </a:p>
          <a:p>
            <a:r>
              <a:rPr lang="el-GR" sz="1600" dirty="0" smtClean="0"/>
              <a:t>Σε  καμία  περίπτωση αυτή η  λύση δεν  θα  πρέπει να μειώνεται στην απλή  χρήση ή  στην  άμεση  εφαρμογή  συμπερασμάτων  ή  κανόνων που παρουσιάστηκαν  στα  τελευταία  μαθήματα. </a:t>
            </a:r>
          </a:p>
          <a:p>
            <a:endParaRPr lang="el-GR" sz="16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l-GR" sz="1600" dirty="0" smtClean="0"/>
              <a:t>Το  ανοιχτό πρόβλημα βασίζεται σε  έννοιες  με  τις  οποίες  τα  παιδιά  είναι αρκετά  εξοικειωμένα.</a:t>
            </a:r>
            <a:r>
              <a:rPr lang="el-GR" sz="1600" kern="1200" dirty="0" smtClean="0">
                <a:solidFill>
                  <a:schemeClr val="tx1"/>
                </a:solidFill>
                <a:latin typeface="+mn-lt"/>
                <a:ea typeface="+mn-ea"/>
                <a:cs typeface="+mn-cs"/>
              </a:rPr>
              <a:t> Μπορεί  το πρόβλημα  να  είναι  ανοιχτό, όμως  ο  χρόνος  έρευνας  δυστυχώς  παραμένει  κλειστός. </a:t>
            </a:r>
            <a:r>
              <a:rPr lang="el-GR" sz="1600" dirty="0" smtClean="0"/>
              <a:t> Έτσι  θα  μπορούν  να  κατακτήσουν  εύκολα  την  κατάσταση  και  να  πάρουν  μέρος  σε  δοκιμές, εικασίες, σχέδια  επίλυσης  και  αντιπαραδείγματα.</a:t>
            </a:r>
            <a:r>
              <a:rPr lang="el-GR" sz="1600" kern="1200" dirty="0" smtClean="0">
                <a:solidFill>
                  <a:schemeClr val="tx1"/>
                </a:solidFill>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dirty="0" smtClean="0"/>
          </a:p>
          <a:p>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18</a:t>
            </a:fld>
            <a:endParaRPr lang="el-G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Η ανοιχτή εκφώνηση  δεν  “προδίδει” άμεσα  τη  λύση  ούτε  το  μαθηματικό  εργαλείο  που  θα  αναζητηθεί και θα χρησιμοποιηθεί έτοιμο ή θα  κατασκευαστεί. Είναι δυνατό  η διατύπωση  του  ίδιου  προβλήματος  να  γίνεται με  ανοιχτή  ή  κλειστή  εκφώνηση.</a:t>
            </a: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r>
              <a:rPr lang="el-GR" sz="1600" kern="1200" dirty="0" smtClean="0">
                <a:solidFill>
                  <a:schemeClr val="tx1"/>
                </a:solidFill>
                <a:latin typeface="+mn-lt"/>
                <a:ea typeface="+mn-ea"/>
                <a:cs typeface="+mn-cs"/>
              </a:rPr>
              <a:t>Είναι  φανερό  ότι  από την κλειστή εκφώνηση  ο υποψήφιος  λύτης  του  προβλήματος  ‘‘μυρίζεται’’  εκ των  προτέρων  τη διαδρομή, η οποία θα τον οδηγήσει στην   απάντηση  του  προβλήματος. Το πόσο  ανοιχτή είναι η εκφώνηση μπορεί  να  ποικίλει  και  να φθάνει  μέχρι  την  κατάργηση  των  δεδομένων</a:t>
            </a:r>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19</a:t>
            </a:fld>
            <a:endParaRPr lang="el-G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Η ανοιχτή εκφώνηση  δεν  “προδίδει” άμεσα  τη  λύση  ούτε  το  μαθηματικό  εργαλείο  που  θα  αναζητηθεί και θα χρησιμοποιηθεί έτοιμο ή θα  κατασκευαστεί. Είναι δυνατό  η διατύπωση  του  ίδιου  προβλήματος  να  γίνεται με  ανοιχτή  ή  κλειστή  εκφώνηση.</a:t>
            </a: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r>
              <a:rPr lang="el-GR" sz="1600" kern="1200" dirty="0" smtClean="0">
                <a:solidFill>
                  <a:schemeClr val="tx1"/>
                </a:solidFill>
                <a:latin typeface="+mn-lt"/>
                <a:ea typeface="+mn-ea"/>
                <a:cs typeface="+mn-cs"/>
              </a:rPr>
              <a:t>Είναι  φανερό  ότι  από την κλειστή εκφώνηση  ο υποψήφιος  λύτης  του  προβλήματος  ‘‘μυρίζεται’’  εκ των  προτέρων  τη διαδρομή, η οποία θα τον οδηγήσει στην   απάντηση  του  προβλήματος. Το πόσο  ανοιχτή είναι η εκφώνηση μπορεί  να  ποικίλει  και  να φθάνει  μέχρι  την  κατάργηση  των  δεδομένων</a:t>
            </a:r>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20</a:t>
            </a:fld>
            <a:endParaRPr lang="el-G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Η ανοιχτή εκφώνηση  δεν  “προδίδει” άμεσα  τη  λύση  ούτε  το  μαθηματικό  εργαλείο  που  θα  αναζητηθεί και θα χρησιμοποιηθεί έτοιμο ή θα  κατασκευαστεί. Είναι δυνατό  η διατύπωση  του  ίδιου  προβλήματος  να  γίνεται με  ανοιχτή  ή  κλειστή  εκφώνηση.</a:t>
            </a: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r>
              <a:rPr lang="el-GR" sz="1600" kern="1200" dirty="0" smtClean="0">
                <a:solidFill>
                  <a:schemeClr val="tx1"/>
                </a:solidFill>
                <a:latin typeface="+mn-lt"/>
                <a:ea typeface="+mn-ea"/>
                <a:cs typeface="+mn-cs"/>
              </a:rPr>
              <a:t>Είναι  φανερό  ότι  από την κλειστή εκφώνηση  ο υποψήφιος  λύτης  του  προβλήματος  ‘‘μυρίζεται’’  εκ των  προτέρων  τη διαδρομή, η οποία θα τον οδηγήσει στην   απάντηση  του  προβλήματος. Το πόσο  ανοιχτή είναι η εκφώνηση μπορεί  να  ποικίλει  και  να φθάνει  μέχρι  την  κατάργηση  των  δεδομένων</a:t>
            </a:r>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21</a:t>
            </a:fld>
            <a:endParaRPr lang="el-G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59BE43B-0E28-474B-AE2A-FB0F98BDAE5F}" type="slidenum">
              <a:rPr lang="en-US">
                <a:latin typeface="Calibri" pitchFamily="34" charset="0"/>
              </a:rPr>
              <a:pPr eaLnBrk="1" hangingPunct="1"/>
              <a:t>22</a:t>
            </a:fld>
            <a:endParaRPr 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600" kern="1200" dirty="0" smtClean="0">
                <a:solidFill>
                  <a:schemeClr val="tx1"/>
                </a:solidFill>
                <a:latin typeface="+mn-lt"/>
                <a:ea typeface="+mn-ea"/>
                <a:cs typeface="+mn-cs"/>
              </a:rPr>
              <a:t>Θα  πρέπει  το  πρόβλημα  να  παράγει  πειραματική  κατάσταση  έρευνας  και  να  βοηθάει  τους  μαθητές  να  βγουν  από  τη  συνηθισμένη σχολική  πρακτική  και να  βιώσουν  οικείες  και  γνώριμες  καταστάσεις  με  ασυνήθιστο  τρόπο. </a:t>
            </a:r>
          </a:p>
          <a:p>
            <a:endParaRPr lang="el-GR" sz="16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Με  τον  όρο   εκχώρηση του ανοιχτού  προβλήματος  εννοούμε τη διάχυση της  ευθύνης  του προβλήματος στους  μαθητής.  Ανατρέπεται  η  μαθησιακή  διαδικασία  η  οποία  είναι επικεντρωμένη  στο  δάσκαλο  και  η  επίλυση  του  προβλήματος  ανατίθεται  στη  σχολική  τάξη. Δεν  αποφασίζει  ο  δάσκαλος  τι  είναι  σωστό  και  τι  είναι  λάθος, αλλά  η  κοινότητα  της  σχολικής  τάξης.  Η  παρέμβαση  της  συλλογικότητας  είναι  βασικός  παράγοντας  για  τη  διατύπωση  διαφορετικών  προτάσεων  που  αφορούν  το  πρόβλημα.</a:t>
            </a:r>
          </a:p>
          <a:p>
            <a:endParaRPr lang="el-GR" sz="16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υποθέτουμε  ότι  ένας  μάστορας  είναι  αντιμέτωπος  με  ένα   πρόβλημα  μαστορέματος  το  οποίο  είναι  πρωτόφαντο  γι  αυτόν. Η  πρώτη  αντίδρασή  του  είναι  να  ανοίξει  το  κουτί  με  τα  εργαλεία  και να  δοκιμάσει  να  βρει  το  εργαλείο   το  οποίο  του  φαίνεται  να  ταιριάζει  περισσότερο  με  την  κατάστασή του. Εάν  το  εργαλείο  που  βρήκε  δεν  ταιριάζει  ψάχνει  για  άλλο  και  ξαναδοκιμάζει. Αν  μετά  από  πολλές  απόπειρες  συνειδητοποιήσει  ότι στο  κουτί  του  δεν  υπάρχει  κατάλληλο  εργαλείο, τότε  θα  πρέπει  να  κατασκευάσει  ένα  νέο  εργαλείο.</a:t>
            </a:r>
          </a:p>
          <a:p>
            <a:endParaRPr lang="el-GR" sz="16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καθόσον οι μαθητές μετριάζοντας τον ανταγωνισμό και αναπτύσσοντας σύμμετρες σχέσεις με τους συμμαθητές τους, ξελαφρώνουν για λίγο από το άγχος της επίδοσης, απελευθερώνονται από την αδράνεια και την παθητική ακρόαση, αναλαμβάνουν πρωτοβουλία και αναπτύσσουν αυτενέργεια. Ο καθένας καθρεφτίζεται στους άλλους φανερά και έτσι αποκτά αυτογνωσία και ασκεί με εύλογο τρόπο αυτοκριτική. Μαθαίνει να συνδιαλέγεται εποικοδομητικά, να ακούει και να εκτιμά τις προτάσεις των άλλων, να δέχεται και να απορρίπτει λύσεις προβάλλοντας επιχειρήματα, να δοκιμάζει πρακτικά και να ερευνά τις διάφορες δυνατότητες, που συνήθως δίνονται περισσότερες με τη συμβολή των άλλων μελών της ομάδας. Έτσι κάθε μέλος της ομάδας λειτουργεί ευεργετικά όχι μόνο για τον εαυτό του, αλλά και για τα άλλα μέλη της ομάδας. Όταν η λειτουργία των ομάδων, που άλλωστε δεν είναι πάγιες στη σύνθεσή τους, είναι ικανοποιητική, οι «καλοί» μαθητές συμπαρασύρουν τους «αδύνατους» και ο συνήθης σιωπηλός ανταγωνισμός περιορίζεται. Η αξία των ομαδικής δραστηριότητας δεν ήταν μόνο παιδαγωγική (ευχάριστα βιώματα, καλό κλίμα στην τάξη, ενθουσιασμός και ζωηρό ενδιαφέρον, ενεργοποίηση και ένταξη των μαθητών που συνήθως μένουν στη σκιά, πνεύμα αλληλεγγύης, ερευνητικό πνεύμα, πιο διαφανής αξιολόγηση κλπ.), αλλά και μαθησιακή: ευχέρεια στην παραγωγή ποικιλίας ιδεών, ευελιξία στην αναμόρφωση των στρατηγικών, γενίκευση και επέκταση των συλλογισμών σε ένα υψηλότερο επίπεδο αφαίρεσης, θεμελίωση με επιχειρήματα και σε τελική ανάλυση εμβάθυνση στην κατανόηση. </a:t>
            </a:r>
          </a:p>
          <a:p>
            <a:endParaRPr lang="el-GR"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23</a:t>
            </a:fld>
            <a:endParaRPr lang="el-G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eaLnBrk="1" hangingPunct="1"/>
            <a:endParaRPr lang="el-GR" smtClean="0"/>
          </a:p>
        </p:txBody>
      </p:sp>
      <p:sp>
        <p:nvSpPr>
          <p:cNvPr id="4" name="Slide Number Placeholder 3"/>
          <p:cNvSpPr>
            <a:spLocks noGrp="1"/>
          </p:cNvSpPr>
          <p:nvPr>
            <p:ph type="sldNum" sz="quarter" idx="5"/>
          </p:nvPr>
        </p:nvSpPr>
        <p:spPr/>
        <p:txBody>
          <a:bodyPr/>
          <a:lstStyle/>
          <a:p>
            <a:pPr>
              <a:defRPr/>
            </a:pPr>
            <a:fld id="{6A947AF8-8FAA-4961-99B8-D1401A5F18F7}" type="slidenum">
              <a:rPr lang="en-US" smtClean="0"/>
              <a:pPr>
                <a:defRPr/>
              </a:pPr>
              <a:t>28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t">
              <a:defRPr/>
            </a:pPr>
            <a:r>
              <a:rPr lang="el-GR" kern="1400" dirty="0" smtClean="0">
                <a:solidFill>
                  <a:srgbClr val="000000"/>
                </a:solidFill>
                <a:latin typeface="Times New Roman"/>
              </a:rPr>
              <a:t>Την κατάλληλη  στιγμή  ο  δάσκαλος διακόπτει  τη  συζήτηση και προτείνει  μια  δεύτερη  αφίσα. Το πέρασμα από αφίσα σε αφίσα απαιτεί από το δάσκαλο να φανταστεί τη συνολική εκτύλιξη της μαθησιακής διαδικασίας και ειδικότερα το είδος των επιχειρημάτων και την ποιότητα του διαλόγου που αναμένεται να αναπτυχθεί.</a:t>
            </a:r>
            <a:endParaRPr lang="el-GR" sz="3600" dirty="0" smtClean="0">
              <a:latin typeface="Arial"/>
            </a:endParaRPr>
          </a:p>
          <a:p>
            <a:pPr algn="just" fontAlgn="t">
              <a:defRPr/>
            </a:pPr>
            <a:r>
              <a:rPr lang="el-GR" kern="1400" dirty="0" smtClean="0">
                <a:solidFill>
                  <a:srgbClr val="000000"/>
                </a:solidFill>
                <a:latin typeface="Times New Roman"/>
              </a:rPr>
              <a:t>	Αφού συζητηθούν όλες  οι  αφίσες (ή λόγω έλλειψης  χρόνου μόνο αυτές που είναι διαφορετικές ή πιο πλούσιες από παιδαγωγική άποψη), μπορεί να προταθεί στα παιδιά όλης της τάξης να συγκρίνουν τους  τρόπους  επίλυσης που  βρήκαν και να εξηγήσουν ποιος από  αυτούς  είναι πιο πειστικός και γιατί.</a:t>
            </a:r>
            <a:endParaRPr lang="el-GR" sz="3600" dirty="0" smtClean="0">
              <a:latin typeface="Arial"/>
            </a:endParaRPr>
          </a:p>
          <a:p>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32</a:t>
            </a:fld>
            <a:endParaRPr lang="el-GR"/>
          </a:p>
        </p:txBody>
      </p:sp>
    </p:spTree>
    <p:extLst>
      <p:ext uri="{BB962C8B-B14F-4D97-AF65-F5344CB8AC3E}">
        <p14:creationId xmlns:p14="http://schemas.microsoft.com/office/powerpoint/2010/main" val="3156103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r>
              <a:rPr lang="el-GR" sz="1200" kern="1200" dirty="0" smtClean="0">
                <a:solidFill>
                  <a:schemeClr val="tx1"/>
                </a:solidFill>
                <a:effectLst/>
                <a:latin typeface="Arial" charset="0"/>
                <a:ea typeface="+mn-ea"/>
                <a:cs typeface="Arial" charset="0"/>
              </a:rPr>
              <a:t>	Πιο ειδικά  η  παρουσίαση και  κριτική  συζήτηση  των εργασιών  των  ομάδων  στην  ολομέλεια  της  τάξης είναι σημαντική  για  τους  εξής  λόγους:</a:t>
            </a:r>
          </a:p>
          <a:p>
            <a:pPr lvl="0"/>
            <a:r>
              <a:rPr lang="el-GR" sz="1200" kern="1200" dirty="0" smtClean="0">
                <a:solidFill>
                  <a:schemeClr val="tx1"/>
                </a:solidFill>
                <a:effectLst/>
                <a:latin typeface="Arial" charset="0"/>
                <a:ea typeface="+mn-ea"/>
                <a:cs typeface="Arial" charset="0"/>
              </a:rPr>
              <a:t>Επιτρέπει  στους  μαθητές  της  κάθε  ομάδας  να  ανακοινώσουν  στους  συμμαθητές  τους  τα  αποτελέσματα  του  έργου τους. Αναδείχνει  τις  εργασίες  των  ομάδων  με  την  προϋπόθεση  ότι  κάθε  μαθητής  χαίρεται  για  την  εργασία  της  ομάδας  του και  αισθάνεται  πραγματικός  συγγραφέας.</a:t>
            </a:r>
          </a:p>
          <a:p>
            <a:pPr lvl="0"/>
            <a:r>
              <a:rPr lang="el-GR" sz="1200" kern="1200" dirty="0" smtClean="0">
                <a:solidFill>
                  <a:schemeClr val="tx1"/>
                </a:solidFill>
                <a:effectLst/>
                <a:latin typeface="Arial" charset="0"/>
                <a:ea typeface="+mn-ea"/>
                <a:cs typeface="Arial" charset="0"/>
              </a:rPr>
              <a:t>Ωθεί  τους συντάκτες της συλλογικής αφίσας  να  εκφράσουν με  σαφήνεια  και  ακρίβεια  τα  επιχειρήματά  τους για  να  πείσουν  τους  συμμαθητές  τους  για  την  ενδεχόμενη  ορθότητα  της  προτεινόμενης  λύσης τους.</a:t>
            </a:r>
          </a:p>
          <a:p>
            <a:pPr lvl="0"/>
            <a:r>
              <a:rPr lang="el-GR" sz="1200" kern="1200" dirty="0" smtClean="0">
                <a:solidFill>
                  <a:schemeClr val="tx1"/>
                </a:solidFill>
                <a:effectLst/>
                <a:latin typeface="Arial" charset="0"/>
                <a:ea typeface="+mn-ea"/>
                <a:cs typeface="Arial" charset="0"/>
              </a:rPr>
              <a:t>Επιτρέπει στους  μαθητές  των  άλλων  ομάδων  να  αναπτύξουν  την  κριτική  τους και  να  αρθρώσουν  τα  επιχειρήματά  τους πάνω στην  παρουσιαζόμενη  αφίσα.</a:t>
            </a:r>
          </a:p>
          <a:p>
            <a:pPr lvl="0"/>
            <a:r>
              <a:rPr lang="el-GR" sz="1200" kern="1200" dirty="0" smtClean="0">
                <a:solidFill>
                  <a:schemeClr val="tx1"/>
                </a:solidFill>
                <a:effectLst/>
                <a:latin typeface="Arial" charset="0"/>
                <a:ea typeface="+mn-ea"/>
                <a:cs typeface="Arial" charset="0"/>
              </a:rPr>
              <a:t>Υποχρεώνει τους  μαθητές οι οποίοι  παρουσίασαν τη συλλογική αφίσα να επιχειρηματολογήσουν, να αντικρούσουν τις κριτικές δίνοντας τις  απαραίτητες εξηγήσεις, να αποσαφηνίσουν ορισμένα σημεία  εμβαθύνοντας  στο  διάλογο, να  δεχτούν  ή  να  απορρίψουν  τις  διάφορες  αποχρώσεις  των επιχειρημάτων,  τα  οποία  διατύπωσαν οι άλλες  ομάδες.</a:t>
            </a:r>
          </a:p>
          <a:p>
            <a:pPr lvl="0"/>
            <a:r>
              <a:rPr lang="el-GR" sz="1200" kern="1200" dirty="0" smtClean="0">
                <a:solidFill>
                  <a:schemeClr val="tx1"/>
                </a:solidFill>
                <a:effectLst/>
                <a:latin typeface="Arial" charset="0"/>
                <a:ea typeface="+mn-ea"/>
                <a:cs typeface="Arial" charset="0"/>
              </a:rPr>
              <a:t>Επιτρέπει στο  σύνολο  της  τάξης να  πληροφορηθεί το  σύνολο των στρατηγικών και  δρόμων  επίλυσης, πάνω  στις  περισσότερες πτυχές  του ανοιχτού προβλήματος.</a:t>
            </a:r>
          </a:p>
          <a:p>
            <a:pPr lvl="0"/>
            <a:r>
              <a:rPr lang="el-GR" sz="1200" kern="1200" dirty="0" smtClean="0">
                <a:solidFill>
                  <a:schemeClr val="tx1"/>
                </a:solidFill>
                <a:effectLst/>
                <a:latin typeface="Arial" charset="0"/>
                <a:ea typeface="+mn-ea"/>
                <a:cs typeface="Arial" charset="0"/>
              </a:rPr>
              <a:t>Διευκολύνει  τον εκπαιδευτικό  στο  έργο  της  αξιολόγησης της  εργασίας  των μαθητών  και  τον  κάθε  μαθητή  να  πάρει  ενεργό μέρος σε  διαδικασίες  αξιολόγησης  της  εργασίας  των  άλλων  ομάδων ή των συμμαθητών  του  στο  εσωτερικό  της  ίδιας  ομάδας.</a:t>
            </a:r>
          </a:p>
          <a:p>
            <a:pPr lvl="0"/>
            <a:r>
              <a:rPr lang="el-GR" sz="1200" kern="1200" dirty="0" smtClean="0">
                <a:solidFill>
                  <a:schemeClr val="tx1"/>
                </a:solidFill>
                <a:effectLst/>
                <a:latin typeface="Arial" charset="0"/>
                <a:ea typeface="+mn-ea"/>
                <a:cs typeface="Arial" charset="0"/>
              </a:rPr>
              <a:t>Μπορεί τέλος να  δώσει  στον  εκπαιδευτικό σημαντικές  πληροφορίες οι οποίες  συμβάλλουν  στη συνέχιση και  την  τελειοποίηση  του  έργου  της  μάθησης.</a:t>
            </a:r>
          </a:p>
          <a:p>
            <a:r>
              <a:rPr lang="el-GR" sz="1200" kern="1200" dirty="0" smtClean="0">
                <a:solidFill>
                  <a:schemeClr val="tx1"/>
                </a:solidFill>
                <a:effectLst/>
                <a:latin typeface="Arial" charset="0"/>
                <a:ea typeface="+mn-ea"/>
                <a:cs typeface="Arial" charset="0"/>
              </a:rPr>
              <a:t>Ποιος  είναι  ο   ρόλος  του  δασκάλου στην  έρευνα  του  ανοιχτού  προβλήματος; Είναι καθοδηγητής και  καταλύτης; Είναι  απλός  θεατής; Είναι  ένας  εμψυχωτής; Είναι  </a:t>
            </a:r>
            <a:r>
              <a:rPr lang="el-GR" sz="1200" kern="1200" dirty="0" err="1" smtClean="0">
                <a:solidFill>
                  <a:schemeClr val="tx1"/>
                </a:solidFill>
                <a:effectLst/>
                <a:latin typeface="Arial" charset="0"/>
                <a:ea typeface="+mn-ea"/>
                <a:cs typeface="Arial" charset="0"/>
              </a:rPr>
              <a:t>διευκολυντής</a:t>
            </a:r>
            <a:r>
              <a:rPr lang="el-GR" sz="1200" kern="1200" dirty="0" smtClean="0">
                <a:solidFill>
                  <a:schemeClr val="tx1"/>
                </a:solidFill>
                <a:effectLst/>
                <a:latin typeface="Arial" charset="0"/>
                <a:ea typeface="+mn-ea"/>
                <a:cs typeface="Arial" charset="0"/>
              </a:rPr>
              <a:t>; Ένα  ανοιχτό  πρόβλημα, αν χρησιμοποιήσουμε  τη  μεθοδολογία  της  συνηθισμένης μετωπικής διδασκαλίας, στην οποία  σε  κάθε  βήμα  επικυρώνουμε  τι  είναι  σωστό  και τι  είναι  λάθος, είναι πάρα  πολύ  εύκολο να  μεταπέσει  σε  κλειστό. Μάλλον θα πρέπει  ο  δάσκαλος  να  είναι  έτοιμος  να   απλωθεί  σε  ένα  εκτεταμένο  και  ρευστό   φάσμα  επιμέρους  ρόλων και  ευθυνών με  κυμαινόμενες  αποστάσεις  από  τη δράση. Αυτό  το  φάσμα  των  ρόλων  του  δασκάλου  προσδιορίζεται από δύο  ακραίες  μορφές  εκπαίδευσης: την  τραπεζική  και  την  </a:t>
            </a:r>
            <a:r>
              <a:rPr lang="el-GR" sz="1200" kern="1200" dirty="0" err="1" smtClean="0">
                <a:solidFill>
                  <a:schemeClr val="tx1"/>
                </a:solidFill>
                <a:effectLst/>
                <a:latin typeface="Arial" charset="0"/>
                <a:ea typeface="+mn-ea"/>
                <a:cs typeface="Arial" charset="0"/>
              </a:rPr>
              <a:t>προβληματίζουσα</a:t>
            </a:r>
            <a:r>
              <a:rPr lang="el-GR" sz="1200" kern="1200" dirty="0" smtClean="0">
                <a:solidFill>
                  <a:schemeClr val="tx1"/>
                </a:solidFill>
                <a:effectLst/>
                <a:latin typeface="Arial" charset="0"/>
                <a:ea typeface="+mn-ea"/>
                <a:cs typeface="Arial" charset="0"/>
              </a:rPr>
              <a:t> εκπαίδευση.</a:t>
            </a:r>
          </a:p>
          <a:p>
            <a:r>
              <a:rPr lang="el-GR" sz="1200" kern="1200" dirty="0" smtClean="0">
                <a:solidFill>
                  <a:schemeClr val="tx1"/>
                </a:solidFill>
                <a:effectLst/>
                <a:latin typeface="Arial" charset="0"/>
                <a:ea typeface="+mn-ea"/>
                <a:cs typeface="Arial" charset="0"/>
              </a:rPr>
              <a:t>	Καθήκον  του  δασκάλου  σύμφωνα  με  την  πρώτη  μορφή  είναι να  σκέφτεται και οι  μαθητές  να  είναι  αντικείμενα  της  σκέψης  του, να  ομιλεί  και  οι  μαθητές  να  ακούν  πειθήνια, να  εφαρμόζει  πειθαρχικά  μέτρα  και  οι  μαθητές  να  υφίστανται  τα  μέτρα, να  επιβάλλει  την  κρίση  του  και  οι  μαθητές να  συμμορφώνονται με  αυτή, να  είναι  το  υποκείμενο  της  μαθησιακής  διαδικασίας  και  οι  μαθητές  να  είναι  απλά  αντικείμενα.</a:t>
            </a:r>
          </a:p>
          <a:p>
            <a:r>
              <a:rPr lang="el-GR" sz="1200" kern="1200" dirty="0" smtClean="0">
                <a:solidFill>
                  <a:schemeClr val="tx1"/>
                </a:solidFill>
                <a:effectLst/>
                <a:latin typeface="Arial" charset="0"/>
                <a:ea typeface="+mn-ea"/>
                <a:cs typeface="Arial" charset="0"/>
              </a:rPr>
              <a:t>	Στην  </a:t>
            </a:r>
            <a:r>
              <a:rPr lang="el-GR" sz="1200" kern="1200" dirty="0" err="1" smtClean="0">
                <a:solidFill>
                  <a:schemeClr val="tx1"/>
                </a:solidFill>
                <a:effectLst/>
                <a:latin typeface="Arial" charset="0"/>
                <a:ea typeface="+mn-ea"/>
                <a:cs typeface="Arial" charset="0"/>
              </a:rPr>
              <a:t>προβληματίζουσα</a:t>
            </a:r>
            <a:r>
              <a:rPr lang="el-GR" sz="1200" kern="1200" dirty="0" smtClean="0">
                <a:solidFill>
                  <a:schemeClr val="tx1"/>
                </a:solidFill>
                <a:effectLst/>
                <a:latin typeface="Arial" charset="0"/>
                <a:ea typeface="+mn-ea"/>
                <a:cs typeface="Arial" charset="0"/>
              </a:rPr>
              <a:t>  μορφή  εκπαίδευσης ο  δάσκαλος  απορρίπτει  τα  ανακοινωθέντα  και  υιοθετεί  την  επικοινωνία. Ο  δάσκαλος  δεν  είναι  σε  ένα  σημείο  αναζητητής  γνώσεων  και  σε άλλο  σημείο  αφηγητής. αλλά  είναι  πάντα  αναζητητής  γνώσεων,  τόσο  όταν  καταρτίζει  το  πρόγραμμα  όσο κι  όταν  συμμετέχει  στο  διάλογο  με  τους  μαθητές. Οι  μαθητές  παύουν  να  είναι πειθήνιοι ακροατές  και  γίνονται  κριτικοί  </a:t>
            </a:r>
            <a:r>
              <a:rPr lang="el-GR" sz="1200" kern="1200" dirty="0" err="1" smtClean="0">
                <a:solidFill>
                  <a:schemeClr val="tx1"/>
                </a:solidFill>
                <a:effectLst/>
                <a:latin typeface="Arial" charset="0"/>
                <a:ea typeface="+mn-ea"/>
                <a:cs typeface="Arial" charset="0"/>
              </a:rPr>
              <a:t>συνερευνητές</a:t>
            </a:r>
            <a:r>
              <a:rPr lang="el-GR" sz="1200" kern="1200" dirty="0" smtClean="0">
                <a:solidFill>
                  <a:schemeClr val="tx1"/>
                </a:solidFill>
                <a:effectLst/>
                <a:latin typeface="Arial" charset="0"/>
                <a:ea typeface="+mn-ea"/>
                <a:cs typeface="Arial" charset="0"/>
              </a:rPr>
              <a:t>. Η  σχολική  ομάδα  αναλαμβάνει  μόνη  της  την  ευθύνη  της  λειτουργίας  της.</a:t>
            </a:r>
          </a:p>
          <a:p>
            <a:r>
              <a:rPr lang="el-GR" sz="1200" kern="1200" dirty="0" smtClean="0">
                <a:solidFill>
                  <a:schemeClr val="tx1"/>
                </a:solidFill>
                <a:effectLst/>
                <a:latin typeface="Arial" charset="0"/>
                <a:ea typeface="+mn-ea"/>
                <a:cs typeface="Arial" charset="0"/>
              </a:rPr>
              <a:t>	Η εργασία  των  μαθητών  σε  ομάδες  και  η εκχώρηση του  ανοιχτού προβλήματος στους μαθητές  αλλάζει  ριζικά  το  ρόλο  του  δασκάλου. Δεν  σημαίνει  όμως  ότι  ο  δάσκαλος  καθίσταται  περιττός. Ο  δάσκαλος  αποφασίζει  για  τη  σύνθεση  των  ομάδων, την  επιλογή του  ανοιχτού προβλήματος  και  τις  φάσεις  οργάνωσης  της  τάξης.</a:t>
            </a:r>
          </a:p>
          <a:p>
            <a:r>
              <a:rPr lang="el-GR" sz="1200" kern="1200" dirty="0" smtClean="0">
                <a:solidFill>
                  <a:schemeClr val="tx1"/>
                </a:solidFill>
                <a:effectLst/>
                <a:latin typeface="Arial" charset="0"/>
                <a:ea typeface="+mn-ea"/>
                <a:cs typeface="Arial" charset="0"/>
              </a:rPr>
              <a:t>	Στο  ξεκίνημα ο δάσκαλος  παίζει </a:t>
            </a:r>
            <a:r>
              <a:rPr lang="el-GR" sz="1200" b="1" kern="1200" dirty="0" smtClean="0">
                <a:solidFill>
                  <a:schemeClr val="tx1"/>
                </a:solidFill>
                <a:effectLst/>
                <a:latin typeface="Arial" charset="0"/>
                <a:ea typeface="+mn-ea"/>
                <a:cs typeface="Arial" charset="0"/>
              </a:rPr>
              <a:t> κορυφαίο ρόλο</a:t>
            </a:r>
            <a:r>
              <a:rPr lang="el-GR" sz="1200" kern="1200" dirty="0" smtClean="0">
                <a:solidFill>
                  <a:schemeClr val="tx1"/>
                </a:solidFill>
                <a:effectLst/>
                <a:latin typeface="Arial" charset="0"/>
                <a:ea typeface="+mn-ea"/>
                <a:cs typeface="Arial" charset="0"/>
              </a:rPr>
              <a:t> και  ειδικότερα ρόλο </a:t>
            </a:r>
            <a:r>
              <a:rPr lang="el-GR" sz="1200" kern="1200" dirty="0" err="1" smtClean="0">
                <a:solidFill>
                  <a:schemeClr val="tx1"/>
                </a:solidFill>
                <a:effectLst/>
                <a:latin typeface="Arial" charset="0"/>
                <a:ea typeface="+mn-ea"/>
                <a:cs typeface="Arial" charset="0"/>
              </a:rPr>
              <a:t>προβληματοθέτη</a:t>
            </a:r>
            <a:r>
              <a:rPr lang="el-GR" sz="1200" kern="1200" dirty="0" smtClean="0">
                <a:solidFill>
                  <a:schemeClr val="tx1"/>
                </a:solidFill>
                <a:effectLst/>
                <a:latin typeface="Arial" charset="0"/>
                <a:ea typeface="+mn-ea"/>
                <a:cs typeface="Arial" charset="0"/>
              </a:rPr>
              <a:t> και πυροδότη της  συλλογικής  διερεύνησης, αλλά όταν  η  πρωτοβουλία  αρχίζει  να  περνάει  στα  χέρια των ομάδων, ο  δάσκαλος  συρρικνώνεται  και χάνει  πολύ  από  τη  βαρύτητά του, διαλύεται  και απορροφάται  μέσα στις  ομαδικές  συζητήσεις και </a:t>
            </a:r>
            <a:r>
              <a:rPr lang="el-GR" sz="1200" kern="1200" dirty="0" err="1" smtClean="0">
                <a:solidFill>
                  <a:schemeClr val="tx1"/>
                </a:solidFill>
                <a:effectLst/>
                <a:latin typeface="Arial" charset="0"/>
                <a:ea typeface="+mn-ea"/>
                <a:cs typeface="Arial" charset="0"/>
              </a:rPr>
              <a:t>συνανιχνεύσεις</a:t>
            </a:r>
            <a:r>
              <a:rPr lang="el-GR" sz="1200" kern="1200" dirty="0" smtClean="0">
                <a:solidFill>
                  <a:schemeClr val="tx1"/>
                </a:solidFill>
                <a:effectLst/>
                <a:latin typeface="Arial" charset="0"/>
                <a:ea typeface="+mn-ea"/>
                <a:cs typeface="Arial" charset="0"/>
              </a:rPr>
              <a:t>.</a:t>
            </a:r>
          </a:p>
          <a:p>
            <a:r>
              <a:rPr lang="el-GR" sz="1200" kern="1200" dirty="0" smtClean="0">
                <a:solidFill>
                  <a:schemeClr val="tx1"/>
                </a:solidFill>
                <a:effectLst/>
                <a:latin typeface="Arial" charset="0"/>
                <a:ea typeface="+mn-ea"/>
                <a:cs typeface="Arial" charset="0"/>
              </a:rPr>
              <a:t> 	Το  κύριο  έργο  του δασκάλου  των  Μαθηματικών  στη  μαθησιακή  διαδικασία  είναι η  σκηνοθεσία και η </a:t>
            </a:r>
            <a:r>
              <a:rPr lang="el-GR" sz="1200" b="1" kern="1200" dirty="0" smtClean="0">
                <a:solidFill>
                  <a:schemeClr val="tx1"/>
                </a:solidFill>
                <a:effectLst/>
                <a:latin typeface="Arial" charset="0"/>
                <a:ea typeface="+mn-ea"/>
                <a:cs typeface="Arial" charset="0"/>
              </a:rPr>
              <a:t>δημιουργία  προβληματικών καταστάσεων</a:t>
            </a:r>
            <a:r>
              <a:rPr lang="el-GR" sz="1200" kern="1200" dirty="0" smtClean="0">
                <a:solidFill>
                  <a:schemeClr val="tx1"/>
                </a:solidFill>
                <a:effectLst/>
                <a:latin typeface="Arial" charset="0"/>
                <a:ea typeface="+mn-ea"/>
                <a:cs typeface="Arial" charset="0"/>
              </a:rPr>
              <a:t>, οι  οποίες  έχουν  άμεση  συνάφεια  με  την  πραγματικότητα  που  βιώνουν  οι  μαθητές. Ο ρόλος  του  δασκάλου  είναι να  θέτει  καταστάσεις-προβλήματα για  έρευνα  και  κριτικό  στοχασμό, να  παρουσιάζει  το  μαθηματικό  αντικείμενο  ως  πρόβλημα και όχι να  αγορεύει και  να παραδίνει καμωμένη, κομψή  και ολοκληρωμένη  τη  λύση   στους  μαθητές. Με τη  γρήγορη  αφήγηση  ανακοινώνεται στο μαθητή  το  τελικό αποστεωμένο προϊόν των μαθηματικών  ανακαλύψεων, σβήνοντας  όλα  τα  ίχνη που οδήγησαν  στη δημιουργία  του. Ο  δάσκαλος  επιδιώκοντας να γεμίσει τους μαθητές  με  τις ετοιμοπαράδοτες  καταθέσεις  του, καταφέρνει να τους αδειάζει  από  τις φυσικές  και  ψυχικές  τους  ικμάδες.</a:t>
            </a:r>
          </a:p>
          <a:p>
            <a:r>
              <a:rPr lang="el-GR" sz="1200" kern="1200" dirty="0" smtClean="0">
                <a:solidFill>
                  <a:schemeClr val="tx1"/>
                </a:solidFill>
                <a:effectLst/>
                <a:latin typeface="Arial" charset="0"/>
                <a:ea typeface="+mn-ea"/>
                <a:cs typeface="Arial" charset="0"/>
              </a:rPr>
              <a:t>	Ο δάσκαλος  των Μαθηματικών  είναι </a:t>
            </a:r>
            <a:r>
              <a:rPr lang="el-GR" sz="1200" b="1" kern="1200" dirty="0" smtClean="0">
                <a:solidFill>
                  <a:schemeClr val="tx1"/>
                </a:solidFill>
                <a:effectLst/>
                <a:latin typeface="Arial" charset="0"/>
                <a:ea typeface="+mn-ea"/>
                <a:cs typeface="Arial" charset="0"/>
              </a:rPr>
              <a:t> </a:t>
            </a:r>
            <a:r>
              <a:rPr lang="el-GR" sz="1200" b="1" kern="1200" dirty="0" err="1" smtClean="0">
                <a:solidFill>
                  <a:schemeClr val="tx1"/>
                </a:solidFill>
                <a:effectLst/>
                <a:latin typeface="Arial" charset="0"/>
                <a:ea typeface="+mn-ea"/>
                <a:cs typeface="Arial" charset="0"/>
              </a:rPr>
              <a:t>ενθαρρυντής</a:t>
            </a:r>
            <a:r>
              <a:rPr lang="el-GR" sz="1200" b="1" kern="1200" dirty="0" smtClean="0">
                <a:solidFill>
                  <a:schemeClr val="tx1"/>
                </a:solidFill>
                <a:effectLst/>
                <a:latin typeface="Arial" charset="0"/>
                <a:ea typeface="+mn-ea"/>
                <a:cs typeface="Arial" charset="0"/>
              </a:rPr>
              <a:t>  και  εμψυχωτής</a:t>
            </a:r>
            <a:r>
              <a:rPr lang="el-GR" sz="1200" kern="1200" dirty="0" smtClean="0">
                <a:solidFill>
                  <a:schemeClr val="tx1"/>
                </a:solidFill>
                <a:effectLst/>
                <a:latin typeface="Arial" charset="0"/>
                <a:ea typeface="+mn-ea"/>
                <a:cs typeface="Arial" charset="0"/>
              </a:rPr>
              <a:t>  της  μαθησιακής  διαδικασίας. Η παρουσία  του   λειτουργεί  ως  παράγοντας  στήριξης   των μαθητών. Περνάει  έμμεσα  την  ιδέα  ότι περιμένει  τη συμβολή όλων  των  μαθητών, ότι  έχει  εμπιστοσύνη  στις  δυνατότητές  τους, και με  τη  στάση  του  προσπαθεί  να  περιορίσει  τους  φόβους  και  τους  δισταγμούς, να  τονώσει  το πεσμένο  ηθικό, να  ενισχύσει  την  αυτονομία  των  μαθητών  και  να  δημιουργήσει  μια  ατμόσφαιρα  ελπίδας  και  αισιοδοξίας. Προσπαθεί να δημιουργήσει ένα κλίμα  ελευθερίας  και  ανεκτικότητας, μέσα στο οποία  τα  παιδιά  να  μη πιέζονται και  να  μπορούν  με άνεση να εκφράσουν  τις  αδυναμίες  και τις δυσκολίες  που  νιώθουν.</a:t>
            </a:r>
          </a:p>
          <a:p>
            <a:r>
              <a:rPr lang="el-GR" sz="1200" kern="1200" dirty="0" smtClean="0">
                <a:solidFill>
                  <a:schemeClr val="tx1"/>
                </a:solidFill>
                <a:effectLst/>
                <a:latin typeface="Arial" charset="0"/>
                <a:ea typeface="+mn-ea"/>
                <a:cs typeface="Arial" charset="0"/>
              </a:rPr>
              <a:t>	Κατά  τη  διάρκεια  της  έρευνας  των  ομάδων  ο δάσκαλος κυκλοφορεί μεταξύ  των  ομάδων και  παρακολουθεί  τον  τρόπο  και  το  βαθμό  συνεργασίας  μεταξύ  των μελών  υποδεικνύοντας αναμενόμενες συμπεριφορές. Κινείται  αθόρυβα, συστήνει  στις  ομάδες  να μιλούν  χαμηλόφωνα, αποκαλύπτει  τα  λάθη  σε  όσους  δεν  τα  αντιλαμβάνονται, μεσολαβεί  για  την  επίλυση  των  καυγάδων  και  των  διχαστικών  τάσεων. Παρακινεί  τους  αδιάφορους να  συνεργαστούν  με  τους  συμμαθητές  τους.</a:t>
            </a:r>
          </a:p>
          <a:p>
            <a:r>
              <a:rPr lang="el-GR" sz="1200" kern="1200" dirty="0" smtClean="0">
                <a:solidFill>
                  <a:schemeClr val="tx1"/>
                </a:solidFill>
                <a:effectLst/>
                <a:latin typeface="Arial" charset="0"/>
                <a:ea typeface="+mn-ea"/>
                <a:cs typeface="Arial" charset="0"/>
              </a:rPr>
              <a:t>	Ο δάσκαλος  των Μαθηματικών είναι  </a:t>
            </a:r>
            <a:r>
              <a:rPr lang="el-GR" sz="1200" b="1" kern="1200" dirty="0" err="1" smtClean="0">
                <a:solidFill>
                  <a:schemeClr val="tx1"/>
                </a:solidFill>
                <a:effectLst/>
                <a:latin typeface="Arial" charset="0"/>
                <a:ea typeface="+mn-ea"/>
                <a:cs typeface="Arial" charset="0"/>
              </a:rPr>
              <a:t>διευκολυντής</a:t>
            </a:r>
            <a:r>
              <a:rPr lang="el-GR" sz="1200" b="1" kern="1200" dirty="0" smtClean="0">
                <a:solidFill>
                  <a:schemeClr val="tx1"/>
                </a:solidFill>
                <a:effectLst/>
                <a:latin typeface="Arial" charset="0"/>
                <a:ea typeface="+mn-ea"/>
                <a:cs typeface="Arial" charset="0"/>
              </a:rPr>
              <a:t> και τεχνικός  σύμβουλος</a:t>
            </a:r>
            <a:r>
              <a:rPr lang="el-GR" sz="1200" kern="1200" dirty="0" smtClean="0">
                <a:solidFill>
                  <a:schemeClr val="tx1"/>
                </a:solidFill>
                <a:effectLst/>
                <a:latin typeface="Arial" charset="0"/>
                <a:ea typeface="+mn-ea"/>
                <a:cs typeface="Arial" charset="0"/>
              </a:rPr>
              <a:t>   του  έργου  της  μάθησης  των  παιδιών, και  εθελοντικά  συρρικνώνει τις  επιδράσεις  του για  να  ξεπροβάλει η  γόνιμη φαντασία  των  μαθητών. Αυτά  δεν  σημαίνουν ότι ο δάσκαλος των Μαθηματικών  είναι  ένας  παθητικός θεατής, ο οποίος  εργάζεται  μόνο  κατά  τη  φάση  της  προετοιμασίας, ενώ  στη  φάση  της  εκτέλεσης  δεν  κάνει  απολύτως  τίποτα. Το  έργο  του  εκπαιδευτικού  της  τάξης  είναι  πολύ  λεπτό, απαιτεί μεγάλη  ετοιμότητα  και  επαγρύπνηση. Ορισμένες  φορές  θα  πρέπει  να  δρα  ακαριαία δίνοντας κατάλληλες  συμβουλές</a:t>
            </a:r>
            <a:r>
              <a:rPr lang="el-GR" sz="1200" b="1" kern="1200" dirty="0" smtClean="0">
                <a:solidFill>
                  <a:schemeClr val="tx1"/>
                </a:solidFill>
                <a:effectLst/>
                <a:latin typeface="Arial" charset="0"/>
                <a:ea typeface="+mn-ea"/>
                <a:cs typeface="Arial" charset="0"/>
              </a:rPr>
              <a:t> </a:t>
            </a:r>
            <a:r>
              <a:rPr lang="el-GR" sz="1200" kern="1200" dirty="0" smtClean="0">
                <a:solidFill>
                  <a:schemeClr val="tx1"/>
                </a:solidFill>
                <a:effectLst/>
                <a:latin typeface="Arial" charset="0"/>
                <a:ea typeface="+mn-ea"/>
                <a:cs typeface="Arial" charset="0"/>
              </a:rPr>
              <a:t> ή  τεχνικές  πληροφορίες. Απαιτείται  να  προσέχει  πολύ  τι  συμβαίνει. Ανά  πάσα  στιγμή  θα  πρέπει  να  παρακολουθεί  με  ευαισθησία, να  αποτιμά  τις  προόδους, τα  ξεστρατίσματα  και  τις  οπισθοδρομήσεις  της  έρευνας. Η  παρέμβαση  του  εκπαιδευτικού  θα  πρέπει  να είναι  διακριτική και να  περιορίζεται σε  ενθαρρύνσεις, συμβουλές, διευκρινίσεις  που  αφορούν  στην  κατανόηση  της  εκφώνησης, αλλά  όχι να  μεροληπτεί και να  επικυρώνει ως καλύτερη  ή  καταλληλότερη τη  μία ή την άλλη στρατηγική που  αυθόρμητα  επέλεξαν  τα  παιδιά ούτε να διακόπτει  την  εργασία  των  ομάδων  με  τις  συνεχείς  και  άσκοπες  παρεμβάσεις  του. Προσπαθεί  να  μη  σερβίρει  ετοιμοπαράδοτες συνταγές, οι  οποίες υποχρεώνουν  το  μαθητή να ακολουθήσει άκαμπτους προκατασκευασμένους  δρόμους, αλλά επιμένει  να  αξιοποιούνται  οι  προηγούμενες  γνώσεις  και  εμπειρίες  των  παιδιών στο  ξεκαθάρισμα των εννοιών και  των  σχέσεων  ανάμεσα  στα  δεδομένα  και  στα  ζητούμενα.  Καλλιεργεί ένα  κλίμα ανοιχτής αναζήτησης, αυτενέργειας,  πρωτοβουλιών  και  πειραματισμών.</a:t>
            </a:r>
          </a:p>
          <a:p>
            <a:r>
              <a:rPr lang="el-GR" sz="1200" kern="1200" dirty="0" smtClean="0">
                <a:solidFill>
                  <a:schemeClr val="tx1"/>
                </a:solidFill>
                <a:effectLst/>
                <a:latin typeface="Arial" charset="0"/>
                <a:ea typeface="+mn-ea"/>
                <a:cs typeface="Arial" charset="0"/>
              </a:rPr>
              <a:t>	Ο δάσκαλος των Μαθηματικών είναι </a:t>
            </a:r>
            <a:r>
              <a:rPr lang="el-GR" sz="1200" b="1" kern="1200" dirty="0" smtClean="0">
                <a:solidFill>
                  <a:schemeClr val="tx1"/>
                </a:solidFill>
                <a:effectLst/>
                <a:latin typeface="Arial" charset="0"/>
                <a:ea typeface="+mn-ea"/>
                <a:cs typeface="Arial" charset="0"/>
              </a:rPr>
              <a:t> ρυθμιστής</a:t>
            </a:r>
            <a:r>
              <a:rPr lang="el-GR" sz="1200" kern="1200" dirty="0" smtClean="0">
                <a:solidFill>
                  <a:schemeClr val="tx1"/>
                </a:solidFill>
                <a:effectLst/>
                <a:latin typeface="Arial" charset="0"/>
                <a:ea typeface="+mn-ea"/>
                <a:cs typeface="Arial" charset="0"/>
              </a:rPr>
              <a:t>  της  μαθησιακής  διαδικασίας. Αν διαπιστώσει  ότι  απορρυθμίζεται η διαδικασία,  αναλαμβάνει  καταλυτικό  ρόλο  για  την  αποκατάστασή  της. Ο  δάσκαλος  δεν  θεσπίζει  ιεραρχίες (π.χ. ως προς  την προσωπικότητα,  τις  διαφορές  στις  γνώσεις, την κοινωνική  προέλευση κλπ.), αλλά  προσπαθεί  να  τις  αναχαιτίσει  αν  δημιουργηθούν και  να  εξασφαλίσει  την  ισότιμη  συμμετοχή  όλων μέσα  στην  ομάδα και αφήνει  την  ομάδα  να  αναπτύξει  ανεμπόδιστα  τη  δική  της  δυναμική. Τα  μέλη  της  ομάδας  μπορεί  να  αναλαμβάνουν  εκ  περιτροπής  διάφορους  ρόλους, όπως: το  ρόλο του συντονιστή, του φροντιστή, του γραμματέα-αναγνώστη, του εμψυχωτή, του παρατηρητή.</a:t>
            </a:r>
          </a:p>
          <a:p>
            <a:r>
              <a:rPr lang="el-GR" sz="1200" kern="1200" dirty="0" smtClean="0">
                <a:solidFill>
                  <a:schemeClr val="tx1"/>
                </a:solidFill>
                <a:effectLst/>
                <a:latin typeface="Arial" charset="0"/>
                <a:ea typeface="+mn-ea"/>
                <a:cs typeface="Arial" charset="0"/>
              </a:rPr>
              <a:t>	Η βοήθεια  που  προσφέρει  ο  δάσκαλος  εξαρτάται από  την  πρόοδο  των  μαθητών  και  από  τις πρωτοβουλίες  που  μπορούν  να  αναλάβουν συμμετέχοντας  στη  μαθησιακή  διαδικασία. Αν διαπιστώνει  ότι υπάρχει  αποτυχία, επισημαίνει  τις  γνώσεις  που  θα  πρέπει  τα  παιδιά  να πάρουν  υπόψη  τους,  επαναφέρει  στο  προσκήνιο  την  αντιπαράσταση  των  δικών  τους  ιδεών και  κάνει  ορισμένες  έμμεσες  νύξεις  ή δίνει ορισμένα </a:t>
            </a:r>
            <a:r>
              <a:rPr lang="el-GR" sz="1200" b="1" kern="1200" dirty="0" smtClean="0">
                <a:solidFill>
                  <a:schemeClr val="tx1"/>
                </a:solidFill>
                <a:effectLst/>
                <a:latin typeface="Arial" charset="0"/>
                <a:ea typeface="+mn-ea"/>
                <a:cs typeface="Arial" charset="0"/>
              </a:rPr>
              <a:t>ερεθίσματα</a:t>
            </a:r>
            <a:r>
              <a:rPr lang="el-GR" sz="1200" kern="1200" dirty="0" smtClean="0">
                <a:solidFill>
                  <a:schemeClr val="tx1"/>
                </a:solidFill>
                <a:effectLst/>
                <a:latin typeface="Arial" charset="0"/>
                <a:ea typeface="+mn-ea"/>
                <a:cs typeface="Arial" charset="0"/>
              </a:rPr>
              <a:t>, ώστε  να  παροτρύνει  τα  παιδιά  να  ξαναδοκιμάσουν. Παρεμβαίνει μόνο  όταν  οι  μαθητές  χάνουν  την  απαραίτητη  συγκέντρωση  και  συνέπεια, όταν βρίσκονται  αντιμέτωποι  με  ένα  αξεπέραστο  αδιέξοδο ή  όταν  μια   ομάδα είναι  έτοιμη  να  απομακρυνθεί  από  την  προτεινόμενη  εργασία και να  ακολουθήσει  ένα δύσβατο  ή  ατελέσφορο  δρόμο.  Συγκεντρώνει  πληροφορίες  για τα λάθη  που  κάνουν  τα  παιδιά  και  για  τα  επιχειρήματα  που  χρησιμοποιούν  οι  ομάδες  στις “διενέξεις” τους.</a:t>
            </a:r>
          </a:p>
          <a:p>
            <a:r>
              <a:rPr lang="el-GR" sz="1200" kern="1200" dirty="0" smtClean="0">
                <a:solidFill>
                  <a:schemeClr val="tx1"/>
                </a:solidFill>
                <a:effectLst/>
                <a:latin typeface="Arial" charset="0"/>
                <a:ea typeface="+mn-ea"/>
                <a:cs typeface="Arial" charset="0"/>
              </a:rPr>
              <a:t>	Ο εκπαιδευτικός  μπορεί να δρα  ως </a:t>
            </a:r>
            <a:r>
              <a:rPr lang="el-GR" sz="1200" b="1" kern="1200" dirty="0" smtClean="0">
                <a:solidFill>
                  <a:schemeClr val="tx1"/>
                </a:solidFill>
                <a:effectLst/>
                <a:latin typeface="Arial" charset="0"/>
                <a:ea typeface="+mn-ea"/>
                <a:cs typeface="Arial" charset="0"/>
              </a:rPr>
              <a:t>σπορέας  αμφιβολιών</a:t>
            </a:r>
            <a:r>
              <a:rPr lang="el-GR" sz="1200" kern="1200" dirty="0" smtClean="0">
                <a:solidFill>
                  <a:schemeClr val="tx1"/>
                </a:solidFill>
                <a:effectLst/>
                <a:latin typeface="Arial" charset="0"/>
                <a:ea typeface="+mn-ea"/>
                <a:cs typeface="Arial" charset="0"/>
              </a:rPr>
              <a:t>. Απέναντι  σε  έναν μαθητή  ο  οποίος  έχει  βρει  ένα  αποτέλεσμα  εν  μέρει  σωστό, δάσκαλος  μπορεί  να  έχει  το  αντανακλαστικό  να  θέσει  σε  αμφιβολία  την ορθότητα για  να  παροτρύνει  το  μαθητή  να  υπεραμυνθεί  πάνω  στην  κύρια  ιδέα  του και να θεμελιώσει καλύτερα  την  πρότασή  του. Μπορεί ακόμα  να  </a:t>
            </a:r>
            <a:r>
              <a:rPr lang="el-GR" sz="1200" b="1" kern="1200" dirty="0" smtClean="0">
                <a:solidFill>
                  <a:schemeClr val="tx1"/>
                </a:solidFill>
                <a:effectLst/>
                <a:latin typeface="Arial" charset="0"/>
                <a:ea typeface="+mn-ea"/>
                <a:cs typeface="Arial" charset="0"/>
              </a:rPr>
              <a:t>γίνει  συνήγορος  μιας  άποψης  που  λείπει</a:t>
            </a:r>
            <a:r>
              <a:rPr lang="el-GR" sz="1200" kern="1200" dirty="0" smtClean="0">
                <a:solidFill>
                  <a:schemeClr val="tx1"/>
                </a:solidFill>
                <a:effectLst/>
                <a:latin typeface="Arial" charset="0"/>
                <a:ea typeface="+mn-ea"/>
                <a:cs typeface="Arial" charset="0"/>
              </a:rPr>
              <a:t>  και  να  δώσει  νέα  πνοή  στην  έρευνα  της  ομάδας.</a:t>
            </a:r>
          </a:p>
          <a:p>
            <a:r>
              <a:rPr lang="el-GR" sz="1200" kern="1200" dirty="0" smtClean="0">
                <a:solidFill>
                  <a:schemeClr val="tx1"/>
                </a:solidFill>
                <a:effectLst/>
                <a:latin typeface="Arial" charset="0"/>
                <a:ea typeface="+mn-ea"/>
                <a:cs typeface="Arial" charset="0"/>
              </a:rPr>
              <a:t>	Ακόμα ο  δάσκαλος προτείνει διαδικασίες  </a:t>
            </a:r>
            <a:r>
              <a:rPr lang="el-GR" sz="1200" b="1" kern="1200" dirty="0" err="1" smtClean="0">
                <a:solidFill>
                  <a:schemeClr val="tx1"/>
                </a:solidFill>
                <a:effectLst/>
                <a:latin typeface="Arial" charset="0"/>
                <a:ea typeface="+mn-ea"/>
                <a:cs typeface="Arial" charset="0"/>
              </a:rPr>
              <a:t>αυτοαξιολόγησης</a:t>
            </a:r>
            <a:r>
              <a:rPr lang="el-GR" sz="1200" b="1" kern="1200" dirty="0" smtClean="0">
                <a:solidFill>
                  <a:schemeClr val="tx1"/>
                </a:solidFill>
                <a:effectLst/>
                <a:latin typeface="Arial" charset="0"/>
                <a:ea typeface="+mn-ea"/>
                <a:cs typeface="Arial" charset="0"/>
              </a:rPr>
              <a:t>  και  συλλογικής   αξιολόγησης</a:t>
            </a:r>
            <a:r>
              <a:rPr lang="el-GR" sz="1200" kern="1200" dirty="0" smtClean="0">
                <a:solidFill>
                  <a:schemeClr val="tx1"/>
                </a:solidFill>
                <a:effectLst/>
                <a:latin typeface="Arial" charset="0"/>
                <a:ea typeface="+mn-ea"/>
                <a:cs typeface="Arial" charset="0"/>
              </a:rPr>
              <a:t> της  ατομικής  συμβολής  του  κάθε  μέλους  στη  λειτουργία  της  ομάδας</a:t>
            </a:r>
          </a:p>
          <a:p>
            <a:r>
              <a:rPr lang="el-GR" sz="1200" kern="1200" dirty="0" smtClean="0">
                <a:solidFill>
                  <a:schemeClr val="tx1"/>
                </a:solidFill>
                <a:effectLst/>
                <a:latin typeface="Arial" charset="0"/>
                <a:ea typeface="+mn-ea"/>
                <a:cs typeface="Arial" charset="0"/>
              </a:rPr>
              <a:t>	Τέλος  ο  εκπαιδευτικός  είναι  </a:t>
            </a:r>
            <a:r>
              <a:rPr lang="el-GR" sz="1200" kern="1200" dirty="0" err="1" smtClean="0">
                <a:solidFill>
                  <a:schemeClr val="tx1"/>
                </a:solidFill>
                <a:effectLst/>
                <a:latin typeface="Arial" charset="0"/>
                <a:ea typeface="+mn-ea"/>
                <a:cs typeface="Arial" charset="0"/>
              </a:rPr>
              <a:t>έναs</a:t>
            </a:r>
            <a:r>
              <a:rPr lang="el-GR" sz="1200" kern="1200" dirty="0" smtClean="0">
                <a:solidFill>
                  <a:schemeClr val="tx1"/>
                </a:solidFill>
                <a:effectLst/>
                <a:latin typeface="Arial" charset="0"/>
                <a:ea typeface="+mn-ea"/>
                <a:cs typeface="Arial" charset="0"/>
              </a:rPr>
              <a:t>  </a:t>
            </a:r>
            <a:r>
              <a:rPr lang="el-GR" sz="1200" b="1" kern="1200" dirty="0" smtClean="0">
                <a:solidFill>
                  <a:schemeClr val="tx1"/>
                </a:solidFill>
                <a:effectLst/>
                <a:latin typeface="Arial" charset="0"/>
                <a:ea typeface="+mn-ea"/>
                <a:cs typeface="Arial" charset="0"/>
              </a:rPr>
              <a:t>συμμετοχικός  παρατηρητής</a:t>
            </a:r>
            <a:r>
              <a:rPr lang="el-GR" sz="1200" kern="1200" dirty="0" smtClean="0">
                <a:solidFill>
                  <a:schemeClr val="tx1"/>
                </a:solidFill>
                <a:effectLst/>
                <a:latin typeface="Arial" charset="0"/>
                <a:ea typeface="+mn-ea"/>
                <a:cs typeface="Arial" charset="0"/>
              </a:rPr>
              <a:t>. Δεν είναι  μόνο  δάσκαλος  αλλά  και  ερευνητής. Καταγράφει πληροφορίες από τις  συζητήσεις που διενεργούνται  στις  ομάδες και παρατηρεί  διακριτικά  και  προσεκτικά όσα  συμβαίνουν για  να  είναι  κάθε  στιγμή  ενήμερος για  την κατάσταση  στην  οποία  έχει  προχωρήσει  η  εργασία  των  μαθητών και  η  δυναμική  των  ομάδων. Όλα  αυτά θα   βελτιώσουν  την εργασία  κατά  τη  φάση  της  ανοιχτής  συζήτησης  στην  ολομέλεια της  τάξης.</a:t>
            </a:r>
          </a:p>
          <a:p>
            <a:r>
              <a:rPr lang="el-GR" sz="1200" kern="1200" dirty="0" smtClean="0">
                <a:solidFill>
                  <a:schemeClr val="tx1"/>
                </a:solidFill>
                <a:effectLst/>
                <a:latin typeface="Arial" charset="0"/>
                <a:ea typeface="+mn-ea"/>
                <a:cs typeface="Arial" charset="0"/>
              </a:rPr>
              <a:t> </a:t>
            </a:r>
          </a:p>
          <a:p>
            <a:r>
              <a:rPr lang="el-GR" sz="1200" i="1" kern="1200" dirty="0" smtClean="0">
                <a:solidFill>
                  <a:schemeClr val="tx1"/>
                </a:solidFill>
                <a:effectLst/>
                <a:latin typeface="Arial" charset="0"/>
                <a:ea typeface="+mn-ea"/>
                <a:cs typeface="Arial" charset="0"/>
              </a:rPr>
              <a:t>3.3. “  </a:t>
            </a:r>
            <a:r>
              <a:rPr lang="el-GR" sz="1200" i="1" kern="1200" dirty="0" err="1" smtClean="0">
                <a:solidFill>
                  <a:schemeClr val="tx1"/>
                </a:solidFill>
                <a:effectLst/>
                <a:latin typeface="Arial" charset="0"/>
                <a:ea typeface="+mn-ea"/>
                <a:cs typeface="Arial" charset="0"/>
              </a:rPr>
              <a:t>ωήσγ</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τγρ</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αμοιςτόρ</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σθφότγσγρ</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στγμ</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οκολίκεια</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τγρ</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τήνγρ</a:t>
            </a:r>
            <a:r>
              <a:rPr lang="el-GR" sz="1200" i="1" kern="1200" dirty="0" smtClean="0">
                <a:solidFill>
                  <a:schemeClr val="tx1"/>
                </a:solidFill>
                <a:effectLst/>
                <a:latin typeface="Arial" charset="0"/>
                <a:ea typeface="+mn-ea"/>
                <a:cs typeface="Arial" charset="0"/>
              </a:rPr>
              <a:t>  </a:t>
            </a:r>
            <a:endParaRPr lang="el-GR" sz="1200" kern="1200" dirty="0" smtClean="0">
              <a:solidFill>
                <a:schemeClr val="tx1"/>
              </a:solidFill>
              <a:effectLst/>
              <a:latin typeface="Arial" charset="0"/>
              <a:ea typeface="+mn-ea"/>
              <a:cs typeface="Arial" charset="0"/>
            </a:endParaRPr>
          </a:p>
          <a:p>
            <a:r>
              <a:rPr lang="el-GR" sz="1200" kern="1200" dirty="0" smtClean="0">
                <a:solidFill>
                  <a:schemeClr val="tx1"/>
                </a:solidFill>
                <a:effectLst/>
                <a:latin typeface="Arial" charset="0"/>
                <a:ea typeface="+mn-ea"/>
                <a:cs typeface="Arial" charset="0"/>
              </a:rPr>
              <a:t> </a:t>
            </a:r>
          </a:p>
          <a:p>
            <a:r>
              <a:rPr lang="el-GR" sz="1200" kern="1200" dirty="0" smtClean="0">
                <a:solidFill>
                  <a:schemeClr val="tx1"/>
                </a:solidFill>
                <a:effectLst/>
                <a:latin typeface="Arial" charset="0"/>
                <a:ea typeface="+mn-ea"/>
                <a:cs typeface="Arial" charset="0"/>
              </a:rPr>
              <a:t>	Με την ανοιχτή  συζήτηση  στην  ολομέλεια  της  τάξης  αναμένεται να καρποφορήσουν οι ποικίλες   ιδέες  και προτάσεις  επίλυσης, οι  οποίες  συσσωρεύτηκαν  μέσα  στις  ομάδες  κατά  τη  φάση της  έρευνας και περιμένουν  να  εκφραστούν  δημόσια. Το  έργο  των  ομάδων  πρέπει να  φθάσει  στους  αποδέκτες  του  που  είναι  ο  δάσκαλος  και  οι  άλλες  ομάδες. Στη  φάση  αυτή  κάθε  ομάδα έχει την  ευκαιρία  να  ανακοινώσει  το  έργο  της και οι   άλλες  ομάδες  θα  έχουν  τη  δυνατότητα  να  το κρίνουν.   Ο   κύριος σκοπός  αυτής  της  φάσης  είναι  να  οδηγήσει  τους  μαθητές,  μέσα  από  μια  γόνιμη  διαμάχη  μεταξύ τους, να  εξαλείψουν  τις  λανθασμένες  λύσεις  και να  πειστούν  για  την  ενδεχόμενη ορθότητα των άλλων.</a:t>
            </a:r>
          </a:p>
          <a:p>
            <a:r>
              <a:rPr lang="el-GR" sz="1200" kern="1200" dirty="0" smtClean="0">
                <a:solidFill>
                  <a:schemeClr val="tx1"/>
                </a:solidFill>
                <a:effectLst/>
                <a:latin typeface="Arial" charset="0"/>
                <a:ea typeface="+mn-ea"/>
                <a:cs typeface="Arial" charset="0"/>
              </a:rPr>
              <a:t>	Η ανοιχτή συζήτηση είναι  μια   ευκαιρία  να  ακουστούν,  να  αξιολογηθούν  και  να ανασκευαστούν  γνώμες  αντίθετες  και είναι  πιο  πειστική  από  τη  μονολογική  παρουσίαση  των  απόψεων του  δασκάλου, όπου  μονομερή  επιχειρήματα  παρατάσσονται  χωρίς  να  παρέχεται η  δυνατότητα σε  άλλα  να αντιτάσσονται σ’ αυτά. Στην περίπτωση  αυτή συντελείται η προβολή και η αντίκρουση προτάσεων και  ισχυρισμών,  ο κριτικός έλεγχος  θέσεων  και  αντιθέσεων,  καταφάσεων  και  αρνήσεων, παραδοχών  και  απορρίψεων. </a:t>
            </a:r>
          </a:p>
          <a:p>
            <a:r>
              <a:rPr lang="el-GR" sz="1200" kern="1200" dirty="0" smtClean="0">
                <a:solidFill>
                  <a:schemeClr val="tx1"/>
                </a:solidFill>
                <a:effectLst/>
                <a:latin typeface="Arial" charset="0"/>
                <a:ea typeface="+mn-ea"/>
                <a:cs typeface="Arial" charset="0"/>
              </a:rPr>
              <a:t>	33. Η μετωπική  διδασκαλία  είναι δασκαλοκεντρική  και  χαρακτηρίζεται από την κατακόρυφη  σχέση  διδάσκοντα -διδασκόμενου.  Ο δάσκαλος  αναπτύσσει διάλογο με  τον καθένα  μαθητή  χωριστά , χωρίς  δυνατότητα  άμεσης  επικοινωνίας  μεταξύ  των  μαθητών. Βλ  </a:t>
            </a:r>
            <a:r>
              <a:rPr lang="el-GR" sz="1200" kern="1200" dirty="0" err="1" smtClean="0">
                <a:solidFill>
                  <a:schemeClr val="tx1"/>
                </a:solidFill>
                <a:effectLst/>
                <a:latin typeface="Arial" charset="0"/>
                <a:ea typeface="+mn-ea"/>
                <a:cs typeface="Arial" charset="0"/>
              </a:rPr>
              <a:t>Χρυσαφίδης</a:t>
            </a:r>
            <a:r>
              <a:rPr lang="el-GR" sz="1200" kern="1200" dirty="0" smtClean="0">
                <a:solidFill>
                  <a:schemeClr val="tx1"/>
                </a:solidFill>
                <a:effectLst/>
                <a:latin typeface="Arial" charset="0"/>
                <a:ea typeface="+mn-ea"/>
                <a:cs typeface="Arial" charset="0"/>
              </a:rPr>
              <a:t> Κ., </a:t>
            </a:r>
            <a:r>
              <a:rPr lang="el-GR" sz="1200" i="1" kern="1200" dirty="0" smtClean="0">
                <a:solidFill>
                  <a:schemeClr val="tx1"/>
                </a:solidFill>
                <a:effectLst/>
                <a:latin typeface="Arial" charset="0"/>
                <a:ea typeface="+mn-ea"/>
                <a:cs typeface="Arial" charset="0"/>
              </a:rPr>
              <a:t>Βιωματική-επικοινωνιακή  διδασκαλία, η  εισαγωγή  της  μεθόδου  Project στο  σχολείο</a:t>
            </a:r>
            <a:r>
              <a:rPr lang="el-GR" sz="1200" kern="1200" dirty="0" smtClean="0">
                <a:solidFill>
                  <a:schemeClr val="tx1"/>
                </a:solidFill>
                <a:effectLst/>
                <a:latin typeface="Arial" charset="0"/>
                <a:ea typeface="+mn-ea"/>
                <a:cs typeface="Arial" charset="0"/>
              </a:rPr>
              <a:t>,  σ. 68,  </a:t>
            </a:r>
            <a:r>
              <a:rPr lang="el-GR" sz="1200" kern="1200" dirty="0" err="1" smtClean="0">
                <a:solidFill>
                  <a:schemeClr val="tx1"/>
                </a:solidFill>
                <a:effectLst/>
                <a:latin typeface="Arial" charset="0"/>
                <a:ea typeface="+mn-ea"/>
                <a:cs typeface="Arial" charset="0"/>
              </a:rPr>
              <a:t>εκδ</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Gutenberg</a:t>
            </a:r>
            <a:r>
              <a:rPr lang="el-GR" sz="1200" kern="1200" dirty="0" smtClean="0">
                <a:solidFill>
                  <a:schemeClr val="tx1"/>
                </a:solidFill>
                <a:effectLst/>
                <a:latin typeface="Arial" charset="0"/>
                <a:ea typeface="+mn-ea"/>
                <a:cs typeface="Arial" charset="0"/>
              </a:rPr>
              <a:t>, Αθήνα  1994.</a:t>
            </a:r>
          </a:p>
          <a:p>
            <a:r>
              <a:rPr lang="el-GR" sz="1200" kern="1200" dirty="0" smtClean="0">
                <a:solidFill>
                  <a:schemeClr val="tx1"/>
                </a:solidFill>
                <a:effectLst/>
                <a:latin typeface="Arial" charset="0"/>
                <a:ea typeface="+mn-ea"/>
                <a:cs typeface="Arial" charset="0"/>
              </a:rPr>
              <a:t>	34. </a:t>
            </a:r>
            <a:r>
              <a:rPr lang="el-GR" sz="1200" kern="1200" dirty="0" err="1" smtClean="0">
                <a:solidFill>
                  <a:schemeClr val="tx1"/>
                </a:solidFill>
                <a:effectLst/>
                <a:latin typeface="Arial" charset="0"/>
                <a:ea typeface="+mn-ea"/>
                <a:cs typeface="Arial" charset="0"/>
              </a:rPr>
              <a:t>Freire</a:t>
            </a:r>
            <a:r>
              <a:rPr lang="el-GR" sz="1200" kern="1200" dirty="0" smtClean="0">
                <a:solidFill>
                  <a:schemeClr val="tx1"/>
                </a:solidFill>
                <a:effectLst/>
                <a:latin typeface="Arial" charset="0"/>
                <a:ea typeface="+mn-ea"/>
                <a:cs typeface="Arial" charset="0"/>
              </a:rPr>
              <a:t>  P., </a:t>
            </a:r>
            <a:r>
              <a:rPr lang="el-GR" sz="1200" i="1" kern="1200" dirty="0" smtClean="0">
                <a:solidFill>
                  <a:schemeClr val="tx1"/>
                </a:solidFill>
                <a:effectLst/>
                <a:latin typeface="Arial" charset="0"/>
                <a:ea typeface="+mn-ea"/>
                <a:cs typeface="Arial" charset="0"/>
              </a:rPr>
              <a:t>Η  αγωγή  του  καταπιεζόμενου</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εκδ</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Ράππα</a:t>
            </a:r>
            <a:r>
              <a:rPr lang="el-GR" sz="1200" kern="1200" dirty="0" smtClean="0">
                <a:solidFill>
                  <a:schemeClr val="tx1"/>
                </a:solidFill>
                <a:effectLst/>
                <a:latin typeface="Arial" charset="0"/>
                <a:ea typeface="+mn-ea"/>
                <a:cs typeface="Arial" charset="0"/>
              </a:rPr>
              <a:t>, Αθήνα 1977, σ. 79.</a:t>
            </a:r>
          </a:p>
          <a:p>
            <a:r>
              <a:rPr lang="el-GR" sz="1200" kern="1200" dirty="0" smtClean="0">
                <a:solidFill>
                  <a:schemeClr val="tx1"/>
                </a:solidFill>
                <a:effectLst/>
                <a:latin typeface="Arial" charset="0"/>
                <a:ea typeface="+mn-ea"/>
                <a:cs typeface="Arial" charset="0"/>
              </a:rPr>
              <a:t>	35. </a:t>
            </a:r>
            <a:r>
              <a:rPr lang="el-GR" sz="1200" kern="1200" dirty="0" err="1" smtClean="0">
                <a:solidFill>
                  <a:schemeClr val="tx1"/>
                </a:solidFill>
                <a:effectLst/>
                <a:latin typeface="Arial" charset="0"/>
                <a:ea typeface="+mn-ea"/>
                <a:cs typeface="Arial" charset="0"/>
              </a:rPr>
              <a:t>Shor</a:t>
            </a:r>
            <a:r>
              <a:rPr lang="el-GR" sz="1200" kern="1200" dirty="0" smtClean="0">
                <a:solidFill>
                  <a:schemeClr val="tx1"/>
                </a:solidFill>
                <a:effectLst/>
                <a:latin typeface="Arial" charset="0"/>
                <a:ea typeface="+mn-ea"/>
                <a:cs typeface="Arial" charset="0"/>
              </a:rPr>
              <a:t> I.,  Θεωρία  της  κριτικής  διδασκαλίας, </a:t>
            </a:r>
            <a:r>
              <a:rPr lang="el-GR" sz="1200" i="1" kern="1200" dirty="0" smtClean="0">
                <a:solidFill>
                  <a:schemeClr val="tx1"/>
                </a:solidFill>
                <a:effectLst/>
                <a:latin typeface="Arial" charset="0"/>
                <a:ea typeface="+mn-ea"/>
                <a:cs typeface="Arial" charset="0"/>
              </a:rPr>
              <a:t>Για  μια  απελευθερωτική  αγωγή,</a:t>
            </a:r>
            <a:r>
              <a:rPr lang="el-GR" sz="1200" kern="1200" dirty="0" smtClean="0">
                <a:solidFill>
                  <a:schemeClr val="tx1"/>
                </a:solidFill>
                <a:effectLst/>
                <a:latin typeface="Arial" charset="0"/>
                <a:ea typeface="+mn-ea"/>
                <a:cs typeface="Arial" charset="0"/>
              </a:rPr>
              <a:t> σ. 113, </a:t>
            </a:r>
            <a:r>
              <a:rPr lang="el-GR" sz="1200" kern="1200" dirty="0" err="1" smtClean="0">
                <a:solidFill>
                  <a:schemeClr val="tx1"/>
                </a:solidFill>
                <a:effectLst/>
                <a:latin typeface="Arial" charset="0"/>
                <a:ea typeface="+mn-ea"/>
                <a:cs typeface="Arial" charset="0"/>
              </a:rPr>
              <a:t>εκδ</a:t>
            </a:r>
            <a:r>
              <a:rPr lang="el-GR" sz="1200" kern="1200" dirty="0" smtClean="0">
                <a:solidFill>
                  <a:schemeClr val="tx1"/>
                </a:solidFill>
                <a:effectLst/>
                <a:latin typeface="Arial" charset="0"/>
                <a:ea typeface="+mn-ea"/>
                <a:cs typeface="Arial" charset="0"/>
              </a:rPr>
              <a:t>. Κέντρο  Μελετών  και  </a:t>
            </a:r>
            <a:r>
              <a:rPr lang="el-GR" sz="1200" kern="1200" dirty="0" err="1" smtClean="0">
                <a:solidFill>
                  <a:schemeClr val="tx1"/>
                </a:solidFill>
                <a:effectLst/>
                <a:latin typeface="Arial" charset="0"/>
                <a:ea typeface="+mn-ea"/>
                <a:cs typeface="Arial" charset="0"/>
              </a:rPr>
              <a:t>Αυτομόρφωσης</a:t>
            </a:r>
            <a:r>
              <a:rPr lang="el-GR" sz="1200" kern="1200" dirty="0" smtClean="0">
                <a:solidFill>
                  <a:schemeClr val="tx1"/>
                </a:solidFill>
                <a:effectLst/>
                <a:latin typeface="Arial" charset="0"/>
                <a:ea typeface="+mn-ea"/>
                <a:cs typeface="Arial" charset="0"/>
              </a:rPr>
              <a:t>, Αθήνα , 1985.</a:t>
            </a:r>
          </a:p>
          <a:p>
            <a:r>
              <a:rPr lang="el-GR" sz="1200" kern="1200" dirty="0" smtClean="0">
                <a:solidFill>
                  <a:schemeClr val="tx1"/>
                </a:solidFill>
                <a:effectLst/>
                <a:latin typeface="Arial" charset="0"/>
                <a:ea typeface="+mn-ea"/>
                <a:cs typeface="Arial" charset="0"/>
              </a:rPr>
              <a:t>	36. </a:t>
            </a:r>
            <a:r>
              <a:rPr lang="el-GR" sz="1200" kern="1200" dirty="0" err="1" smtClean="0">
                <a:solidFill>
                  <a:schemeClr val="tx1"/>
                </a:solidFill>
                <a:effectLst/>
                <a:latin typeface="Arial" charset="0"/>
                <a:ea typeface="+mn-ea"/>
                <a:cs typeface="Arial" charset="0"/>
              </a:rPr>
              <a:t>Freire</a:t>
            </a:r>
            <a:r>
              <a:rPr lang="el-GR" sz="1200" kern="1200" dirty="0" smtClean="0">
                <a:solidFill>
                  <a:schemeClr val="tx1"/>
                </a:solidFill>
                <a:effectLst/>
                <a:latin typeface="Arial" charset="0"/>
                <a:ea typeface="+mn-ea"/>
                <a:cs typeface="Arial" charset="0"/>
              </a:rPr>
              <a:t>  P.,  </a:t>
            </a:r>
            <a:r>
              <a:rPr lang="el-GR" sz="1200" i="1" kern="1200" dirty="0" smtClean="0">
                <a:solidFill>
                  <a:schemeClr val="tx1"/>
                </a:solidFill>
                <a:effectLst/>
                <a:latin typeface="Arial" charset="0"/>
                <a:ea typeface="+mn-ea"/>
                <a:cs typeface="Arial" charset="0"/>
              </a:rPr>
              <a:t>Η  αγωγή  του  καταπιεζόμενου</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εκδ</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Ράππα</a:t>
            </a:r>
            <a:r>
              <a:rPr lang="el-GR" sz="1200" kern="1200" dirty="0" smtClean="0">
                <a:solidFill>
                  <a:schemeClr val="tx1"/>
                </a:solidFill>
                <a:effectLst/>
                <a:latin typeface="Arial" charset="0"/>
                <a:ea typeface="+mn-ea"/>
                <a:cs typeface="Arial" charset="0"/>
              </a:rPr>
              <a:t>, Αθήνα 1977, σ. 88.</a:t>
            </a:r>
          </a:p>
          <a:p>
            <a:r>
              <a:rPr lang="el-GR" sz="1200" kern="1200" dirty="0" smtClean="0">
                <a:solidFill>
                  <a:schemeClr val="tx1"/>
                </a:solidFill>
                <a:effectLst/>
                <a:latin typeface="Arial" charset="0"/>
                <a:ea typeface="+mn-ea"/>
                <a:cs typeface="Arial" charset="0"/>
              </a:rPr>
              <a:t>	37. </a:t>
            </a:r>
            <a:r>
              <a:rPr lang="el-GR" sz="1200" kern="1200" dirty="0" err="1" smtClean="0">
                <a:solidFill>
                  <a:schemeClr val="tx1"/>
                </a:solidFill>
                <a:effectLst/>
                <a:latin typeface="Arial" charset="0"/>
                <a:ea typeface="+mn-ea"/>
                <a:cs typeface="Arial" charset="0"/>
              </a:rPr>
              <a:t>Giafranco</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Arrogo</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Lugano</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Activitιs</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en</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laboratoire</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de</a:t>
            </a:r>
            <a:r>
              <a:rPr lang="el-GR" sz="1200" kern="1200" dirty="0" smtClean="0">
                <a:solidFill>
                  <a:schemeClr val="tx1"/>
                </a:solidFill>
                <a:effectLst/>
                <a:latin typeface="Arial" charset="0"/>
                <a:ea typeface="+mn-ea"/>
                <a:cs typeface="Arial" charset="0"/>
              </a:rPr>
              <a:t>  </a:t>
            </a:r>
            <a:r>
              <a:rPr lang="el-GR" sz="1200" kern="1200" dirty="0" err="1" smtClean="0">
                <a:solidFill>
                  <a:schemeClr val="tx1"/>
                </a:solidFill>
                <a:effectLst/>
                <a:latin typeface="Arial" charset="0"/>
                <a:ea typeface="+mn-ea"/>
                <a:cs typeface="Arial" charset="0"/>
              </a:rPr>
              <a:t>mathιmatiques</a:t>
            </a:r>
            <a:r>
              <a:rPr lang="el-GR" sz="1200"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Math</a:t>
            </a:r>
            <a:r>
              <a:rPr lang="el-GR" sz="1200" i="1" kern="1200" dirty="0" smtClean="0">
                <a:solidFill>
                  <a:schemeClr val="tx1"/>
                </a:solidFill>
                <a:effectLst/>
                <a:latin typeface="Arial" charset="0"/>
                <a:ea typeface="+mn-ea"/>
                <a:cs typeface="Arial" charset="0"/>
              </a:rPr>
              <a:t> </a:t>
            </a:r>
            <a:r>
              <a:rPr lang="el-GR" sz="1200" i="1" kern="1200" dirty="0" err="1" smtClean="0">
                <a:solidFill>
                  <a:schemeClr val="tx1"/>
                </a:solidFill>
                <a:effectLst/>
                <a:latin typeface="Arial" charset="0"/>
                <a:ea typeface="+mn-ea"/>
                <a:cs typeface="Arial" charset="0"/>
              </a:rPr>
              <a:t>Ecole</a:t>
            </a:r>
            <a:r>
              <a:rPr lang="el-GR" sz="1200" i="1" kern="1200" dirty="0" smtClean="0">
                <a:solidFill>
                  <a:schemeClr val="tx1"/>
                </a:solidFill>
                <a:effectLst/>
                <a:latin typeface="Arial" charset="0"/>
                <a:ea typeface="+mn-ea"/>
                <a:cs typeface="Arial" charset="0"/>
              </a:rPr>
              <a:t>,</a:t>
            </a:r>
            <a:r>
              <a:rPr lang="el-GR" sz="1200" kern="1200" dirty="0" smtClean="0">
                <a:solidFill>
                  <a:schemeClr val="tx1"/>
                </a:solidFill>
                <a:effectLst/>
                <a:latin typeface="Arial" charset="0"/>
                <a:ea typeface="+mn-ea"/>
                <a:cs typeface="Arial" charset="0"/>
              </a:rPr>
              <a:t> 167,  p. 19, </a:t>
            </a:r>
            <a:r>
              <a:rPr lang="el-GR" sz="1200" kern="1200" dirty="0" err="1" smtClean="0">
                <a:solidFill>
                  <a:schemeClr val="tx1"/>
                </a:solidFill>
                <a:effectLst/>
                <a:latin typeface="Arial" charset="0"/>
                <a:ea typeface="+mn-ea"/>
                <a:cs typeface="Arial" charset="0"/>
              </a:rPr>
              <a:t>Neuchβtel</a:t>
            </a:r>
            <a:r>
              <a:rPr lang="el-GR" sz="1200" kern="1200" dirty="0" smtClean="0">
                <a:solidFill>
                  <a:schemeClr val="tx1"/>
                </a:solidFill>
                <a:effectLst/>
                <a:latin typeface="Arial" charset="0"/>
                <a:ea typeface="+mn-ea"/>
                <a:cs typeface="Arial" charset="0"/>
              </a:rPr>
              <a:t>, 1995.</a:t>
            </a:r>
          </a:p>
          <a:p>
            <a:pPr eaLnBrk="1" hangingPunct="1"/>
            <a:endParaRPr lang="el-GR" dirty="0" smtClean="0"/>
          </a:p>
        </p:txBody>
      </p:sp>
      <p:sp>
        <p:nvSpPr>
          <p:cNvPr id="4" name="Slide Number Placeholder 3"/>
          <p:cNvSpPr>
            <a:spLocks noGrp="1"/>
          </p:cNvSpPr>
          <p:nvPr>
            <p:ph type="sldNum" sz="quarter" idx="5"/>
          </p:nvPr>
        </p:nvSpPr>
        <p:spPr/>
        <p:txBody>
          <a:bodyPr/>
          <a:lstStyle/>
          <a:p>
            <a:pPr>
              <a:defRPr/>
            </a:pPr>
            <a:fld id="{2E5F8155-E869-4D41-A6B4-4ADCCDBBE977}" type="slidenum">
              <a:rPr lang="en-US" smtClean="0"/>
              <a:pPr>
                <a:defRPr/>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Ποιος</a:t>
            </a:r>
            <a:r>
              <a:rPr lang="el-GR" sz="1200" kern="1200" baseline="0" dirty="0" smtClean="0">
                <a:solidFill>
                  <a:schemeClr val="tx1"/>
                </a:solidFill>
                <a:latin typeface="+mn-lt"/>
                <a:ea typeface="+mn-ea"/>
                <a:cs typeface="+mn-cs"/>
              </a:rPr>
              <a:t> θυμάται να μας πει τι είπαμε χτες μαγγανοπήγαδο</a:t>
            </a:r>
          </a:p>
          <a:p>
            <a:r>
              <a:rPr lang="el-GR" sz="1200" kern="1200" baseline="0" dirty="0" smtClean="0">
                <a:solidFill>
                  <a:schemeClr val="tx1"/>
                </a:solidFill>
                <a:latin typeface="+mn-lt"/>
                <a:ea typeface="+mn-ea"/>
                <a:cs typeface="+mn-cs"/>
              </a:rPr>
              <a:t>Τι κάναμε στο προηγούμενο μάθημα ΑΣΚΗΣΕΙΣ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DAFD11A-49E2-48FC-AF29-6D4FBDF43117}"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pPr eaLnBrk="1" hangingPunct="1"/>
            <a:endParaRPr lang="el-GR" smtClean="0"/>
          </a:p>
        </p:txBody>
      </p:sp>
      <p:sp>
        <p:nvSpPr>
          <p:cNvPr id="4" name="Slide Number Placeholder 3"/>
          <p:cNvSpPr>
            <a:spLocks noGrp="1"/>
          </p:cNvSpPr>
          <p:nvPr>
            <p:ph type="sldNum" sz="quarter" idx="5"/>
          </p:nvPr>
        </p:nvSpPr>
        <p:spPr/>
        <p:txBody>
          <a:bodyPr/>
          <a:lstStyle/>
          <a:p>
            <a:pPr>
              <a:defRPr/>
            </a:pPr>
            <a:fld id="{6E623C5F-F196-4976-8317-7921FEA6CFEB}" type="slidenum">
              <a:rPr lang="en-US" smtClean="0"/>
              <a:pPr>
                <a:defRPr/>
              </a:pPr>
              <a:t>34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35</a:t>
            </a:fld>
            <a:endParaRPr lang="el-GR"/>
          </a:p>
        </p:txBody>
      </p:sp>
    </p:spTree>
    <p:extLst>
      <p:ext uri="{BB962C8B-B14F-4D97-AF65-F5344CB8AC3E}">
        <p14:creationId xmlns:p14="http://schemas.microsoft.com/office/powerpoint/2010/main" val="3156103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effectLst/>
                <a:latin typeface="+mn-lt"/>
                <a:ea typeface="+mn-ea"/>
                <a:cs typeface="+mn-cs"/>
              </a:rPr>
              <a:t>Η ανάπτυξη της μαθηματικής συζήτησης και τα νοήματα που προσδίδουν στις εμπειρίες τους τα μέλη της διδακτικής ομάδας </a:t>
            </a:r>
            <a:r>
              <a:rPr lang="el-GR" sz="1200" kern="1200" dirty="0" err="1" smtClean="0">
                <a:solidFill>
                  <a:schemeClr val="tx1"/>
                </a:solidFill>
                <a:effectLst/>
                <a:latin typeface="+mn-lt"/>
                <a:ea typeface="+mn-ea"/>
                <a:cs typeface="+mn-cs"/>
              </a:rPr>
              <a:t>συνεπηρεάζονται</a:t>
            </a:r>
            <a:r>
              <a:rPr lang="el-GR" sz="1200" kern="1200" dirty="0" smtClean="0">
                <a:solidFill>
                  <a:schemeClr val="tx1"/>
                </a:solidFill>
                <a:effectLst/>
                <a:latin typeface="+mn-lt"/>
                <a:ea typeface="+mn-ea"/>
                <a:cs typeface="+mn-cs"/>
              </a:rPr>
              <a:t> από τα χαρακτηριστικά της σύνθετης κοινωνικής αλληλεπίδρασης. Τα νοήματα είναι κοινωνικές κατασκευές και λειτουργούν στο επίπεδο της αλληλεπίδρασης (</a:t>
            </a:r>
            <a:r>
              <a:rPr lang="el-GR" sz="1200" kern="1200" dirty="0" err="1" smtClean="0">
                <a:solidFill>
                  <a:schemeClr val="tx1"/>
                </a:solidFill>
                <a:effectLst/>
                <a:latin typeface="+mn-lt"/>
                <a:ea typeface="+mn-ea"/>
                <a:cs typeface="+mn-cs"/>
              </a:rPr>
              <a:t>van</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Oers</a:t>
            </a:r>
            <a:r>
              <a:rPr lang="el-GR" sz="1200" kern="1200" dirty="0" smtClean="0">
                <a:solidFill>
                  <a:schemeClr val="tx1"/>
                </a:solidFill>
                <a:effectLst/>
                <a:latin typeface="+mn-lt"/>
                <a:ea typeface="+mn-ea"/>
                <a:cs typeface="+mn-cs"/>
              </a:rPr>
              <a:t>, 1996). Κάθε μέλος παίρνει μέρος σε συνεχείς συνδιαλλαγές και προσαρμόζει κάθε φορά τη στάση του ανάλογα με τις εκτιμήσεις του για τις γνώσεις και τις προσδοκίες των άλλων συμμετεχόντων (</a:t>
            </a:r>
            <a:r>
              <a:rPr lang="el-GR" sz="1200" kern="1200" dirty="0" err="1" smtClean="0">
                <a:solidFill>
                  <a:schemeClr val="tx1"/>
                </a:solidFill>
                <a:effectLst/>
                <a:latin typeface="+mn-lt"/>
                <a:ea typeface="+mn-ea"/>
                <a:cs typeface="+mn-cs"/>
              </a:rPr>
              <a:t>Voigt</a:t>
            </a:r>
            <a:r>
              <a:rPr lang="el-GR" sz="1200" kern="1200" dirty="0" smtClean="0">
                <a:solidFill>
                  <a:schemeClr val="tx1"/>
                </a:solidFill>
                <a:effectLst/>
                <a:latin typeface="+mn-lt"/>
                <a:ea typeface="+mn-ea"/>
                <a:cs typeface="+mn-cs"/>
              </a:rPr>
              <a:t> 1998). Μέσα από επικοινωνιακές διαπραγματεύσεις, διασταυρώσεις και αξιολογήσεις επιχειρημάτων, συνυφαίνεται στη σκέψη των μαθητών η </a:t>
            </a:r>
            <a:r>
              <a:rPr lang="el-GR" sz="1200" kern="1200" dirty="0" err="1" smtClean="0">
                <a:solidFill>
                  <a:schemeClr val="tx1"/>
                </a:solidFill>
                <a:effectLst/>
                <a:latin typeface="+mn-lt"/>
                <a:ea typeface="+mn-ea"/>
                <a:cs typeface="+mn-cs"/>
              </a:rPr>
              <a:t>διϋποκειμενική</a:t>
            </a:r>
            <a:r>
              <a:rPr lang="el-GR" sz="1200" kern="1200" dirty="0" smtClean="0">
                <a:solidFill>
                  <a:schemeClr val="tx1"/>
                </a:solidFill>
                <a:effectLst/>
                <a:latin typeface="+mn-lt"/>
                <a:ea typeface="+mn-ea"/>
                <a:cs typeface="+mn-cs"/>
              </a:rPr>
              <a:t> συγκρότηση των εννοιών (</a:t>
            </a:r>
            <a:r>
              <a:rPr lang="el-GR" sz="1200" kern="1200" dirty="0" err="1" smtClean="0">
                <a:solidFill>
                  <a:schemeClr val="tx1"/>
                </a:solidFill>
                <a:effectLst/>
                <a:latin typeface="+mn-lt"/>
                <a:ea typeface="+mn-ea"/>
                <a:cs typeface="+mn-cs"/>
              </a:rPr>
              <a:t>Voigt</a:t>
            </a:r>
            <a:r>
              <a:rPr lang="el-GR" sz="1200" kern="1200" dirty="0" smtClean="0">
                <a:solidFill>
                  <a:schemeClr val="tx1"/>
                </a:solidFill>
                <a:effectLst/>
                <a:latin typeface="+mn-lt"/>
                <a:ea typeface="+mn-ea"/>
                <a:cs typeface="+mn-cs"/>
              </a:rPr>
              <a:t>, 1996). Υπάρχει συνεχής αλληλεπίδραση ανάμεσα στο προσωπικό νόημα, που οικοδομεί ο μαθητής και στην κοινωνική διάσταση της γνώσης στο πλαίσιο της σχολικής τάξης. Μέσα από τη δυναμική της </a:t>
            </a:r>
            <a:r>
              <a:rPr lang="el-GR" sz="1200" kern="1200" dirty="0" err="1" smtClean="0">
                <a:solidFill>
                  <a:schemeClr val="tx1"/>
                </a:solidFill>
                <a:effectLst/>
                <a:latin typeface="+mn-lt"/>
                <a:ea typeface="+mn-ea"/>
                <a:cs typeface="+mn-cs"/>
              </a:rPr>
              <a:t>μικροκουλτούρας</a:t>
            </a:r>
            <a:r>
              <a:rPr lang="el-GR" sz="1200" kern="1200" dirty="0" smtClean="0">
                <a:solidFill>
                  <a:schemeClr val="tx1"/>
                </a:solidFill>
                <a:effectLst/>
                <a:latin typeface="+mn-lt"/>
                <a:ea typeface="+mn-ea"/>
                <a:cs typeface="+mn-cs"/>
              </a:rPr>
              <a:t> της ζωντανής τάξης τα προσωπικά νοήματα μετεξελισσόμενα μπορεί να εναρμονιστούν και έτσι να γίνουν συμβατά και συνεπή με τη θεσμοθετημένη γνώση της μαθηματικής κοινότητας (</a:t>
            </a:r>
            <a:r>
              <a:rPr lang="el-GR" sz="1200" kern="1200" dirty="0" err="1" smtClean="0">
                <a:solidFill>
                  <a:schemeClr val="tx1"/>
                </a:solidFill>
                <a:effectLst/>
                <a:latin typeface="+mn-lt"/>
                <a:ea typeface="+mn-ea"/>
                <a:cs typeface="+mn-cs"/>
              </a:rPr>
              <a:t>Lampert</a:t>
            </a:r>
            <a:r>
              <a:rPr lang="el-GR" sz="1200" kern="1200" dirty="0" smtClean="0">
                <a:solidFill>
                  <a:schemeClr val="tx1"/>
                </a:solidFill>
                <a:effectLst/>
                <a:latin typeface="+mn-lt"/>
                <a:ea typeface="+mn-ea"/>
                <a:cs typeface="+mn-cs"/>
              </a:rPr>
              <a:t>, </a:t>
            </a:r>
            <a:r>
              <a:rPr lang="el-GR" sz="1200" kern="1200" cap="small" dirty="0" smtClean="0">
                <a:solidFill>
                  <a:schemeClr val="tx1"/>
                </a:solidFill>
                <a:effectLst/>
                <a:latin typeface="+mn-lt"/>
                <a:ea typeface="+mn-ea"/>
                <a:cs typeface="+mn-cs"/>
              </a:rPr>
              <a:t>1990</a:t>
            </a:r>
            <a:r>
              <a:rPr lang="el-GR" sz="1200" kern="1200" dirty="0" smtClean="0">
                <a:solidFill>
                  <a:schemeClr val="tx1"/>
                </a:solidFill>
                <a:effectLst/>
                <a:latin typeface="+mn-lt"/>
                <a:ea typeface="+mn-ea"/>
                <a:cs typeface="+mn-cs"/>
              </a:rPr>
              <a:t>). Μέσω των αλληλεπιδράσεων στο πλαίσιο της σχολικής τάξης η </a:t>
            </a:r>
            <a:r>
              <a:rPr lang="el-GR" sz="1200" kern="1200" dirty="0" err="1" smtClean="0">
                <a:solidFill>
                  <a:schemeClr val="tx1"/>
                </a:solidFill>
                <a:effectLst/>
                <a:latin typeface="+mn-lt"/>
                <a:ea typeface="+mn-ea"/>
                <a:cs typeface="+mn-cs"/>
              </a:rPr>
              <a:t>διϋποκειμενικότητα</a:t>
            </a:r>
            <a:r>
              <a:rPr lang="el-GR" sz="1200" kern="1200" dirty="0" smtClean="0">
                <a:solidFill>
                  <a:schemeClr val="tx1"/>
                </a:solidFill>
                <a:effectLst/>
                <a:latin typeface="+mn-lt"/>
                <a:ea typeface="+mn-ea"/>
                <a:cs typeface="+mn-cs"/>
              </a:rPr>
              <a:t> δίνει προοδευτικά τη θέση της στην «αντικειμενικότητα». </a:t>
            </a:r>
          </a:p>
          <a:p>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36</a:t>
            </a:fld>
            <a:endParaRPr lang="el-GR"/>
          </a:p>
        </p:txBody>
      </p:sp>
    </p:spTree>
    <p:extLst>
      <p:ext uri="{BB962C8B-B14F-4D97-AF65-F5344CB8AC3E}">
        <p14:creationId xmlns:p14="http://schemas.microsoft.com/office/powerpoint/2010/main" val="49152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37</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38</a:t>
            </a:fld>
            <a:endParaRPr lang="el-G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l-GR" sz="1600" kern="1200" dirty="0" smtClean="0">
                <a:solidFill>
                  <a:schemeClr val="tx1"/>
                </a:solidFill>
                <a:latin typeface="+mn-lt"/>
                <a:ea typeface="+mn-ea"/>
                <a:cs typeface="+mn-cs"/>
              </a:rPr>
              <a:t>Η ανοιχτή εκφώνηση  δεν  “προδίδει” άμεσα  τη  λύση  ούτε  το  μαθηματικό  εργαλείο  που  θα  αναζητηθεί και θα χρησιμοποιηθεί έτοιμο ή θα  κατασκευαστεί. Είναι δυνατό  η διατύπωση  του  ίδιου  προβλήματος  να  γίνεται με  ανοιχτή  ή  κλειστή  εκφώνηση.</a:t>
            </a: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l-GR" sz="1600" kern="1200" dirty="0" smtClean="0">
              <a:solidFill>
                <a:schemeClr val="tx1"/>
              </a:solidFill>
              <a:latin typeface="+mn-lt"/>
              <a:ea typeface="+mn-ea"/>
              <a:cs typeface="+mn-cs"/>
            </a:endParaRPr>
          </a:p>
          <a:p>
            <a:r>
              <a:rPr lang="el-GR" sz="1600" kern="1200" dirty="0" smtClean="0">
                <a:solidFill>
                  <a:schemeClr val="tx1"/>
                </a:solidFill>
                <a:latin typeface="+mn-lt"/>
                <a:ea typeface="+mn-ea"/>
                <a:cs typeface="+mn-cs"/>
              </a:rPr>
              <a:t>Είναι  φανερό  ότι  από την κλειστή εκφώνηση  ο υποψήφιος  λύτης  του  προβλήματος  ‘‘μυρίζεται’’  εκ των  προτέρων  τη διαδρομή, η οποία θα τον οδηγήσει στην   απάντηση  του  προβλήματος. Το πόσο  ανοιχτή είναι η εκφώνηση μπορεί  να  ποικίλει  και  να φθάνει  μέχρι  την  κατάργηση  των  δεδομένων</a:t>
            </a:r>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39</a:t>
            </a:fld>
            <a:endParaRPr lang="el-G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40</a:t>
            </a:fld>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41</a:t>
            </a:fld>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42</a:t>
            </a:fld>
            <a:endParaRPr lang="el-G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43</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smtClean="0">
                <a:solidFill>
                  <a:schemeClr val="tx1"/>
                </a:solidFill>
                <a:effectLst/>
                <a:latin typeface="+mn-lt"/>
                <a:ea typeface="+mn-ea"/>
                <a:cs typeface="+mn-cs"/>
              </a:rPr>
              <a:t>Αν ο αριθμητικός υπολογισμός βάσει του προαναφερόμενου σχήματος καθώς και η επαλήθευση της λύσης απαιτούν τυπικές γνώσεις που οι μαθητές υποτίθεται ότι έχουν αποκτήσει, η κατανόηση του προβλήματος και η συνακόλουθη </a:t>
            </a:r>
            <a:r>
              <a:rPr lang="el-GR" sz="1200" kern="1200" dirty="0" err="1" smtClean="0">
                <a:solidFill>
                  <a:schemeClr val="tx1"/>
                </a:solidFill>
                <a:effectLst/>
                <a:latin typeface="+mn-lt"/>
                <a:ea typeface="+mn-ea"/>
                <a:cs typeface="+mn-cs"/>
              </a:rPr>
              <a:t>μαθηματικοποίηση</a:t>
            </a:r>
            <a:r>
              <a:rPr lang="el-GR" sz="1200" kern="1200" dirty="0" smtClean="0">
                <a:solidFill>
                  <a:schemeClr val="tx1"/>
                </a:solidFill>
                <a:effectLst/>
                <a:latin typeface="+mn-lt"/>
                <a:ea typeface="+mn-ea"/>
                <a:cs typeface="+mn-cs"/>
              </a:rPr>
              <a:t> είναι απρόβλεπτες νοητικές λειτουργίες που δεν μπορούν να διδαχθούν όπως η εκτέλεση ενός πολλαπλασιασμού ή μιας διαίρεσης. Από αυτές τις συχνά πρωτότυπες και οπωσδήποτε δημιουργικές λειτουργίες εξαρτάται και η επιλογή των σωστών πράξεων που  πρέπει να εκτελεστούν.</a:t>
            </a:r>
          </a:p>
          <a:p>
            <a:pPr hangingPunct="0"/>
            <a:r>
              <a:rPr lang="el-GR" sz="1200" kern="1200" dirty="0" smtClean="0">
                <a:solidFill>
                  <a:schemeClr val="tx1"/>
                </a:solidFill>
                <a:effectLst/>
                <a:latin typeface="+mn-lt"/>
                <a:ea typeface="+mn-ea"/>
                <a:cs typeface="+mn-cs"/>
              </a:rPr>
              <a:t>Η αναγκαιότητα του τέταρτου σταδίου, της αναδρομικής διερεύνησης και επαλήθευσης, πρέπει να γίνει κατανοητή στην πορεία της διδασκαλίας, ακόμη και όταν πρόκειται απλώς για συνήθεις ασκήσεις. Η επαλήθευση είναι ένας αυτοέλεγχος που διασφαλίζει τον μαθητή επιβεβαιώνοντας ότι διέτρεξε σωστά όλα τα στάδια. Συνιστά και η ίδια μια μαθησιακή διαδικασία με αυτοτελή αξία. Αν ο μαθητής δεν μπορεί με τη διαδικασία επαλήθευσης, να επιβεβαιώσει τη λύση και να την υποστηρίξει με επιχειρήματα, για τον καθηγητή είναι σαν να μην έλυσε το πρόβλημα, ακόμη και αν η προτεινόμενη τελική λύση είναι σωστή, ή έλυσε το πρόβλημα τυχαία. Το ενδιαφέρον του διδάσκοντος είναι τότε κυρίως διαγνωστικό, καθώς πρέπει να ανακαλύψει που έγκειται η αδυναμία του παιδιού, δηλαδή σε πιο στάδιο απέτυχε. Ο μαθητής με τη σειρά του πρέπει να συνειδητοποιήσει, μόνος του μέσω της επαλήθευσης ή σε συνεργασία με τον εκπαιδευτικό, τις γνωστικές του ανεπάρκειες σε ένα ή σε περισσότερα στάδια (</a:t>
            </a:r>
            <a:r>
              <a:rPr lang="el-GR" sz="1200" kern="1200" dirty="0" err="1" smtClean="0">
                <a:solidFill>
                  <a:schemeClr val="tx1"/>
                </a:solidFill>
                <a:effectLst/>
                <a:latin typeface="+mn-lt"/>
                <a:ea typeface="+mn-ea"/>
                <a:cs typeface="+mn-cs"/>
              </a:rPr>
              <a:t>Margolinas</a:t>
            </a:r>
            <a:r>
              <a:rPr lang="el-GR" sz="1200" kern="1200" dirty="0" smtClean="0">
                <a:solidFill>
                  <a:schemeClr val="tx1"/>
                </a:solidFill>
                <a:effectLst/>
                <a:latin typeface="+mn-lt"/>
                <a:ea typeface="+mn-ea"/>
                <a:cs typeface="+mn-cs"/>
              </a:rPr>
              <a:t>, 1993). </a:t>
            </a:r>
          </a:p>
          <a:p>
            <a:r>
              <a:rPr lang="el-GR" sz="1200" kern="1200" dirty="0" smtClean="0">
                <a:solidFill>
                  <a:schemeClr val="tx1"/>
                </a:solidFill>
                <a:effectLst/>
                <a:latin typeface="+mn-lt"/>
                <a:ea typeface="+mn-ea"/>
                <a:cs typeface="+mn-cs"/>
              </a:rPr>
              <a:t>	Τα πιο απλά προβλήματα δεν διαφέρουν πολύ από τις ασκήσεις εφαρμογής. Τα δεδομένα είναι προφανή και ο υπολογισμός του ζητούμενου προκύπτει από τη διατύπωση ως αυτονόητη μετάφραση της περιγραφόμενης κατάστασης. Τα πιο δύσκολα προβλήματα απαιτούν συνδυασμό πολλών γνώσεων και δεν έχουν γενικούς κανόνες επίλυσης. Η διατύπωση δεν περιέχει τις λέξεις-κλειδιά που οδηγούν τον λύτη στην επιλογή της σωστής πράξης. Η μαθηματική μαθησιακή διαδικασία αποκτά νόημα μέσα από τη λύση ανοιχτών προβλημάτων. </a:t>
            </a:r>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6</a:t>
            </a:fld>
            <a:endParaRPr lang="el-GR"/>
          </a:p>
        </p:txBody>
      </p:sp>
    </p:spTree>
    <p:extLst>
      <p:ext uri="{BB962C8B-B14F-4D97-AF65-F5344CB8AC3E}">
        <p14:creationId xmlns:p14="http://schemas.microsoft.com/office/powerpoint/2010/main" val="38131838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44</a:t>
            </a:fld>
            <a:endParaRPr lang="el-GR"/>
          </a:p>
        </p:txBody>
      </p:sp>
    </p:spTree>
    <p:extLst>
      <p:ext uri="{BB962C8B-B14F-4D97-AF65-F5344CB8AC3E}">
        <p14:creationId xmlns:p14="http://schemas.microsoft.com/office/powerpoint/2010/main" val="25701404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3A39E17-0110-4B59-B335-086E80C6C2E2}" type="slidenum">
              <a:rPr lang="el-GR" smtClean="0"/>
              <a:t>45</a:t>
            </a:fld>
            <a:endParaRPr lang="el-GR"/>
          </a:p>
        </p:txBody>
      </p:sp>
    </p:spTree>
    <p:extLst>
      <p:ext uri="{BB962C8B-B14F-4D97-AF65-F5344CB8AC3E}">
        <p14:creationId xmlns:p14="http://schemas.microsoft.com/office/powerpoint/2010/main" val="25701404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46</a:t>
            </a:fld>
            <a:endParaRPr lang="el-G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47</a:t>
            </a:fld>
            <a:endParaRPr lang="el-G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48</a:t>
            </a:fld>
            <a:endParaRPr lang="el-G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77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1177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022A7-CDCE-4A66-9FD2-B5FDCDD30D82}" type="slidenum">
              <a:rPr lang="el-GR" smtClean="0"/>
              <a:pPr fontAlgn="base">
                <a:spcBef>
                  <a:spcPct val="0"/>
                </a:spcBef>
                <a:spcAft>
                  <a:spcPct val="0"/>
                </a:spcAft>
                <a:defRPr/>
              </a:pPr>
              <a:t>49</a:t>
            </a:fld>
            <a:endParaRPr lang="el-G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ΘΑΛΗΣ ΑΠΟ ΚΑΛΟΚΑΙΡΙΝΟ </a:t>
            </a:r>
          </a:p>
          <a:p>
            <a:pPr>
              <a:spcBef>
                <a:spcPct val="0"/>
              </a:spcBef>
            </a:pPr>
            <a:r>
              <a:rPr lang="en-US" smtClean="0"/>
              <a:t>ΜΕΓΕΘΥΝΤΙΚΟΣ ΦΑΚΟΣ ΑΠΟ ΤΕΣΤ</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1A37247-9CCA-4813-B79E-77365C9CD368}" type="slidenum">
              <a:rPr lang="en-US"/>
              <a:pPr fontAlgn="base">
                <a:spcBef>
                  <a:spcPct val="0"/>
                </a:spcBef>
                <a:spcAft>
                  <a:spcPct val="0"/>
                </a:spcAft>
              </a:pPr>
              <a:t>50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342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z="1600" kern="1200" dirty="0" smtClean="0">
                <a:solidFill>
                  <a:schemeClr val="tx1"/>
                </a:solidFill>
                <a:latin typeface="+mn-lt"/>
                <a:ea typeface="+mn-ea"/>
                <a:cs typeface="+mn-cs"/>
              </a:rPr>
              <a:t>Οι  προτεινόμενες  καταστάσεις μπορεί να  είναι ζωντανές (πραγματικές τις  οποίες  θέτει η  πραγματικότητα  της  τάξης και  το  περιβάλλον  των  παιδιών ), ή να  είναι  τεχνητές, κατασκευασμένες  από  τον  εκπαιδευτικό, οι  οποίες  όμως λειτουργούν  σε  ένα  πρόσφορο παιδαγωγικό  πλαίσιο. </a:t>
            </a:r>
          </a:p>
          <a:p>
            <a:pPr eaLnBrk="1" hangingPunct="1">
              <a:spcBef>
                <a:spcPct val="0"/>
              </a:spcBef>
            </a:pPr>
            <a:endParaRPr lang="el-GR" sz="1600" kern="1200" dirty="0" smtClean="0">
              <a:solidFill>
                <a:schemeClr val="tx1"/>
              </a:solidFill>
              <a:latin typeface="+mn-lt"/>
              <a:ea typeface="+mn-ea"/>
              <a:cs typeface="+mn-cs"/>
            </a:endParaRPr>
          </a:p>
          <a:p>
            <a:pPr eaLnBrk="1" hangingPunct="1">
              <a:spcBef>
                <a:spcPct val="0"/>
              </a:spcBef>
            </a:pPr>
            <a:r>
              <a:rPr lang="el-GR" sz="1600" kern="1200" dirty="0" smtClean="0">
                <a:solidFill>
                  <a:schemeClr val="tx1"/>
                </a:solidFill>
                <a:latin typeface="+mn-lt"/>
                <a:ea typeface="+mn-ea"/>
                <a:cs typeface="+mn-cs"/>
              </a:rPr>
              <a:t>Τα παιδιά  καλούνται  να επαναλάβουν αποκτημένες γνώσεις  με  στόχο  την εμπέδωση, τη  συστηματική κατάκτηση και ίσως την καλύτερη κατανόηση των  γνώσεων  αυτών. Τις περισσότερες  φορές στην  κατηγορία  αυτή  εντάσσονται τεχνικές  εκμάθησης αλγορίθμων, καθώς  και  εξάσκηση  σε  υπολογιστικές  δεξιότητες</a:t>
            </a:r>
          </a:p>
          <a:p>
            <a:pPr eaLnBrk="1" hangingPunct="1">
              <a:spcBef>
                <a:spcPct val="0"/>
              </a:spcBef>
            </a:pPr>
            <a:endParaRPr lang="el-GR" sz="1600" kern="1200" dirty="0" smtClean="0">
              <a:solidFill>
                <a:schemeClr val="tx1"/>
              </a:solidFill>
              <a:latin typeface="+mn-lt"/>
              <a:ea typeface="+mn-ea"/>
              <a:cs typeface="+mn-cs"/>
            </a:endParaRPr>
          </a:p>
          <a:p>
            <a:pPr eaLnBrk="1" hangingPunct="1">
              <a:spcBef>
                <a:spcPct val="0"/>
              </a:spcBef>
            </a:pPr>
            <a:r>
              <a:rPr lang="el-GR" sz="1600" kern="1200" dirty="0" smtClean="0">
                <a:solidFill>
                  <a:schemeClr val="tx1"/>
                </a:solidFill>
                <a:latin typeface="+mn-lt"/>
                <a:ea typeface="+mn-ea"/>
                <a:cs typeface="+mn-cs"/>
              </a:rPr>
              <a:t>αποσκοπούν  στην επέκταση του πεδίου  χρησιμοποίησης  μιας  διδαγμένης  έννοιας </a:t>
            </a:r>
          </a:p>
          <a:p>
            <a:pPr eaLnBrk="1" hangingPunct="1">
              <a:spcBef>
                <a:spcPct val="0"/>
              </a:spcBef>
            </a:pPr>
            <a:endParaRPr lang="el-GR" sz="1600" kern="1200" dirty="0" smtClean="0">
              <a:solidFill>
                <a:schemeClr val="tx1"/>
              </a:solidFill>
              <a:latin typeface="+mn-lt"/>
              <a:ea typeface="+mn-ea"/>
              <a:cs typeface="+mn-cs"/>
            </a:endParaRPr>
          </a:p>
          <a:p>
            <a:pPr eaLnBrk="1" hangingPunct="1">
              <a:spcBef>
                <a:spcPct val="0"/>
              </a:spcBef>
            </a:pPr>
            <a:r>
              <a:rPr lang="el-GR" sz="1600" kern="1200" dirty="0" smtClean="0">
                <a:solidFill>
                  <a:schemeClr val="tx1"/>
                </a:solidFill>
                <a:latin typeface="+mn-lt"/>
                <a:ea typeface="+mn-ea"/>
                <a:cs typeface="+mn-cs"/>
              </a:rPr>
              <a:t>Προβλήματα που  αποσκοπούν  στην αποκάλυψη του  βαθμού και  του τρόπου κατάκτησης των  γνώσεων</a:t>
            </a:r>
            <a:r>
              <a:rPr lang="el-GR" sz="1600" b="1" kern="1200" dirty="0" smtClean="0">
                <a:solidFill>
                  <a:schemeClr val="tx1"/>
                </a:solidFill>
                <a:latin typeface="+mn-lt"/>
                <a:ea typeface="+mn-ea"/>
                <a:cs typeface="+mn-cs"/>
              </a:rPr>
              <a:t> (προβλήματα παιδαγωγικής αξιολόγησης). </a:t>
            </a:r>
            <a:r>
              <a:rPr lang="el-GR" sz="1600" kern="1200" dirty="0" smtClean="0">
                <a:solidFill>
                  <a:schemeClr val="tx1"/>
                </a:solidFill>
                <a:latin typeface="+mn-lt"/>
                <a:ea typeface="+mn-ea"/>
                <a:cs typeface="+mn-cs"/>
              </a:rPr>
              <a:t>Αυτά  εντάσσονται  σχεδόν  εξολοκλήρου  στη  δεύτερη  κατηγορία.</a:t>
            </a:r>
            <a:endParaRPr lang="en-US" sz="1600" kern="1200" dirty="0" smtClean="0">
              <a:solidFill>
                <a:schemeClr val="tx1"/>
              </a:solidFill>
              <a:latin typeface="+mn-lt"/>
              <a:ea typeface="+mn-ea"/>
              <a:cs typeface="+mn-cs"/>
            </a:endParaRPr>
          </a:p>
          <a:p>
            <a:pPr eaLnBrk="1" hangingPunct="1">
              <a:spcBef>
                <a:spcPct val="0"/>
              </a:spcBef>
            </a:pPr>
            <a:endParaRPr lang="en-US" sz="1600" kern="1200" dirty="0" smtClean="0">
              <a:solidFill>
                <a:schemeClr val="tx1"/>
              </a:solidFill>
              <a:latin typeface="+mn-lt"/>
              <a:ea typeface="+mn-ea"/>
              <a:cs typeface="+mn-cs"/>
            </a:endParaRPr>
          </a:p>
          <a:p>
            <a:pPr eaLnBrk="1" hangingPunct="1">
              <a:spcBef>
                <a:spcPct val="0"/>
              </a:spcBef>
            </a:pPr>
            <a:endParaRPr lang="en-US" sz="1600" kern="1200" dirty="0" smtClean="0">
              <a:solidFill>
                <a:schemeClr val="tx1"/>
              </a:solidFill>
              <a:latin typeface="+mn-lt"/>
              <a:ea typeface="+mn-ea"/>
              <a:cs typeface="+mn-cs"/>
            </a:endParaRPr>
          </a:p>
          <a:p>
            <a:pPr eaLnBrk="1" hangingPunct="1">
              <a:spcBef>
                <a:spcPct val="0"/>
              </a:spcBef>
            </a:pPr>
            <a:r>
              <a:rPr lang="el-GR" sz="1200" kern="1200" dirty="0" smtClean="0">
                <a:solidFill>
                  <a:schemeClr val="tx1"/>
                </a:solidFill>
                <a:effectLst/>
                <a:latin typeface="+mn-lt"/>
                <a:ea typeface="+mn-ea"/>
                <a:cs typeface="+mn-cs"/>
              </a:rPr>
              <a:t>	Τα πιο απλά προβλήματα δεν διαφέρουν πολύ από τις ασκήσεις εφαρμογής. Τα δεδομένα είναι προφανή και ο υπολογισμός του ζητούμενου προκύπτει από τη διατύπωση ως αυτονόητη μετάφραση της περιγραφόμενης κατάστασης. Τα πιο δύσκολα προβλήματα απαιτούν συνδυασμό πολλών γνώσεων και δεν έχουν γενικούς κανόνες επίλυσης. Η διατύπωση δεν περιέχει τις λέξεις-κλειδιά που οδηγούν τον λύτη στην επιλογή της σωστής πράξης. Η μαθηματική μαθησιακή διαδικασία αποκτά νόημα μέσα από τη λύση ανοιχτών προβλημάτων. </a:t>
            </a:r>
            <a:endParaRPr lang="en-US" sz="1600" kern="1200" dirty="0" smtClean="0">
              <a:solidFill>
                <a:schemeClr val="tx1"/>
              </a:solidFill>
              <a:latin typeface="+mn-lt"/>
              <a:ea typeface="+mn-ea"/>
              <a:cs typeface="+mn-cs"/>
            </a:endParaRPr>
          </a:p>
          <a:p>
            <a:pPr eaLnBrk="1" hangingPunct="1">
              <a:spcBef>
                <a:spcPct val="0"/>
              </a:spcBef>
            </a:pPr>
            <a:endParaRPr lang="el-GR" sz="1600" dirty="0" smtClean="0"/>
          </a:p>
        </p:txBody>
      </p:sp>
      <p:sp>
        <p:nvSpPr>
          <p:cNvPr id="10342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7FEC4E-ACB8-4C3E-96B4-D1325B74CE2A}"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600" kern="1200" dirty="0" smtClean="0">
                <a:solidFill>
                  <a:schemeClr val="tx1"/>
                </a:solidFill>
                <a:latin typeface="+mn-lt"/>
                <a:ea typeface="+mn-ea"/>
                <a:cs typeface="+mn-cs"/>
              </a:rPr>
              <a:t>Η μέθοδος  της  χρήσης  του  ανοιχτού  προβλήματος στην τάξη για προώθηση μαθηματικής  συζήτησης, μέθοδος ανοιχτής  προσέγγισης  όπως  λέγεται, αναπτύχθηκε  στην Ιαπωνία  τη δεκαετία  του ‘70 (</a:t>
            </a:r>
            <a:r>
              <a:rPr lang="el-GR" sz="1600" kern="1200" dirty="0" err="1" smtClean="0">
                <a:solidFill>
                  <a:schemeClr val="tx1"/>
                </a:solidFill>
                <a:latin typeface="+mn-lt"/>
                <a:ea typeface="+mn-ea"/>
                <a:cs typeface="+mn-cs"/>
              </a:rPr>
              <a:t>Shimada</a:t>
            </a:r>
            <a:r>
              <a:rPr lang="el-GR" sz="1600" kern="1200" dirty="0" smtClean="0">
                <a:solidFill>
                  <a:schemeClr val="tx1"/>
                </a:solidFill>
                <a:latin typeface="+mn-lt"/>
                <a:ea typeface="+mn-ea"/>
                <a:cs typeface="+mn-cs"/>
              </a:rPr>
              <a:t> 1977). Περίπου  την ίδια  εποχή και με τη διενέργεια  ερευνών ένα  είδος  ανοιχτών  προβλημάτων  έγινε  διάσημο  στη  διδασκαλία  των Μαθηματικών  στην Αγγλία και η ιδέα  εξαπλώθηκε  από  την αναφορά </a:t>
            </a:r>
            <a:r>
              <a:rPr lang="el-GR" sz="1600" kern="1200" dirty="0" err="1" smtClean="0">
                <a:solidFill>
                  <a:schemeClr val="tx1"/>
                </a:solidFill>
                <a:latin typeface="+mn-lt"/>
                <a:ea typeface="+mn-ea"/>
                <a:cs typeface="+mn-cs"/>
              </a:rPr>
              <a:t>Cockroft</a:t>
            </a:r>
            <a:r>
              <a:rPr lang="el-GR" sz="1600" kern="1200" dirty="0" smtClean="0">
                <a:solidFill>
                  <a:schemeClr val="tx1"/>
                </a:solidFill>
                <a:latin typeface="+mn-lt"/>
                <a:ea typeface="+mn-ea"/>
                <a:cs typeface="+mn-cs"/>
              </a:rPr>
              <a:t>  (1982). </a:t>
            </a:r>
            <a:endParaRPr lang="el-GR" sz="1600" dirty="0"/>
          </a:p>
        </p:txBody>
      </p:sp>
      <p:sp>
        <p:nvSpPr>
          <p:cNvPr id="4" name="3 - Θέση αριθμού διαφάνειας"/>
          <p:cNvSpPr>
            <a:spLocks noGrp="1"/>
          </p:cNvSpPr>
          <p:nvPr>
            <p:ph type="sldNum" sz="quarter" idx="10"/>
          </p:nvPr>
        </p:nvSpPr>
        <p:spPr/>
        <p:txBody>
          <a:bodyPr/>
          <a:lstStyle/>
          <a:p>
            <a:pPr>
              <a:defRPr/>
            </a:pPr>
            <a:fld id="{C1290CDC-9AAB-4010-99DD-F7FE03F774B7}" type="slidenum">
              <a:rPr lang="el-GR" smtClean="0"/>
              <a:pPr>
                <a:defRPr/>
              </a:pPr>
              <a:t>12</a:t>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054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E9D19-C8CC-43E1-957F-8BEF894887FA}"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054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E9D19-C8CC-43E1-957F-8BEF894887FA}"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054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E9D19-C8CC-43E1-957F-8BEF894887FA}"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054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E9D19-C8CC-43E1-957F-8BEF894887FA}" type="slidenum">
              <a:rPr lang="en-US" smtClean="0"/>
              <a:pPr fontAlgn="base">
                <a:spcBef>
                  <a:spcPct val="0"/>
                </a:spcBef>
                <a:spcAft>
                  <a:spcPct val="0"/>
                </a:spcAft>
                <a:defRPr/>
              </a:pPr>
              <a:t>16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4DCB6C5D-042C-4537-941C-D1F66C5F2C58}" type="datetime1">
              <a:rPr lang="el-GR"/>
              <a:pPr>
                <a:defRPr/>
              </a:pPr>
              <a:t>23/5/2014</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D8A5F00-B175-4EF8-ACFE-705C390F464F}" type="slidenum">
              <a:rPr lang="el-GR"/>
              <a:pPr>
                <a:defRPr/>
              </a:pPr>
              <a:t>‹#›</a:t>
            </a:fld>
            <a:endParaRPr lang="el-GR"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F0BD466-6AD2-428B-97C3-5BF133464148}" type="datetime1">
              <a:rPr lang="el-GR"/>
              <a:pPr>
                <a:defRPr/>
              </a:pPr>
              <a:t>23/5/2014</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C6692A9-1F3B-4164-BC31-B1A5AC837282}" type="slidenum">
              <a:rPr lang="el-GR"/>
              <a:pPr>
                <a:defRPr/>
              </a:pPr>
              <a:t>‹#›</a:t>
            </a:fld>
            <a:endParaRPr lang="el-GR"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401CBC12-F7C9-45CA-B600-7318CDE6F79B}" type="datetime1">
              <a:rPr lang="el-GR"/>
              <a:pPr>
                <a:defRPr/>
              </a:pPr>
              <a:t>23/5/2014</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A7DF892-C1D1-4CDC-AB17-083ABD2A43F7}" type="slidenum">
              <a:rPr lang="el-GR"/>
              <a:pPr>
                <a:defRPr/>
              </a:pPr>
              <a:t>‹#›</a:t>
            </a:fld>
            <a:endParaRPr lang="el-GR"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ackground Only">
    <p:spTree>
      <p:nvGrpSpPr>
        <p:cNvPr id="1" name=""/>
        <p:cNvGrpSpPr/>
        <p:nvPr/>
      </p:nvGrpSpPr>
      <p:grpSpPr>
        <a:xfrm>
          <a:off x="0" y="0"/>
          <a:ext cx="0" cy="0"/>
          <a:chOff x="0" y="0"/>
          <a:chExt cx="0" cy="0"/>
        </a:xfrm>
      </p:grpSpPr>
      <p:pic>
        <p:nvPicPr>
          <p:cNvPr id="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63" y="0"/>
            <a:ext cx="9101137"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smtClean="0"/>
            </a:lvl1pPr>
          </a:lstStyle>
          <a:p>
            <a:pPr>
              <a:defRPr/>
            </a:pPr>
            <a:fld id="{4DABCBC4-5B95-49D5-B055-C06CDCF9BF20}" type="datetimeFigureOut">
              <a:rPr lang="en-US"/>
              <a:pPr>
                <a:defRPr/>
              </a:pPr>
              <a:t>5/23/2014</a:t>
            </a:fld>
            <a:endParaRPr lang="en-US"/>
          </a:p>
        </p:txBody>
      </p:sp>
      <p:sp>
        <p:nvSpPr>
          <p:cNvPr id="4" name="Footer Placeholder 4"/>
          <p:cNvSpPr>
            <a:spLocks noGrp="1"/>
          </p:cNvSpPr>
          <p:nvPr>
            <p:ph type="ftr" sz="quarter" idx="11"/>
          </p:nvPr>
        </p:nvSpPr>
        <p:spPr/>
        <p:txBody>
          <a:bodyPr/>
          <a:lstStyle>
            <a:lvl1pPr>
              <a:defRPr smtClean="0"/>
            </a:lvl1pPr>
          </a:lstStyle>
          <a:p>
            <a:pPr>
              <a:defRPr/>
            </a:pPr>
            <a:endParaRPr lang="el-GR"/>
          </a:p>
        </p:txBody>
      </p:sp>
      <p:sp>
        <p:nvSpPr>
          <p:cNvPr id="5" name="Slide Number Placeholder 5"/>
          <p:cNvSpPr>
            <a:spLocks noGrp="1"/>
          </p:cNvSpPr>
          <p:nvPr>
            <p:ph type="sldNum" sz="quarter" idx="12"/>
          </p:nvPr>
        </p:nvSpPr>
        <p:spPr/>
        <p:txBody>
          <a:bodyPr/>
          <a:lstStyle>
            <a:lvl1pPr>
              <a:defRPr smtClean="0"/>
            </a:lvl1pPr>
          </a:lstStyle>
          <a:p>
            <a:pPr>
              <a:defRPr/>
            </a:pPr>
            <a:fld id="{EB9970BA-2C66-48A4-BF86-BE3E79F303C3}" type="slidenum">
              <a:rPr lang="en-US"/>
              <a:pPr>
                <a:defRPr/>
              </a:pPr>
              <a:t>‹#›</a:t>
            </a:fld>
            <a:endParaRPr lang="en-US"/>
          </a:p>
        </p:txBody>
      </p:sp>
    </p:spTree>
    <p:extLst>
      <p:ext uri="{BB962C8B-B14F-4D97-AF65-F5344CB8AC3E}">
        <p14:creationId xmlns:p14="http://schemas.microsoft.com/office/powerpoint/2010/main" val="2378994480"/>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14796BD-18C3-43EF-8667-00D5138E59DA}" type="datetime1">
              <a:rPr lang="el-GR"/>
              <a:pPr>
                <a:defRPr/>
              </a:pPr>
              <a:t>23/5/2014</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89829AD-6B8E-4186-AF6A-F8B870D987B8}" type="slidenum">
              <a:rPr lang="el-GR"/>
              <a:pPr>
                <a:defRPr/>
              </a:pPr>
              <a:t>‹#›</a:t>
            </a:fld>
            <a:endParaRPr lang="el-GR"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80EA905B-2721-43CB-A5A8-B0D482D5A3B5}" type="datetime1">
              <a:rPr lang="el-GR"/>
              <a:pPr>
                <a:defRPr/>
              </a:pPr>
              <a:t>23/5/2014</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1EA5CE4-0220-4BF2-9CCB-E4BEA1FE27DB}" type="slidenum">
              <a:rPr lang="el-GR"/>
              <a:pPr>
                <a:defRPr/>
              </a:pPr>
              <a:t>‹#›</a:t>
            </a:fld>
            <a:endParaRPr lang="el-GR"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30425791-C68E-4A99-A17F-B068DD8C2782}" type="datetime1">
              <a:rPr lang="el-GR"/>
              <a:pPr>
                <a:defRPr/>
              </a:pPr>
              <a:t>23/5/2014</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7A1F3A5C-CD13-42FF-A6EF-DD10DAB4891C}" type="slidenum">
              <a:rPr lang="el-GR"/>
              <a:pPr>
                <a:defRPr/>
              </a:pPr>
              <a:t>‹#›</a:t>
            </a:fld>
            <a:endParaRPr lang="el-GR"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333850AA-CB88-4D5C-9037-0A4D20B2AA42}" type="datetime1">
              <a:rPr lang="el-GR"/>
              <a:pPr>
                <a:defRPr/>
              </a:pPr>
              <a:t>23/5/2014</a:t>
            </a:fld>
            <a:endParaRPr lang="el-GR" dirty="0"/>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08EB2A14-60F2-443C-BAD4-2412CCE68AE7}" type="slidenum">
              <a:rPr lang="el-GR"/>
              <a:pPr>
                <a:defRPr/>
              </a:pPr>
              <a:t>‹#›</a:t>
            </a:fld>
            <a:endParaRPr lang="el-GR"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E9AA1249-F538-4698-B684-4483FBA34D26}" type="datetime1">
              <a:rPr lang="el-GR"/>
              <a:pPr>
                <a:defRPr/>
              </a:pPr>
              <a:t>23/5/2014</a:t>
            </a:fld>
            <a:endParaRPr lang="el-GR" dirty="0"/>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75F5C024-BCE2-4A31-98F2-46C2EBEEB5D1}" type="slidenum">
              <a:rPr lang="el-GR"/>
              <a:pPr>
                <a:defRPr/>
              </a:pPr>
              <a:t>‹#›</a:t>
            </a:fld>
            <a:endParaRPr lang="el-GR"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5E6B55F-88C5-4E24-B932-160A3B7492C6}" type="datetime1">
              <a:rPr lang="el-GR"/>
              <a:pPr>
                <a:defRPr/>
              </a:pPr>
              <a:t>23/5/2014</a:t>
            </a:fld>
            <a:endParaRPr lang="el-GR" dirty="0"/>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ABFB19B3-E2FE-4F3E-80E7-C96A53F08DD4}" type="slidenum">
              <a:rPr lang="el-GR"/>
              <a:pPr>
                <a:defRPr/>
              </a:pPr>
              <a:t>‹#›</a:t>
            </a:fld>
            <a:endParaRPr lang="el-GR"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39CE1324-D53B-46CF-90AF-545B5F5D396A}" type="datetime1">
              <a:rPr lang="el-GR"/>
              <a:pPr>
                <a:defRPr/>
              </a:pPr>
              <a:t>23/5/2014</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D9EB8AA-70F4-4AFB-BEE2-C8BFEBAF3E55}" type="slidenum">
              <a:rPr lang="el-GR"/>
              <a:pPr>
                <a:defRPr/>
              </a:pPr>
              <a:t>‹#›</a:t>
            </a:fld>
            <a:endParaRPr lang="el-GR"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18AB516-0DAC-447D-926D-7DDE7CAF328E}" type="datetime1">
              <a:rPr lang="el-GR"/>
              <a:pPr>
                <a:defRPr/>
              </a:pPr>
              <a:t>23/5/2014</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5DCB79C8-008A-47A5-9ECD-41041B111730}" type="slidenum">
              <a:rPr lang="el-GR"/>
              <a:pPr>
                <a:defRPr/>
              </a:pPr>
              <a:t>‹#›</a:t>
            </a:fld>
            <a:endParaRPr lang="el-GR"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5123"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2F62E4E-CEB8-43F6-9071-C6DCE4D6D847}" type="datetime1">
              <a:rPr lang="el-GR"/>
              <a:pPr>
                <a:defRPr/>
              </a:pPr>
              <a:t>23/5/2014</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332EA09-036D-49B9-B95E-0F7ADCF3A4EF}"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rver.math.uoc.gr/~tzanakis/Courses/EuclideanGeometry/Course-8.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hyperlink" Target="file:///C:\Users\Georges\Desktop\OLA\&#925;&#932;-GEOGEBRA%20class\&#915;%20&#915;&#933;&#924;&#925;-&#921;&#931;&#927;&#928;&#923;&#917;&#933;&#929;&#927;-kefb1_1_askisi_5.ggb"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file:///C:\Users\Georges\Desktop\OLA\&#925;&#932;-GEOGEBRA%20class\&#913;%20&#923;&#933;&#922;-&#917;&#923;&#913;&#935;&#921;&#931;&#932;&#919;%20&#916;&#921;&#913;&#916;&#929;&#927;&#924;&#919;-kef3_12_drastiriotita.ggb" TargetMode="Externa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hyperlink" Target="file:///C:\Users\Georges\Desktop\OLA\&#925;&#932;-GEOGEBRA%20class\&#915;&#925;&#937;&#924;&#937;&#925;.ggb" TargetMode="External"/><Relationship Id="rId4" Type="http://schemas.openxmlformats.org/officeDocument/2006/relationships/image" Target="../media/image15.emf"/></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wmf"/><Relationship Id="rId4" Type="http://schemas.openxmlformats.org/officeDocument/2006/relationships/oleObject" Target="../embeddings/oleObject4.bin"/></Relationships>
</file>

<file path=ppt/slides/_rels/slide4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23.wmf"/><Relationship Id="rId4" Type="http://schemas.openxmlformats.org/officeDocument/2006/relationships/image" Target="../media/image2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users.sch.gr/gkosyvas/" TargetMode="External"/><Relationship Id="rId2" Type="http://schemas.openxmlformats.org/officeDocument/2006/relationships/hyperlink" Target="mailto:gkosyvas@sch.gr"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79953" y="4057632"/>
            <a:ext cx="7920879" cy="955544"/>
          </a:xfrm>
          <a:prstGeom prst="rect">
            <a:avLst/>
          </a:prstGeom>
          <a:ln/>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2400" b="1" i="1" dirty="0" smtClean="0">
                <a:solidFill>
                  <a:schemeClr val="bg1"/>
                </a:solidFill>
              </a:rPr>
              <a:t>Γιώργος </a:t>
            </a:r>
            <a:r>
              <a:rPr lang="el-GR" sz="2400" b="1" i="1" dirty="0" err="1">
                <a:solidFill>
                  <a:schemeClr val="bg1"/>
                </a:solidFill>
              </a:rPr>
              <a:t>Κόσυβας</a:t>
            </a:r>
            <a:r>
              <a:rPr lang="el-GR" sz="2400" b="1" i="1" dirty="0">
                <a:solidFill>
                  <a:schemeClr val="bg1"/>
                </a:solidFill>
              </a:rPr>
              <a:t>  </a:t>
            </a:r>
          </a:p>
          <a:p>
            <a:r>
              <a:rPr lang="el-GR" sz="2400" b="1" i="1" dirty="0" smtClean="0">
                <a:solidFill>
                  <a:schemeClr val="bg1"/>
                </a:solidFill>
              </a:rPr>
              <a:t>Σχολικός </a:t>
            </a:r>
            <a:r>
              <a:rPr lang="el-GR" sz="2400" b="1" i="1" dirty="0">
                <a:solidFill>
                  <a:schemeClr val="bg1"/>
                </a:solidFill>
              </a:rPr>
              <a:t>Σ</a:t>
            </a:r>
            <a:r>
              <a:rPr lang="el-GR" sz="2400" b="1" i="1" dirty="0" smtClean="0">
                <a:solidFill>
                  <a:schemeClr val="bg1"/>
                </a:solidFill>
              </a:rPr>
              <a:t>ύμβουλος Μαθηματικών Α΄ Αθήνας </a:t>
            </a:r>
            <a:endParaRPr lang="el-GR" sz="2400" b="1" i="1" dirty="0">
              <a:solidFill>
                <a:schemeClr val="bg1"/>
              </a:solidFill>
            </a:endParaRPr>
          </a:p>
        </p:txBody>
      </p:sp>
      <p:sp>
        <p:nvSpPr>
          <p:cNvPr id="5" name="WordArt 6"/>
          <p:cNvSpPr>
            <a:spLocks noChangeArrowheads="1" noChangeShapeType="1" noTextEdit="1"/>
          </p:cNvSpPr>
          <p:nvPr/>
        </p:nvSpPr>
        <p:spPr bwMode="auto">
          <a:xfrm>
            <a:off x="386416" y="980728"/>
            <a:ext cx="8307954" cy="2448272"/>
          </a:xfrm>
          <a:prstGeom prst="rect">
            <a:avLst/>
          </a:prstGeom>
          <a:solidFill>
            <a:srgbClr val="F7D097"/>
          </a:solidFill>
          <a:ln/>
        </p:spPr>
        <p:style>
          <a:lnRef idx="1">
            <a:schemeClr val="accent2"/>
          </a:lnRef>
          <a:fillRef idx="2">
            <a:schemeClr val="accent2"/>
          </a:fillRef>
          <a:effectRef idx="1">
            <a:schemeClr val="accent2"/>
          </a:effectRef>
          <a:fontRef idx="minor">
            <a:schemeClr val="dk1"/>
          </a:fontRef>
        </p:style>
        <p:txBody>
          <a:bodyPr wrap="none" fromWordArt="1">
            <a:prstTxWarp prst="textSlantUp">
              <a:avLst>
                <a:gd name="adj" fmla="val 32056"/>
              </a:avLst>
            </a:prstTxWarp>
          </a:bodyPr>
          <a:lstStyle/>
          <a:p>
            <a:pPr algn="ctr"/>
            <a:r>
              <a:rPr lang="el-GR" sz="3200" b="1" kern="10" dirty="0" smtClean="0">
                <a:ln w="28575">
                  <a:solidFill>
                    <a:schemeClr val="tx1"/>
                  </a:solidFill>
                  <a:round/>
                  <a:headEnd/>
                  <a:tailEnd/>
                </a:ln>
                <a:solidFill>
                  <a:srgbClr val="C00000"/>
                </a:solidFill>
                <a:effectLst>
                  <a:outerShdw dist="53882" dir="2700000" algn="ctr" rotWithShape="0">
                    <a:srgbClr val="9999FF"/>
                  </a:outerShdw>
                </a:effectLst>
                <a:latin typeface="Comic Sans MS"/>
              </a:rPr>
              <a:t>Η ΑΞΙΟΠΟΙΗΣΗ</a:t>
            </a:r>
          </a:p>
          <a:p>
            <a:pPr algn="ctr"/>
            <a:r>
              <a:rPr lang="el-GR" sz="3200" b="1" kern="10" dirty="0" smtClean="0">
                <a:ln w="28575">
                  <a:solidFill>
                    <a:schemeClr val="tx1"/>
                  </a:solidFill>
                  <a:round/>
                  <a:headEnd/>
                  <a:tailEnd/>
                </a:ln>
                <a:solidFill>
                  <a:schemeClr val="accent2">
                    <a:lumMod val="60000"/>
                    <a:lumOff val="40000"/>
                  </a:schemeClr>
                </a:solidFill>
                <a:effectLst>
                  <a:outerShdw dist="53882" dir="2700000" algn="ctr" rotWithShape="0">
                    <a:srgbClr val="9999FF"/>
                  </a:outerShdw>
                </a:effectLst>
                <a:latin typeface="Comic Sans MS"/>
              </a:rPr>
              <a:t> </a:t>
            </a:r>
            <a:r>
              <a:rPr lang="el-GR" sz="3200" b="1" kern="10" dirty="0" smtClean="0">
                <a:ln w="28575">
                  <a:solidFill>
                    <a:schemeClr val="tx1"/>
                  </a:solidFill>
                  <a:round/>
                  <a:headEnd/>
                  <a:tailEnd/>
                </a:ln>
                <a:solidFill>
                  <a:schemeClr val="accent3">
                    <a:lumMod val="75000"/>
                  </a:schemeClr>
                </a:solidFill>
                <a:effectLst>
                  <a:outerShdw dist="53882" dir="2700000" algn="ctr" rotWithShape="0">
                    <a:srgbClr val="9999FF"/>
                  </a:outerShdw>
                </a:effectLst>
                <a:latin typeface="Comic Sans MS"/>
              </a:rPr>
              <a:t>ΤΩΝ ΑΝΟΙΧΤΩΝ ΠΡΟΒΛΗΜΑΤΩΝ </a:t>
            </a:r>
          </a:p>
          <a:p>
            <a:pPr algn="ctr"/>
            <a:r>
              <a:rPr lang="el-GR" sz="3200" b="1" kern="10" dirty="0" smtClean="0">
                <a:ln w="28575">
                  <a:solidFill>
                    <a:schemeClr val="tx1"/>
                  </a:solidFill>
                  <a:round/>
                  <a:headEnd/>
                  <a:tailEnd/>
                </a:ln>
                <a:solidFill>
                  <a:schemeClr val="accent5">
                    <a:lumMod val="75000"/>
                  </a:schemeClr>
                </a:solidFill>
                <a:effectLst>
                  <a:outerShdw dist="53882" dir="2700000" algn="ctr" rotWithShape="0">
                    <a:srgbClr val="9999FF"/>
                  </a:outerShdw>
                </a:effectLst>
                <a:latin typeface="Comic Sans MS"/>
              </a:rPr>
              <a:t>ΣΤΗ ΔΙΔΑΣΚΑΛΙΑ ΤΩΝ ΜΑΘΗΜΑΤΙΚΩΝ</a:t>
            </a:r>
            <a:endParaRPr lang="el-GR" sz="3200" b="1" kern="10" dirty="0">
              <a:ln w="28575">
                <a:solidFill>
                  <a:schemeClr val="tx1"/>
                </a:solidFill>
                <a:round/>
                <a:headEnd/>
                <a:tailEnd/>
              </a:ln>
              <a:solidFill>
                <a:schemeClr val="accent5">
                  <a:lumMod val="75000"/>
                </a:schemeClr>
              </a:solidFill>
              <a:effectLst>
                <a:outerShdw dist="53882" dir="2700000" algn="ctr" rotWithShape="0">
                  <a:srgbClr val="9999FF"/>
                </a:outerShdw>
              </a:effectLst>
              <a:latin typeface="Comic Sans MS"/>
            </a:endParaRPr>
          </a:p>
        </p:txBody>
      </p:sp>
    </p:spTree>
    <p:extLst>
      <p:ext uri="{BB962C8B-B14F-4D97-AF65-F5344CB8AC3E}">
        <p14:creationId xmlns:p14="http://schemas.microsoft.com/office/powerpoint/2010/main" val="1153654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107504" y="116632"/>
            <a:ext cx="8928992" cy="864096"/>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en-US" sz="4000" b="1" dirty="0" smtClean="0"/>
              <a:t>“</a:t>
            </a:r>
            <a:r>
              <a:rPr lang="el-GR" sz="4000" b="1" dirty="0" smtClean="0"/>
              <a:t>Το πρόβλημα του αεροδρομίου</a:t>
            </a:r>
            <a:r>
              <a:rPr lang="en-US" sz="4000" b="1" dirty="0" smtClean="0"/>
              <a:t>”</a:t>
            </a:r>
            <a:endParaRPr lang="el-GR" sz="2800" b="1" dirty="0"/>
          </a:p>
        </p:txBody>
      </p:sp>
      <p:grpSp>
        <p:nvGrpSpPr>
          <p:cNvPr id="10" name="Group 9"/>
          <p:cNvGrpSpPr/>
          <p:nvPr/>
        </p:nvGrpSpPr>
        <p:grpSpPr>
          <a:xfrm>
            <a:off x="19363" y="5075892"/>
            <a:ext cx="9144000" cy="1678970"/>
            <a:chOff x="134737" y="3136612"/>
            <a:chExt cx="9144000" cy="1678970"/>
          </a:xfrm>
        </p:grpSpPr>
        <p:sp>
          <p:nvSpPr>
            <p:cNvPr id="6" name="Rectangle 5"/>
            <p:cNvSpPr/>
            <p:nvPr/>
          </p:nvSpPr>
          <p:spPr>
            <a:xfrm>
              <a:off x="170088" y="3747240"/>
              <a:ext cx="8994061" cy="646331"/>
            </a:xfrm>
            <a:prstGeom prst="rect">
              <a:avLst/>
            </a:prstGeom>
          </p:spPr>
          <p:txBody>
            <a:bodyPr wrap="square">
              <a:spAutoFit/>
            </a:bodyPr>
            <a:lstStyle/>
            <a:p>
              <a:r>
                <a:rPr lang="en-US" b="1" dirty="0"/>
                <a:t>Frank </a:t>
              </a:r>
              <a:r>
                <a:rPr lang="en-US" b="1" dirty="0" err="1"/>
                <a:t>Plastria</a:t>
              </a:r>
              <a:r>
                <a:rPr lang="en-US" b="1" dirty="0"/>
                <a:t> </a:t>
              </a:r>
              <a:r>
                <a:rPr lang="el-GR" b="1" dirty="0" smtClean="0"/>
                <a:t>(2005). </a:t>
              </a:r>
              <a:r>
                <a:rPr lang="en-US" b="1" dirty="0" smtClean="0">
                  <a:solidFill>
                    <a:srgbClr val="C00000"/>
                  </a:solidFill>
                  <a:effectLst>
                    <a:outerShdw blurRad="38100" dist="38100" dir="2700000" algn="tl">
                      <a:srgbClr val="000000">
                        <a:alpha val="43137"/>
                      </a:srgbClr>
                    </a:outerShdw>
                  </a:effectLst>
                </a:rPr>
                <a:t>4-point </a:t>
              </a:r>
              <a:r>
                <a:rPr lang="en-US" b="1" dirty="0">
                  <a:solidFill>
                    <a:srgbClr val="C00000"/>
                  </a:solidFill>
                  <a:effectLst>
                    <a:outerShdw blurRad="38100" dist="38100" dir="2700000" algn="tl">
                      <a:srgbClr val="000000">
                        <a:alpha val="43137"/>
                      </a:srgbClr>
                    </a:outerShdw>
                  </a:effectLst>
                </a:rPr>
                <a:t>Fermat </a:t>
              </a:r>
              <a:r>
                <a:rPr lang="en-US" dirty="0"/>
                <a:t>location problems revisited</a:t>
              </a:r>
              <a:r>
                <a:rPr lang="en-US" dirty="0" smtClean="0"/>
                <a:t>.</a:t>
              </a:r>
              <a:r>
                <a:rPr lang="el-GR" dirty="0" smtClean="0"/>
                <a:t> </a:t>
              </a:r>
              <a:r>
                <a:rPr lang="en-US" dirty="0" smtClean="0"/>
                <a:t>New </a:t>
              </a:r>
              <a:r>
                <a:rPr lang="en-US" dirty="0"/>
                <a:t>proofs and extensions of old </a:t>
              </a:r>
              <a:r>
                <a:rPr lang="en-US" dirty="0" smtClean="0"/>
                <a:t>results</a:t>
              </a:r>
              <a:endParaRPr lang="en-US" dirty="0"/>
            </a:p>
          </p:txBody>
        </p:sp>
        <p:sp>
          <p:nvSpPr>
            <p:cNvPr id="7" name="Rectangle 6"/>
            <p:cNvSpPr/>
            <p:nvPr/>
          </p:nvSpPr>
          <p:spPr>
            <a:xfrm>
              <a:off x="170088" y="4446250"/>
              <a:ext cx="8886557" cy="369332"/>
            </a:xfrm>
            <a:prstGeom prst="rect">
              <a:avLst/>
            </a:prstGeom>
          </p:spPr>
          <p:txBody>
            <a:bodyPr wrap="square">
              <a:spAutoFit/>
            </a:bodyPr>
            <a:lstStyle/>
            <a:p>
              <a:r>
                <a:rPr lang="fr-FR" dirty="0">
                  <a:hlinkClick r:id="rId2"/>
                </a:rPr>
                <a:t>http://server.math.uoc.gr/~tzanakis/Courses/EuclideanGeometry/Course-8.pdf</a:t>
              </a:r>
              <a:endParaRPr lang="el-GR" dirty="0"/>
            </a:p>
          </p:txBody>
        </p:sp>
        <p:sp>
          <p:nvSpPr>
            <p:cNvPr id="9" name="Rectangle 8"/>
            <p:cNvSpPr/>
            <p:nvPr/>
          </p:nvSpPr>
          <p:spPr>
            <a:xfrm>
              <a:off x="134737" y="3136612"/>
              <a:ext cx="9144000" cy="584775"/>
            </a:xfrm>
            <a:prstGeom prst="rect">
              <a:avLst/>
            </a:prstGeom>
          </p:spPr>
          <p:txBody>
            <a:bodyPr wrap="square">
              <a:spAutoFit/>
            </a:bodyPr>
            <a:lstStyle/>
            <a:p>
              <a:r>
                <a:rPr lang="fr-FR" sz="1600" dirty="0" err="1"/>
                <a:t>Christou</a:t>
              </a:r>
              <a:r>
                <a:rPr lang="fr-FR" sz="1600" dirty="0"/>
                <a:t>, C., </a:t>
              </a:r>
              <a:r>
                <a:rPr lang="fr-FR" sz="1600" dirty="0" err="1"/>
                <a:t>Mousoulides</a:t>
              </a:r>
              <a:r>
                <a:rPr lang="fr-FR" sz="1600" dirty="0"/>
                <a:t>, N., </a:t>
              </a:r>
              <a:r>
                <a:rPr lang="fr-FR" sz="1600" dirty="0" err="1"/>
                <a:t>Pittalis</a:t>
              </a:r>
              <a:r>
                <a:rPr lang="fr-FR" sz="1600" dirty="0"/>
                <a:t>, M. &amp; Pitta-</a:t>
              </a:r>
              <a:r>
                <a:rPr lang="fr-FR" sz="1600" dirty="0" err="1"/>
                <a:t>Pantazi</a:t>
              </a:r>
              <a:r>
                <a:rPr lang="fr-FR" sz="1600" dirty="0"/>
                <a:t>, D. (2005). </a:t>
              </a:r>
              <a:r>
                <a:rPr lang="fr-FR" sz="1600" dirty="0" err="1"/>
                <a:t>Problem</a:t>
              </a:r>
              <a:r>
                <a:rPr lang="fr-FR" sz="1600" dirty="0"/>
                <a:t> </a:t>
              </a:r>
              <a:r>
                <a:rPr lang="fr-FR" sz="1600" dirty="0" err="1"/>
                <a:t>Solving</a:t>
              </a:r>
              <a:r>
                <a:rPr lang="fr-FR" sz="1600" dirty="0"/>
                <a:t> and </a:t>
              </a:r>
              <a:r>
                <a:rPr lang="fr-FR" sz="1600" dirty="0" err="1"/>
                <a:t>Problem</a:t>
              </a:r>
              <a:r>
                <a:rPr lang="fr-FR" sz="1600" dirty="0"/>
                <a:t> </a:t>
              </a:r>
              <a:r>
                <a:rPr lang="fr-FR" sz="1600" dirty="0" err="1"/>
                <a:t>Posing</a:t>
              </a:r>
              <a:r>
                <a:rPr lang="fr-FR" sz="1600" dirty="0"/>
                <a:t> in a </a:t>
              </a:r>
              <a:r>
                <a:rPr lang="fr-FR" sz="1600" dirty="0" err="1"/>
                <a:t>Dynamic</a:t>
              </a:r>
              <a:r>
                <a:rPr lang="fr-FR" sz="1600" dirty="0"/>
                <a:t> </a:t>
              </a:r>
              <a:r>
                <a:rPr lang="fr-FR" sz="1600" dirty="0" err="1"/>
                <a:t>Geometry</a:t>
              </a:r>
              <a:r>
                <a:rPr lang="fr-FR" sz="1600" dirty="0"/>
                <a:t> </a:t>
              </a:r>
              <a:r>
                <a:rPr lang="fr-FR" sz="1600" dirty="0" err="1"/>
                <a:t>Environment</a:t>
              </a:r>
              <a:r>
                <a:rPr lang="fr-FR" sz="1600" dirty="0"/>
                <a:t>. The Montana </a:t>
              </a:r>
              <a:r>
                <a:rPr lang="fr-FR" sz="1600" dirty="0" err="1"/>
                <a:t>Mathematics</a:t>
              </a:r>
              <a:r>
                <a:rPr lang="fr-FR" sz="1600" dirty="0"/>
                <a:t> </a:t>
              </a:r>
              <a:r>
                <a:rPr lang="fr-FR" sz="1600" dirty="0" err="1"/>
                <a:t>Enthusiast</a:t>
              </a:r>
              <a:r>
                <a:rPr lang="fr-FR" sz="1600" dirty="0"/>
                <a:t>, 2(2), 125-143.</a:t>
              </a:r>
              <a:endParaRPr lang="el-GR" sz="1600" dirty="0"/>
            </a:p>
          </p:txBody>
        </p:sp>
      </p:grpSp>
      <p:pic>
        <p:nvPicPr>
          <p:cNvPr id="1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7807" y="1154275"/>
            <a:ext cx="5407111" cy="3698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2 - Θέση περιεχομένου"/>
          <p:cNvSpPr txBox="1">
            <a:spLocks/>
          </p:cNvSpPr>
          <p:nvPr/>
        </p:nvSpPr>
        <p:spPr bwMode="auto">
          <a:xfrm>
            <a:off x="4860032" y="1052736"/>
            <a:ext cx="2666675" cy="696530"/>
          </a:xfrm>
          <a:prstGeom prst="rect">
            <a:avLst/>
          </a:prstGeom>
          <a:solidFill>
            <a:srgbClr val="FFFF99"/>
          </a:solidFill>
          <a:ln w="9525" cap="flat" cmpd="sng" algn="ctr">
            <a:solidFill>
              <a:schemeClr val="accent5">
                <a:shade val="95000"/>
                <a:satMod val="105000"/>
              </a:schemeClr>
            </a:solidFill>
            <a:prstDash val="solid"/>
            <a:miter lim="800000"/>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pitchFamily="34"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nSpc>
                <a:spcPct val="105000"/>
              </a:lnSpc>
              <a:spcBef>
                <a:spcPts val="600"/>
              </a:spcBef>
              <a:spcAft>
                <a:spcPts val="600"/>
              </a:spcAft>
              <a:buFont typeface="Arial" pitchFamily="34" charset="0"/>
              <a:buNone/>
            </a:pPr>
            <a:r>
              <a:rPr lang="el-GR" sz="2800" i="1" dirty="0" smtClean="0">
                <a:solidFill>
                  <a:schemeClr val="accent3">
                    <a:lumMod val="50000"/>
                  </a:schemeClr>
                </a:solidFill>
                <a:effectLst>
                  <a:outerShdw blurRad="38100" dist="38100" dir="2700000" algn="tl">
                    <a:srgbClr val="000000">
                      <a:alpha val="43137"/>
                    </a:srgbClr>
                  </a:outerShdw>
                </a:effectLst>
              </a:rPr>
              <a:t>Κεφ. 3 σελ. 58</a:t>
            </a:r>
            <a:endParaRPr lang="el-GR" sz="28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0299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7504" y="764704"/>
            <a:ext cx="8856984" cy="6093296"/>
          </a:xfrm>
        </p:spPr>
        <p:style>
          <a:lnRef idx="1">
            <a:schemeClr val="accent3"/>
          </a:lnRef>
          <a:fillRef idx="2">
            <a:schemeClr val="accent3"/>
          </a:fillRef>
          <a:effectRef idx="1">
            <a:schemeClr val="accent3"/>
          </a:effectRef>
          <a:fontRef idx="minor">
            <a:schemeClr val="dk1"/>
          </a:fontRef>
        </p:style>
        <p:txBody>
          <a:bodyPr>
            <a:noAutofit/>
          </a:bodyPr>
          <a:lstStyle/>
          <a:p>
            <a:pPr>
              <a:lnSpc>
                <a:spcPct val="105000"/>
              </a:lnSpc>
              <a:spcBef>
                <a:spcPts val="600"/>
              </a:spcBef>
              <a:spcAft>
                <a:spcPts val="600"/>
              </a:spcAft>
            </a:pPr>
            <a:r>
              <a:rPr lang="el-GR" sz="2600" dirty="0" smtClean="0"/>
              <a:t>Στα Μαθηματικά ανοιχτό ονομάζεται ένα πρόβλημα που δεν έχει κλείσει, ένα πρόβλημα </a:t>
            </a:r>
            <a:r>
              <a:rPr lang="el-GR" sz="2600" b="1" dirty="0" smtClean="0">
                <a:solidFill>
                  <a:srgbClr val="C00000"/>
                </a:solidFill>
                <a:effectLst>
                  <a:outerShdw blurRad="38100" dist="38100" dir="2700000" algn="tl">
                    <a:srgbClr val="000000">
                      <a:alpha val="43137"/>
                    </a:srgbClr>
                  </a:outerShdw>
                </a:effectLst>
              </a:rPr>
              <a:t>ανοιχτής έρευνας</a:t>
            </a:r>
            <a:r>
              <a:rPr lang="el-GR" sz="2600" dirty="0" smtClean="0"/>
              <a:t>.</a:t>
            </a:r>
            <a:r>
              <a:rPr lang="en-US" sz="2600" dirty="0" smtClean="0"/>
              <a:t> </a:t>
            </a:r>
            <a:r>
              <a:rPr lang="el-GR" sz="2600" dirty="0" smtClean="0"/>
              <a:t>Στη διδασκαλία οι </a:t>
            </a:r>
            <a:r>
              <a:rPr lang="el-GR" sz="2600" dirty="0"/>
              <a:t>μαθητές </a:t>
            </a:r>
            <a:r>
              <a:rPr lang="el-GR" sz="2600" b="1" dirty="0">
                <a:solidFill>
                  <a:srgbClr val="0000CC"/>
                </a:solidFill>
                <a:effectLst>
                  <a:outerShdw blurRad="38100" dist="38100" dir="2700000" algn="tl">
                    <a:srgbClr val="000000">
                      <a:alpha val="43137"/>
                    </a:srgbClr>
                  </a:outerShdw>
                </a:effectLst>
              </a:rPr>
              <a:t>δεν ξέρουν πώς να ξεκινήσουν. </a:t>
            </a:r>
            <a:r>
              <a:rPr lang="el-GR" sz="2600" dirty="0"/>
              <a:t>Πρέπει πρώτα να σκεφτούν</a:t>
            </a:r>
            <a:r>
              <a:rPr lang="el-GR" sz="2600" dirty="0" smtClean="0"/>
              <a:t>… </a:t>
            </a:r>
            <a:endParaRPr lang="en-US" sz="2600" dirty="0" smtClean="0"/>
          </a:p>
          <a:p>
            <a:pPr>
              <a:lnSpc>
                <a:spcPct val="105000"/>
              </a:lnSpc>
              <a:spcBef>
                <a:spcPts val="600"/>
              </a:spcBef>
              <a:spcAft>
                <a:spcPts val="600"/>
              </a:spcAft>
            </a:pPr>
            <a:r>
              <a:rPr lang="el-GR" sz="2600" dirty="0" smtClean="0"/>
              <a:t>Δεν </a:t>
            </a:r>
            <a:r>
              <a:rPr lang="el-GR" sz="2600" dirty="0"/>
              <a:t>αποτελεί πρόβλημα καθημερινής ρουτίνας της σχολικής τάξης, αλλά ασυνήθιστο πρόβλημα, στο οποίο οι μαθητές </a:t>
            </a:r>
            <a:r>
              <a:rPr lang="el-GR" sz="2600" b="1" dirty="0">
                <a:solidFill>
                  <a:srgbClr val="C00000"/>
                </a:solidFill>
                <a:effectLst>
                  <a:outerShdw blurRad="38100" dist="38100" dir="2700000" algn="tl">
                    <a:srgbClr val="000000">
                      <a:alpha val="43137"/>
                    </a:srgbClr>
                  </a:outerShdw>
                </a:effectLst>
              </a:rPr>
              <a:t>μπορούν να κάνουν επιλογές στα δεδομένα, τις υποθέσεις, τη στρατηγική επίλυσης, </a:t>
            </a:r>
            <a:r>
              <a:rPr lang="el-GR" sz="2600" dirty="0"/>
              <a:t>τους </a:t>
            </a:r>
            <a:r>
              <a:rPr lang="el-GR" sz="2600" dirty="0" smtClean="0"/>
              <a:t>στόχους </a:t>
            </a:r>
            <a:r>
              <a:rPr lang="el-GR" sz="2600" dirty="0"/>
              <a:t>και να καταλήγουν σε διαφορετικά </a:t>
            </a:r>
            <a:r>
              <a:rPr lang="el-GR" sz="2600" dirty="0" smtClean="0"/>
              <a:t>αποτελέσματα </a:t>
            </a:r>
            <a:r>
              <a:rPr lang="el-GR" sz="2600" dirty="0"/>
              <a:t>(</a:t>
            </a:r>
            <a:r>
              <a:rPr lang="el-GR" sz="2600" dirty="0" err="1"/>
              <a:t>Cifarelli</a:t>
            </a:r>
            <a:r>
              <a:rPr lang="el-GR" sz="2600" dirty="0"/>
              <a:t> &amp; </a:t>
            </a:r>
            <a:r>
              <a:rPr lang="el-GR" sz="2600" dirty="0" err="1"/>
              <a:t>Cai</a:t>
            </a:r>
            <a:r>
              <a:rPr lang="el-GR" sz="2600" dirty="0"/>
              <a:t>, </a:t>
            </a:r>
            <a:r>
              <a:rPr lang="el-GR" sz="2600" dirty="0" smtClean="0"/>
              <a:t>2005). </a:t>
            </a:r>
          </a:p>
          <a:p>
            <a:r>
              <a:rPr lang="el-GR" sz="2600" dirty="0" smtClean="0"/>
              <a:t>Με </a:t>
            </a:r>
            <a:r>
              <a:rPr lang="el-GR" sz="2600" dirty="0"/>
              <a:t>τη </a:t>
            </a:r>
            <a:r>
              <a:rPr lang="el-GR" sz="2600" b="1" dirty="0">
                <a:solidFill>
                  <a:srgbClr val="0000FF"/>
                </a:solidFill>
                <a:effectLst>
                  <a:outerShdw blurRad="38100" dist="38100" dir="2700000" algn="tl">
                    <a:srgbClr val="000000">
                      <a:alpha val="43137"/>
                    </a:srgbClr>
                  </a:outerShdw>
                </a:effectLst>
              </a:rPr>
              <a:t>συζήτηση των λύσεων σε ολόκληρη την τάξη </a:t>
            </a:r>
            <a:r>
              <a:rPr lang="el-GR" sz="2600" dirty="0"/>
              <a:t>οι μαθητές δραστηριοποιούν τα μαθησιακά τους κίνητρα για τα Μαθηματικά, εξηγούν τη λύση στους συμμαθητές τους, κάνουν νέους εννοιολογικούς </a:t>
            </a:r>
            <a:r>
              <a:rPr lang="el-GR" sz="2600" dirty="0" smtClean="0"/>
              <a:t>συσχετισμούς και αναπτύσσουν </a:t>
            </a:r>
            <a:r>
              <a:rPr lang="el-GR" sz="2600" dirty="0"/>
              <a:t>τη μαθηματική τους </a:t>
            </a:r>
            <a:r>
              <a:rPr lang="el-GR" sz="2600" dirty="0" smtClean="0"/>
              <a:t>σκέψη. </a:t>
            </a:r>
            <a:endParaRPr lang="el-GR" sz="2600" dirty="0"/>
          </a:p>
          <a:p>
            <a:pPr>
              <a:lnSpc>
                <a:spcPct val="105000"/>
              </a:lnSpc>
              <a:spcBef>
                <a:spcPts val="600"/>
              </a:spcBef>
              <a:spcAft>
                <a:spcPts val="600"/>
              </a:spcAft>
              <a:buNone/>
            </a:pPr>
            <a:endParaRPr lang="el-GR" sz="2400" dirty="0" smtClean="0"/>
          </a:p>
        </p:txBody>
      </p:sp>
      <p:sp>
        <p:nvSpPr>
          <p:cNvPr id="5" name="1 - Τίτλος"/>
          <p:cNvSpPr>
            <a:spLocks noGrp="1"/>
          </p:cNvSpPr>
          <p:nvPr>
            <p:ph type="title"/>
          </p:nvPr>
        </p:nvSpPr>
        <p:spPr>
          <a:xfrm>
            <a:off x="683568" y="0"/>
            <a:ext cx="7632848" cy="64807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600" b="1" dirty="0" smtClean="0"/>
              <a:t>Το ανοιχτό πρόβλημα</a:t>
            </a:r>
            <a:endParaRPr lang="el-GR" sz="3600" b="1" dirty="0"/>
          </a:p>
        </p:txBody>
      </p:sp>
    </p:spTree>
    <p:extLst>
      <p:ext uri="{BB962C8B-B14F-4D97-AF65-F5344CB8AC3E}">
        <p14:creationId xmlns:p14="http://schemas.microsoft.com/office/powerpoint/2010/main" val="224708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96752"/>
          </a:xfrm>
        </p:spPr>
        <p:style>
          <a:lnRef idx="1">
            <a:schemeClr val="accent2"/>
          </a:lnRef>
          <a:fillRef idx="2">
            <a:schemeClr val="accent2"/>
          </a:fillRef>
          <a:effectRef idx="1">
            <a:schemeClr val="accent2"/>
          </a:effectRef>
          <a:fontRef idx="minor">
            <a:schemeClr val="dk1"/>
          </a:fontRef>
        </p:style>
        <p:txBody>
          <a:bodyPr/>
          <a:lstStyle/>
          <a:p>
            <a:r>
              <a:rPr lang="el-GR" sz="3600" b="1" i="1" dirty="0" smtClean="0">
                <a:solidFill>
                  <a:srgbClr val="C00000"/>
                </a:solidFill>
              </a:rPr>
              <a:t>Ανοιχτά και κλειστά προβλήματα</a:t>
            </a:r>
            <a:r>
              <a:rPr lang="el-GR" sz="3600" b="1" dirty="0" smtClean="0">
                <a:solidFill>
                  <a:srgbClr val="C00000"/>
                </a:solidFill>
              </a:rPr>
              <a:t/>
            </a:r>
            <a:br>
              <a:rPr lang="el-GR" sz="3600" b="1" dirty="0" smtClean="0">
                <a:solidFill>
                  <a:srgbClr val="C00000"/>
                </a:solidFill>
              </a:rPr>
            </a:br>
            <a:r>
              <a:rPr lang="el-GR" sz="3600" b="1" i="1" dirty="0" smtClean="0">
                <a:solidFill>
                  <a:srgbClr val="C00000"/>
                </a:solidFill>
              </a:rPr>
              <a:t> (PME, </a:t>
            </a:r>
            <a:r>
              <a:rPr lang="el-GR" sz="3600" b="1" i="1" dirty="0" err="1" smtClean="0">
                <a:solidFill>
                  <a:srgbClr val="C00000"/>
                </a:solidFill>
              </a:rPr>
              <a:t>Pehkonen</a:t>
            </a:r>
            <a:r>
              <a:rPr lang="el-GR" sz="3600" b="1" i="1" dirty="0" smtClean="0">
                <a:solidFill>
                  <a:srgbClr val="C00000"/>
                </a:solidFill>
              </a:rPr>
              <a:t>  E.)</a:t>
            </a:r>
            <a:endParaRPr lang="el-GR" sz="3600" b="1" dirty="0">
              <a:solidFill>
                <a:srgbClr val="C00000"/>
              </a:solidFill>
            </a:endParaRPr>
          </a:p>
        </p:txBody>
      </p:sp>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12</a:t>
            </a:fld>
            <a:endParaRPr lang="el-GR"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455" y="1340768"/>
            <a:ext cx="10085662" cy="588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8031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1520" y="260648"/>
            <a:ext cx="8615363" cy="767556"/>
          </a:xfrm>
        </p:spPr>
        <p:style>
          <a:lnRef idx="2">
            <a:schemeClr val="accent6">
              <a:shade val="50000"/>
            </a:schemeClr>
          </a:lnRef>
          <a:fillRef idx="1">
            <a:schemeClr val="accent6"/>
          </a:fillRef>
          <a:effectRef idx="0">
            <a:schemeClr val="accent6"/>
          </a:effectRef>
          <a:fontRef idx="minor">
            <a:schemeClr val="lt1"/>
          </a:fontRef>
        </p:style>
        <p:txBody>
          <a:bodyPr rtlCol="0">
            <a:normAutofit/>
          </a:bodyPr>
          <a:lstStyle/>
          <a:p>
            <a:pPr>
              <a:defRPr/>
            </a:pPr>
            <a:r>
              <a:rPr lang="el-GR" sz="3600" b="1" dirty="0" smtClean="0">
                <a:effectLst>
                  <a:outerShdw blurRad="38100" dist="38100" dir="2700000" algn="tl">
                    <a:srgbClr val="000000">
                      <a:alpha val="43137"/>
                    </a:srgbClr>
                  </a:outerShdw>
                </a:effectLst>
              </a:rPr>
              <a:t>Ανοιχτό πρόβλημα και ανοιχτή προσέγγιση</a:t>
            </a:r>
            <a:endParaRPr lang="en-US" sz="3600" b="1" dirty="0">
              <a:effectLst>
                <a:outerShdw blurRad="38100" dist="38100" dir="2700000" algn="tl">
                  <a:srgbClr val="000000">
                    <a:alpha val="43137"/>
                  </a:srgbClr>
                </a:outerShdw>
              </a:effectLst>
            </a:endParaRPr>
          </a:p>
        </p:txBody>
      </p:sp>
      <p:sp>
        <p:nvSpPr>
          <p:cNvPr id="5" name="4 - Θέση αριθμού διαφάνειας"/>
          <p:cNvSpPr>
            <a:spLocks noGrp="1"/>
          </p:cNvSpPr>
          <p:nvPr>
            <p:ph type="sldNum" sz="quarter" idx="12"/>
          </p:nvPr>
        </p:nvSpPr>
        <p:spPr>
          <a:xfrm>
            <a:off x="6938963" y="6421438"/>
            <a:ext cx="2133600" cy="365125"/>
          </a:xfrm>
        </p:spPr>
        <p:txBody>
          <a:bodyPr/>
          <a:lstStyle/>
          <a:p>
            <a:pPr>
              <a:defRPr/>
            </a:pPr>
            <a:fld id="{B9CF7E14-0DAA-4089-B677-24D1E2AB88F2}" type="slidenum">
              <a:rPr lang="el-GR"/>
              <a:pPr>
                <a:defRPr/>
              </a:pPr>
              <a:t>13</a:t>
            </a:fld>
            <a:endParaRPr lang="el-GR" dirty="0"/>
          </a:p>
        </p:txBody>
      </p:sp>
      <p:sp>
        <p:nvSpPr>
          <p:cNvPr id="2" name="Rectangle 1"/>
          <p:cNvSpPr/>
          <p:nvPr/>
        </p:nvSpPr>
        <p:spPr>
          <a:xfrm>
            <a:off x="251520" y="1185593"/>
            <a:ext cx="8784976" cy="5093702"/>
          </a:xfrm>
          <a:prstGeom prst="rect">
            <a:avLst/>
          </a:prstGeom>
          <a:solidFill>
            <a:schemeClr val="accent2">
              <a:lumMod val="20000"/>
              <a:lumOff val="80000"/>
            </a:schemeClr>
          </a:solidFill>
        </p:spPr>
        <p:txBody>
          <a:bodyPr wrap="square">
            <a:spAutoFit/>
          </a:bodyPr>
          <a:lstStyle/>
          <a:p>
            <a:pPr marL="342900" indent="-342900">
              <a:buFont typeface="Arial" pitchFamily="34" charset="0"/>
              <a:buChar char="•"/>
            </a:pPr>
            <a:r>
              <a:rPr lang="el-GR" sz="2500" b="1" dirty="0" smtClean="0">
                <a:solidFill>
                  <a:srgbClr val="006600"/>
                </a:solidFill>
                <a:effectLst>
                  <a:outerShdw blurRad="38100" dist="38100" dir="2700000" algn="tl">
                    <a:srgbClr val="000000">
                      <a:alpha val="43137"/>
                    </a:srgbClr>
                  </a:outerShdw>
                </a:effectLst>
                <a:latin typeface="+mn-lt"/>
              </a:rPr>
              <a:t>Το </a:t>
            </a:r>
            <a:r>
              <a:rPr lang="el-GR" sz="2500" b="1" dirty="0">
                <a:solidFill>
                  <a:srgbClr val="006600"/>
                </a:solidFill>
                <a:effectLst>
                  <a:outerShdw blurRad="38100" dist="38100" dir="2700000" algn="tl">
                    <a:srgbClr val="000000">
                      <a:alpha val="43137"/>
                    </a:srgbClr>
                  </a:outerShdw>
                </a:effectLst>
                <a:latin typeface="+mn-lt"/>
              </a:rPr>
              <a:t>ανοιχτό πρόβλημα είναι ένα πρόβλημα που επιδέχεται πολλαπλές σωστές απαντήσεις ή μια σωστή απάντηση </a:t>
            </a:r>
            <a:r>
              <a:rPr lang="el-GR" sz="2500" b="1" dirty="0" smtClean="0">
                <a:solidFill>
                  <a:srgbClr val="006600"/>
                </a:solidFill>
                <a:effectLst>
                  <a:outerShdw blurRad="38100" dist="38100" dir="2700000" algn="tl">
                    <a:srgbClr val="000000">
                      <a:alpha val="43137"/>
                    </a:srgbClr>
                  </a:outerShdw>
                </a:effectLst>
                <a:latin typeface="+mn-lt"/>
              </a:rPr>
              <a:t>που εκφράζεται με </a:t>
            </a:r>
            <a:r>
              <a:rPr lang="el-GR" sz="2500" b="1" dirty="0">
                <a:solidFill>
                  <a:srgbClr val="006600"/>
                </a:solidFill>
                <a:effectLst>
                  <a:outerShdw blurRad="38100" dist="38100" dir="2700000" algn="tl">
                    <a:srgbClr val="000000">
                      <a:alpha val="43137"/>
                    </a:srgbClr>
                  </a:outerShdw>
                </a:effectLst>
                <a:latin typeface="+mn-lt"/>
              </a:rPr>
              <a:t>διαφορετικούς τρόπους. </a:t>
            </a:r>
            <a:r>
              <a:rPr lang="el-GR" sz="2500" dirty="0">
                <a:latin typeface="+mn-lt"/>
              </a:rPr>
              <a:t>Η ανοιχτή λύση προβλήματος βασίζεται στην έρευνα που πραγματοποιήθηκε από τον </a:t>
            </a:r>
            <a:r>
              <a:rPr lang="el-GR" sz="2500" dirty="0" err="1">
                <a:latin typeface="+mn-lt"/>
              </a:rPr>
              <a:t>Shimada</a:t>
            </a:r>
            <a:r>
              <a:rPr lang="el-GR" sz="2500" dirty="0">
                <a:latin typeface="+mn-lt"/>
              </a:rPr>
              <a:t> S., η οποία αποκαλείται "</a:t>
            </a:r>
            <a:r>
              <a:rPr lang="el-GR" sz="2500" b="1" i="1" dirty="0">
                <a:solidFill>
                  <a:srgbClr val="C00000"/>
                </a:solidFill>
                <a:effectLst>
                  <a:outerShdw blurRad="38100" dist="38100" dir="2700000" algn="tl">
                    <a:srgbClr val="000000">
                      <a:alpha val="43137"/>
                    </a:srgbClr>
                  </a:outerShdw>
                </a:effectLst>
                <a:latin typeface="+mn-lt"/>
              </a:rPr>
              <a:t>ανοιχτή προσέγγιση</a:t>
            </a:r>
            <a:r>
              <a:rPr lang="el-GR" sz="2500" dirty="0">
                <a:latin typeface="+mn-lt"/>
              </a:rPr>
              <a:t>". Η ανοιχτή προσέγγιση ξεκίνησε τη δεκαετία του '70. </a:t>
            </a:r>
            <a:endParaRPr lang="el-GR" sz="2500" dirty="0" smtClean="0">
              <a:latin typeface="+mn-lt"/>
            </a:endParaRPr>
          </a:p>
          <a:p>
            <a:pPr marL="342900" indent="-342900">
              <a:buFont typeface="Arial" pitchFamily="34" charset="0"/>
              <a:buChar char="•"/>
            </a:pPr>
            <a:r>
              <a:rPr lang="el-GR" sz="2500" dirty="0" smtClean="0">
                <a:latin typeface="+mn-lt"/>
              </a:rPr>
              <a:t>Η </a:t>
            </a:r>
            <a:r>
              <a:rPr lang="el-GR" sz="2500" dirty="0">
                <a:latin typeface="+mn-lt"/>
              </a:rPr>
              <a:t>ανοιχτή προσέγγιση παρέχει στους μαθητές </a:t>
            </a:r>
            <a:r>
              <a:rPr lang="el-GR" sz="2500" b="1" dirty="0">
                <a:solidFill>
                  <a:schemeClr val="accent5">
                    <a:lumMod val="75000"/>
                  </a:schemeClr>
                </a:solidFill>
                <a:effectLst>
                  <a:outerShdw blurRad="38100" dist="38100" dir="2700000" algn="tl">
                    <a:srgbClr val="000000">
                      <a:alpha val="43137"/>
                    </a:srgbClr>
                  </a:outerShdw>
                </a:effectLst>
                <a:latin typeface="+mn-lt"/>
              </a:rPr>
              <a:t>εμπειρίες ανακάλυψης νέων τρόπων </a:t>
            </a:r>
            <a:r>
              <a:rPr lang="el-GR" sz="2500" dirty="0">
                <a:latin typeface="+mn-lt"/>
              </a:rPr>
              <a:t>(</a:t>
            </a:r>
            <a:r>
              <a:rPr lang="el-GR" sz="2500" dirty="0" err="1">
                <a:latin typeface="+mn-lt"/>
              </a:rPr>
              <a:t>Shimada</a:t>
            </a:r>
            <a:r>
              <a:rPr lang="el-GR" sz="2500" dirty="0">
                <a:latin typeface="+mn-lt"/>
              </a:rPr>
              <a:t> 1997). </a:t>
            </a:r>
            <a:r>
              <a:rPr lang="el-GR" sz="2500" dirty="0" smtClean="0">
                <a:latin typeface="+mn-lt"/>
              </a:rPr>
              <a:t>Από </a:t>
            </a:r>
            <a:r>
              <a:rPr lang="el-GR" sz="2500" dirty="0">
                <a:latin typeface="+mn-lt"/>
              </a:rPr>
              <a:t>τότε, οι ιάπωνες </a:t>
            </a:r>
            <a:r>
              <a:rPr lang="el-GR" sz="2500" dirty="0" smtClean="0">
                <a:latin typeface="+mn-lt"/>
              </a:rPr>
              <a:t>εκπαιδευτικοί έχουν </a:t>
            </a:r>
            <a:r>
              <a:rPr lang="el-GR" sz="2500" dirty="0">
                <a:latin typeface="+mn-lt"/>
              </a:rPr>
              <a:t>δοκιμάσει </a:t>
            </a:r>
            <a:r>
              <a:rPr lang="el-GR" sz="2500" dirty="0" smtClean="0">
                <a:latin typeface="+mn-lt"/>
              </a:rPr>
              <a:t>στη διδασκαλία τους πολλά </a:t>
            </a:r>
            <a:r>
              <a:rPr lang="el-GR" sz="2500" dirty="0">
                <a:latin typeface="+mn-lt"/>
              </a:rPr>
              <a:t>ανοιχτά προβλήματα και σχέδια </a:t>
            </a:r>
            <a:r>
              <a:rPr lang="el-GR" sz="2500" dirty="0" smtClean="0">
                <a:latin typeface="+mn-lt"/>
              </a:rPr>
              <a:t>μαθήματος. </a:t>
            </a:r>
            <a:r>
              <a:rPr lang="el-GR" sz="2500" dirty="0">
                <a:latin typeface="+mn-lt"/>
              </a:rPr>
              <a:t>Αυτά </a:t>
            </a:r>
            <a:r>
              <a:rPr lang="el-GR" sz="2500" dirty="0" smtClean="0">
                <a:latin typeface="+mn-lt"/>
              </a:rPr>
              <a:t>τα προβλήματα </a:t>
            </a:r>
            <a:r>
              <a:rPr lang="el-GR" sz="2500" dirty="0">
                <a:latin typeface="+mn-lt"/>
              </a:rPr>
              <a:t>χρησιμοποιούνται </a:t>
            </a:r>
            <a:r>
              <a:rPr lang="el-GR" sz="2500" dirty="0" smtClean="0">
                <a:latin typeface="+mn-lt"/>
              </a:rPr>
              <a:t>στη διδασκαλία και </a:t>
            </a:r>
            <a:r>
              <a:rPr lang="el-GR" sz="2500" dirty="0">
                <a:latin typeface="+mn-lt"/>
              </a:rPr>
              <a:t>σήμερα αποκαλούνται </a:t>
            </a:r>
            <a:r>
              <a:rPr lang="el-GR" sz="2500" b="1" dirty="0">
                <a:solidFill>
                  <a:srgbClr val="C00000"/>
                </a:solidFill>
                <a:effectLst>
                  <a:outerShdw blurRad="38100" dist="38100" dir="2700000" algn="tl">
                    <a:srgbClr val="000000">
                      <a:alpha val="43137"/>
                    </a:srgbClr>
                  </a:outerShdw>
                </a:effectLst>
                <a:latin typeface="+mn-lt"/>
              </a:rPr>
              <a:t>ανοιχτή επίλυση προβλήματος</a:t>
            </a:r>
            <a:r>
              <a:rPr lang="el-GR" sz="2500" dirty="0">
                <a:latin typeface="+mn-lt"/>
              </a:rPr>
              <a:t>. </a:t>
            </a:r>
            <a:endParaRPr lang="el-GR" sz="2500" dirty="0" smtClean="0">
              <a:latin typeface="+mn-lt"/>
            </a:endParaRPr>
          </a:p>
        </p:txBody>
      </p:sp>
    </p:spTree>
    <p:extLst>
      <p:ext uri="{BB962C8B-B14F-4D97-AF65-F5344CB8AC3E}">
        <p14:creationId xmlns:p14="http://schemas.microsoft.com/office/powerpoint/2010/main" val="662548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2"/>
          </p:nvPr>
        </p:nvSpPr>
        <p:spPr>
          <a:xfrm>
            <a:off x="6938963" y="6421438"/>
            <a:ext cx="2133600" cy="365125"/>
          </a:xfrm>
        </p:spPr>
        <p:txBody>
          <a:bodyPr/>
          <a:lstStyle/>
          <a:p>
            <a:pPr>
              <a:defRPr/>
            </a:pPr>
            <a:fld id="{B9CF7E14-0DAA-4089-B677-24D1E2AB88F2}" type="slidenum">
              <a:rPr lang="el-GR"/>
              <a:pPr>
                <a:defRPr/>
              </a:pPr>
              <a:t>14</a:t>
            </a:fld>
            <a:endParaRPr lang="el-GR" dirty="0"/>
          </a:p>
        </p:txBody>
      </p:sp>
      <p:pic>
        <p:nvPicPr>
          <p:cNvPr id="2150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520" y="739545"/>
            <a:ext cx="9973601" cy="60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le 1"/>
          <p:cNvSpPr>
            <a:spLocks noGrp="1"/>
          </p:cNvSpPr>
          <p:nvPr>
            <p:ph type="title"/>
          </p:nvPr>
        </p:nvSpPr>
        <p:spPr>
          <a:xfrm>
            <a:off x="1619672" y="116632"/>
            <a:ext cx="5544616" cy="478897"/>
          </a:xfrm>
        </p:spPr>
        <p:style>
          <a:lnRef idx="2">
            <a:schemeClr val="accent6">
              <a:shade val="50000"/>
            </a:schemeClr>
          </a:lnRef>
          <a:fillRef idx="1">
            <a:schemeClr val="accent6"/>
          </a:fillRef>
          <a:effectRef idx="0">
            <a:schemeClr val="accent6"/>
          </a:effectRef>
          <a:fontRef idx="minor">
            <a:schemeClr val="lt1"/>
          </a:fontRef>
        </p:style>
        <p:txBody>
          <a:bodyPr rtlCol="0">
            <a:noAutofit/>
          </a:bodyPr>
          <a:lstStyle/>
          <a:p>
            <a:pPr>
              <a:defRPr/>
            </a:pPr>
            <a:r>
              <a:rPr lang="en-US" sz="3200" b="1" dirty="0">
                <a:effectLst>
                  <a:outerShdw blurRad="38100" dist="38100" dir="2700000" algn="tl">
                    <a:srgbClr val="000000">
                      <a:alpha val="43137"/>
                    </a:srgbClr>
                  </a:outerShdw>
                </a:effectLst>
              </a:rPr>
              <a:t>Becker, J., Shimada, S. (1997). </a:t>
            </a:r>
          </a:p>
        </p:txBody>
      </p:sp>
    </p:spTree>
    <p:extLst>
      <p:ext uri="{BB962C8B-B14F-4D97-AF65-F5344CB8AC3E}">
        <p14:creationId xmlns:p14="http://schemas.microsoft.com/office/powerpoint/2010/main" val="2738099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1520" y="260648"/>
            <a:ext cx="8615363" cy="767556"/>
          </a:xfrm>
        </p:spPr>
        <p:style>
          <a:lnRef idx="3">
            <a:schemeClr val="lt1"/>
          </a:lnRef>
          <a:fillRef idx="1">
            <a:schemeClr val="accent4"/>
          </a:fillRef>
          <a:effectRef idx="1">
            <a:schemeClr val="accent4"/>
          </a:effectRef>
          <a:fontRef idx="minor">
            <a:schemeClr val="lt1"/>
          </a:fontRef>
        </p:style>
        <p:txBody>
          <a:bodyPr rtlCol="0">
            <a:normAutofit/>
          </a:bodyPr>
          <a:lstStyle/>
          <a:p>
            <a:pPr>
              <a:defRPr/>
            </a:pPr>
            <a:r>
              <a:rPr lang="el-GR" sz="3600" b="1" dirty="0" smtClean="0">
                <a:effectLst>
                  <a:outerShdw blurRad="38100" dist="38100" dir="2700000" algn="tl">
                    <a:srgbClr val="000000">
                      <a:alpha val="43137"/>
                    </a:srgbClr>
                  </a:outerShdw>
                </a:effectLst>
              </a:rPr>
              <a:t>Ανοιχτό πρόβλημα και αιτιολόγηση</a:t>
            </a:r>
            <a:endParaRPr lang="en-US" sz="3600" b="1" dirty="0">
              <a:effectLst>
                <a:outerShdw blurRad="38100" dist="38100" dir="2700000" algn="tl">
                  <a:srgbClr val="000000">
                    <a:alpha val="43137"/>
                  </a:srgbClr>
                </a:outerShdw>
              </a:effectLst>
            </a:endParaRPr>
          </a:p>
        </p:txBody>
      </p:sp>
      <p:sp>
        <p:nvSpPr>
          <p:cNvPr id="5" name="4 - Θέση αριθμού διαφάνειας"/>
          <p:cNvSpPr>
            <a:spLocks noGrp="1"/>
          </p:cNvSpPr>
          <p:nvPr>
            <p:ph type="sldNum" sz="quarter" idx="12"/>
          </p:nvPr>
        </p:nvSpPr>
        <p:spPr>
          <a:xfrm>
            <a:off x="6938963" y="6421438"/>
            <a:ext cx="2133600" cy="365125"/>
          </a:xfrm>
        </p:spPr>
        <p:txBody>
          <a:bodyPr/>
          <a:lstStyle/>
          <a:p>
            <a:pPr>
              <a:defRPr/>
            </a:pPr>
            <a:fld id="{B9CF7E14-0DAA-4089-B677-24D1E2AB88F2}" type="slidenum">
              <a:rPr lang="el-GR"/>
              <a:pPr>
                <a:defRPr/>
              </a:pPr>
              <a:t>15</a:t>
            </a:fld>
            <a:endParaRPr lang="el-GR" dirty="0"/>
          </a:p>
        </p:txBody>
      </p:sp>
      <p:sp>
        <p:nvSpPr>
          <p:cNvPr id="2" name="Rectangle 1"/>
          <p:cNvSpPr/>
          <p:nvPr/>
        </p:nvSpPr>
        <p:spPr>
          <a:xfrm>
            <a:off x="224742" y="1196752"/>
            <a:ext cx="8640960" cy="5062924"/>
          </a:xfrm>
          <a:prstGeom prst="rect">
            <a:avLst/>
          </a:prstGeom>
          <a:solidFill>
            <a:schemeClr val="accent3">
              <a:lumMod val="20000"/>
              <a:lumOff val="80000"/>
            </a:schemeClr>
          </a:solidFill>
        </p:spPr>
        <p:txBody>
          <a:bodyPr wrap="square">
            <a:spAutoFit/>
          </a:bodyPr>
          <a:lstStyle/>
          <a:p>
            <a:pPr marL="457200" indent="-457200">
              <a:spcBef>
                <a:spcPts val="600"/>
              </a:spcBef>
              <a:spcAft>
                <a:spcPts val="1200"/>
              </a:spcAft>
              <a:buFont typeface="Arial" pitchFamily="34" charset="0"/>
              <a:buChar char="•"/>
            </a:pPr>
            <a:r>
              <a:rPr lang="el-GR" sz="2800" dirty="0" smtClean="0">
                <a:latin typeface="+mn-lt"/>
              </a:rPr>
              <a:t>Τα </a:t>
            </a:r>
            <a:r>
              <a:rPr lang="el-GR" sz="2800" dirty="0">
                <a:latin typeface="+mn-lt"/>
              </a:rPr>
              <a:t>ανοιχτά προβλήματα </a:t>
            </a:r>
            <a:r>
              <a:rPr lang="el-GR" sz="2800" dirty="0" smtClean="0">
                <a:latin typeface="+mn-lt"/>
              </a:rPr>
              <a:t>και οι αυθεντικές ή κατάλληλα κατασκευασμένες δραστηριότητες (π. χ. </a:t>
            </a:r>
            <a:r>
              <a:rPr lang="en-US" sz="2800" dirty="0" smtClean="0">
                <a:latin typeface="+mn-lt"/>
              </a:rPr>
              <a:t>Pisa</a:t>
            </a:r>
            <a:r>
              <a:rPr lang="el-GR" sz="2800" dirty="0" smtClean="0">
                <a:latin typeface="+mn-lt"/>
              </a:rPr>
              <a:t>, </a:t>
            </a:r>
            <a:r>
              <a:rPr lang="en-US" sz="2800" dirty="0" smtClean="0">
                <a:latin typeface="+mn-lt"/>
              </a:rPr>
              <a:t>TIMSS</a:t>
            </a:r>
            <a:r>
              <a:rPr lang="el-GR" sz="2800" dirty="0" smtClean="0">
                <a:latin typeface="+mn-lt"/>
              </a:rPr>
              <a:t>), προσφέρονται για την </a:t>
            </a:r>
            <a:r>
              <a:rPr lang="el-GR" sz="2800" b="1" dirty="0" smtClean="0">
                <a:solidFill>
                  <a:srgbClr val="C00000"/>
                </a:solidFill>
                <a:effectLst>
                  <a:outerShdw blurRad="38100" dist="38100" dir="2700000" algn="tl">
                    <a:srgbClr val="000000">
                      <a:alpha val="43137"/>
                    </a:srgbClr>
                  </a:outerShdw>
                </a:effectLst>
                <a:latin typeface="+mn-lt"/>
              </a:rPr>
              <a:t>αξιολόγηση</a:t>
            </a:r>
            <a:r>
              <a:rPr lang="el-GR" sz="2800" dirty="0">
                <a:latin typeface="+mn-lt"/>
              </a:rPr>
              <a:t>. "</a:t>
            </a:r>
            <a:r>
              <a:rPr lang="el-GR" sz="2800" i="1" dirty="0">
                <a:latin typeface="+mn-lt"/>
              </a:rPr>
              <a:t>Απαντώντας σε </a:t>
            </a:r>
            <a:r>
              <a:rPr lang="el-GR" sz="2800" i="1" dirty="0" smtClean="0">
                <a:latin typeface="+mn-lt"/>
              </a:rPr>
              <a:t>ανοιχτά ερωτήματα, </a:t>
            </a:r>
            <a:r>
              <a:rPr lang="el-GR" sz="2800" i="1" dirty="0">
                <a:latin typeface="+mn-lt"/>
              </a:rPr>
              <a:t>οι μαθητές καλούνται συχνά όχι μόνο να εκθέσουν την εργασία τους, αλλά και </a:t>
            </a:r>
            <a:r>
              <a:rPr lang="el-GR" sz="2800" i="1" u="sng" dirty="0">
                <a:latin typeface="+mn-lt"/>
              </a:rPr>
              <a:t>να εξηγήσουν πώς βρήκαν τις απαντήσεις τους </a:t>
            </a:r>
            <a:r>
              <a:rPr lang="el-GR" sz="2800" i="1" dirty="0">
                <a:latin typeface="+mn-lt"/>
              </a:rPr>
              <a:t>ή γιατί επέλεξαν τη συγκεκριμένη μέθοδο</a:t>
            </a:r>
            <a:r>
              <a:rPr lang="el-GR" sz="2800" dirty="0" smtClean="0">
                <a:latin typeface="+mn-lt"/>
              </a:rPr>
              <a:t>".</a:t>
            </a:r>
            <a:endParaRPr lang="el-GR" sz="2800" dirty="0" smtClean="0">
              <a:latin typeface="+mn-lt"/>
            </a:endParaRPr>
          </a:p>
          <a:p>
            <a:pPr marL="457200" indent="-457200">
              <a:spcBef>
                <a:spcPts val="600"/>
              </a:spcBef>
              <a:spcAft>
                <a:spcPts val="1200"/>
              </a:spcAft>
              <a:buFont typeface="Arial" pitchFamily="34" charset="0"/>
              <a:buChar char="•"/>
            </a:pPr>
            <a:r>
              <a:rPr lang="el-GR" sz="2800" dirty="0" smtClean="0">
                <a:latin typeface="+mn-lt"/>
              </a:rPr>
              <a:t>Επιπλέον</a:t>
            </a:r>
            <a:r>
              <a:rPr lang="el-GR" sz="2800" dirty="0">
                <a:latin typeface="+mn-lt"/>
              </a:rPr>
              <a:t>, η ανοιχτή επίλυση προβλήματος έχει θεωρηθεί ευρέως ως </a:t>
            </a:r>
            <a:r>
              <a:rPr lang="el-GR" sz="2800" b="1" dirty="0">
                <a:solidFill>
                  <a:srgbClr val="C00000"/>
                </a:solidFill>
                <a:effectLst>
                  <a:outerShdw blurRad="38100" dist="38100" dir="2700000" algn="tl">
                    <a:srgbClr val="000000">
                      <a:alpha val="43137"/>
                    </a:srgbClr>
                  </a:outerShdw>
                </a:effectLst>
                <a:latin typeface="+mn-lt"/>
              </a:rPr>
              <a:t>προχωρημένη μέθοδος </a:t>
            </a:r>
            <a:r>
              <a:rPr lang="el-GR" sz="2800" dirty="0" smtClean="0">
                <a:latin typeface="+mn-lt"/>
              </a:rPr>
              <a:t>διδασκαλίας </a:t>
            </a:r>
            <a:r>
              <a:rPr lang="el-GR" sz="2800" dirty="0">
                <a:latin typeface="+mn-lt"/>
              </a:rPr>
              <a:t>των μαθηματικών στην Αμερική</a:t>
            </a:r>
            <a:r>
              <a:rPr lang="el-GR" sz="2800" dirty="0" smtClean="0">
                <a:latin typeface="+mn-lt"/>
              </a:rPr>
              <a:t>.</a:t>
            </a:r>
            <a:endParaRPr lang="el-GR" sz="2800" dirty="0">
              <a:latin typeface="+mn-lt"/>
            </a:endParaRPr>
          </a:p>
        </p:txBody>
      </p:sp>
    </p:spTree>
    <p:extLst>
      <p:ext uri="{BB962C8B-B14F-4D97-AF65-F5344CB8AC3E}">
        <p14:creationId xmlns:p14="http://schemas.microsoft.com/office/powerpoint/2010/main" val="270115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46159" y="116632"/>
            <a:ext cx="8615363" cy="1008112"/>
          </a:xfrm>
          <a:solidFill>
            <a:srgbClr val="F2B800"/>
          </a:solidFill>
          <a:ln>
            <a:solidFill>
              <a:schemeClr val="accent6">
                <a:lumMod val="50000"/>
              </a:schemeClr>
            </a:solidFill>
          </a:ln>
        </p:spPr>
        <p:style>
          <a:lnRef idx="3">
            <a:schemeClr val="lt1"/>
          </a:lnRef>
          <a:fillRef idx="1">
            <a:schemeClr val="accent4"/>
          </a:fillRef>
          <a:effectRef idx="1">
            <a:schemeClr val="accent4"/>
          </a:effectRef>
          <a:fontRef idx="minor">
            <a:schemeClr val="lt1"/>
          </a:fontRef>
        </p:style>
        <p:txBody>
          <a:bodyPr rtlCol="0">
            <a:normAutofit fontScale="90000"/>
          </a:bodyPr>
          <a:lstStyle/>
          <a:p>
            <a:pPr>
              <a:defRPr/>
            </a:pPr>
            <a:r>
              <a:rPr lang="el-GR" sz="3600" b="1" dirty="0" smtClean="0">
                <a:solidFill>
                  <a:srgbClr val="C00000"/>
                </a:solidFill>
                <a:effectLst>
                  <a:outerShdw blurRad="38100" dist="38100" dir="2700000" algn="tl">
                    <a:srgbClr val="000000">
                      <a:alpha val="43137"/>
                    </a:srgbClr>
                  </a:outerShdw>
                </a:effectLst>
              </a:rPr>
              <a:t>Συνόψιση των πλεονεκτημάτων των ανοιχτών προβλημάτων </a:t>
            </a:r>
            <a:r>
              <a:rPr lang="el-GR" sz="3200" b="1" dirty="0" smtClean="0">
                <a:solidFill>
                  <a:srgbClr val="C00000"/>
                </a:solidFill>
                <a:effectLst>
                  <a:outerShdw blurRad="38100" dist="38100" dir="2700000" algn="tl">
                    <a:srgbClr val="000000">
                      <a:alpha val="43137"/>
                    </a:srgbClr>
                  </a:outerShdw>
                </a:effectLst>
              </a:rPr>
              <a:t>(</a:t>
            </a:r>
            <a:r>
              <a:rPr lang="en-US" sz="3200" b="1" dirty="0">
                <a:solidFill>
                  <a:srgbClr val="C00000"/>
                </a:solidFill>
                <a:effectLst>
                  <a:outerShdw blurRad="38100" dist="38100" dir="2700000" algn="tl">
                    <a:srgbClr val="000000">
                      <a:alpha val="43137"/>
                    </a:srgbClr>
                  </a:outerShdw>
                </a:effectLst>
              </a:rPr>
              <a:t>Sawada</a:t>
            </a:r>
            <a:r>
              <a:rPr lang="el-GR" sz="3200" b="1" dirty="0">
                <a:solidFill>
                  <a:srgbClr val="C00000"/>
                </a:solidFill>
                <a:effectLst>
                  <a:outerShdw blurRad="38100" dist="38100" dir="2700000" algn="tl">
                    <a:srgbClr val="000000">
                      <a:alpha val="43137"/>
                    </a:srgbClr>
                  </a:outerShdw>
                </a:effectLst>
              </a:rPr>
              <a:t>, 1997). </a:t>
            </a:r>
            <a:endParaRPr lang="en-US" sz="3600" b="1" dirty="0">
              <a:solidFill>
                <a:srgbClr val="C00000"/>
              </a:solidFill>
              <a:effectLst>
                <a:outerShdw blurRad="38100" dist="38100" dir="2700000" algn="tl">
                  <a:srgbClr val="000000">
                    <a:alpha val="43137"/>
                  </a:srgbClr>
                </a:outerShdw>
              </a:effectLst>
            </a:endParaRPr>
          </a:p>
        </p:txBody>
      </p:sp>
      <p:sp>
        <p:nvSpPr>
          <p:cNvPr id="5" name="4 - Θέση αριθμού διαφάνειας"/>
          <p:cNvSpPr>
            <a:spLocks noGrp="1"/>
          </p:cNvSpPr>
          <p:nvPr>
            <p:ph type="sldNum" sz="quarter" idx="12"/>
          </p:nvPr>
        </p:nvSpPr>
        <p:spPr>
          <a:xfrm>
            <a:off x="6938963" y="6421438"/>
            <a:ext cx="2133600" cy="365125"/>
          </a:xfrm>
        </p:spPr>
        <p:txBody>
          <a:bodyPr/>
          <a:lstStyle/>
          <a:p>
            <a:pPr>
              <a:defRPr/>
            </a:pPr>
            <a:fld id="{B9CF7E14-0DAA-4089-B677-24D1E2AB88F2}" type="slidenum">
              <a:rPr lang="el-GR"/>
              <a:pPr>
                <a:defRPr/>
              </a:pPr>
              <a:t>16</a:t>
            </a:fld>
            <a:endParaRPr lang="el-GR" dirty="0"/>
          </a:p>
        </p:txBody>
      </p:sp>
      <p:sp>
        <p:nvSpPr>
          <p:cNvPr id="2" name="Rectangle 1"/>
          <p:cNvSpPr/>
          <p:nvPr/>
        </p:nvSpPr>
        <p:spPr>
          <a:xfrm>
            <a:off x="179512" y="1268760"/>
            <a:ext cx="8856984" cy="5416868"/>
          </a:xfrm>
          <a:prstGeom prst="rect">
            <a:avLst/>
          </a:prstGeom>
          <a:solidFill>
            <a:srgbClr val="FFFFA7"/>
          </a:solidFill>
          <a:ln>
            <a:solidFill>
              <a:srgbClr val="C00000"/>
            </a:solidFill>
          </a:ln>
        </p:spPr>
        <p:txBody>
          <a:bodyPr wrap="square">
            <a:spAutoFit/>
          </a:bodyPr>
          <a:lstStyle/>
          <a:p>
            <a:pPr marL="342900" indent="-342900">
              <a:spcBef>
                <a:spcPts val="600"/>
              </a:spcBef>
              <a:spcAft>
                <a:spcPts val="600"/>
              </a:spcAft>
              <a:buFont typeface="Arial" pitchFamily="34" charset="0"/>
              <a:buChar char="•"/>
            </a:pPr>
            <a:r>
              <a:rPr lang="el-GR" sz="2400" dirty="0" smtClean="0">
                <a:latin typeface="+mn-lt"/>
              </a:rPr>
              <a:t>Οι μαθητές εμπλέκονται ενεργά στα </a:t>
            </a:r>
            <a:r>
              <a:rPr lang="el-GR" sz="2400" dirty="0">
                <a:latin typeface="+mn-lt"/>
              </a:rPr>
              <a:t>μαθήματα και εκφράζουν τις ιδέες τους </a:t>
            </a:r>
            <a:r>
              <a:rPr lang="el-GR" sz="2400" dirty="0" smtClean="0">
                <a:latin typeface="+mn-lt"/>
              </a:rPr>
              <a:t>συχνότερα. </a:t>
            </a:r>
            <a:r>
              <a:rPr lang="el-GR" sz="2400" dirty="0">
                <a:latin typeface="+mn-lt"/>
              </a:rPr>
              <a:t>Η λύση ανοιχτών προβλημάτων παρέχει ένα ελεύθερο και </a:t>
            </a:r>
            <a:r>
              <a:rPr lang="el-GR" sz="2400" b="1" dirty="0">
                <a:solidFill>
                  <a:srgbClr val="C00000"/>
                </a:solidFill>
                <a:effectLst>
                  <a:outerShdw blurRad="38100" dist="38100" dir="2700000" algn="tl">
                    <a:srgbClr val="000000">
                      <a:alpha val="43137"/>
                    </a:srgbClr>
                  </a:outerShdw>
                </a:effectLst>
                <a:latin typeface="+mn-lt"/>
              </a:rPr>
              <a:t>υποστηρικτικό μαθησιακό περιβάλλον </a:t>
            </a:r>
            <a:r>
              <a:rPr lang="el-GR" sz="2400" dirty="0">
                <a:latin typeface="+mn-lt"/>
              </a:rPr>
              <a:t>όπου </a:t>
            </a:r>
            <a:r>
              <a:rPr lang="el-GR" sz="2400" u="sng" dirty="0" smtClean="0">
                <a:latin typeface="+mn-lt"/>
              </a:rPr>
              <a:t>η </a:t>
            </a:r>
            <a:r>
              <a:rPr lang="el-GR" sz="2400" u="sng" dirty="0">
                <a:latin typeface="+mn-lt"/>
              </a:rPr>
              <a:t>συνύπαρξη πολλών διαφορετικών σωστών λύσεων παρέχει στους μαθητές ευκαιρίες να </a:t>
            </a:r>
            <a:r>
              <a:rPr lang="el-GR" sz="2400" u="sng" dirty="0" smtClean="0">
                <a:latin typeface="+mn-lt"/>
              </a:rPr>
              <a:t>διαμορφώσουν τη </a:t>
            </a:r>
            <a:r>
              <a:rPr lang="el-GR" sz="2400" u="sng" dirty="0">
                <a:latin typeface="+mn-lt"/>
              </a:rPr>
              <a:t>δική τους απάντηση. </a:t>
            </a:r>
            <a:r>
              <a:rPr lang="el-GR" sz="2400" dirty="0">
                <a:latin typeface="+mn-lt"/>
              </a:rPr>
              <a:t>Επιπλέον, οι μαθητές είναι </a:t>
            </a:r>
            <a:r>
              <a:rPr lang="el-GR" sz="2400" b="1" dirty="0">
                <a:solidFill>
                  <a:srgbClr val="C00000"/>
                </a:solidFill>
                <a:effectLst>
                  <a:outerShdw blurRad="38100" dist="38100" dir="2700000" algn="tl">
                    <a:srgbClr val="000000">
                      <a:alpha val="43137"/>
                    </a:srgbClr>
                  </a:outerShdw>
                </a:effectLst>
                <a:latin typeface="+mn-lt"/>
              </a:rPr>
              <a:t>φιλοπερίεργοι</a:t>
            </a:r>
            <a:r>
              <a:rPr lang="el-GR" sz="2400" dirty="0">
                <a:latin typeface="+mn-lt"/>
              </a:rPr>
              <a:t> για τις άλλες λύσεις, μπορούν να τις συγκρίνουν με τις δικές τους και να τις συζητήσουν. </a:t>
            </a:r>
            <a:r>
              <a:rPr lang="el-GR" sz="2400" dirty="0" smtClean="0">
                <a:latin typeface="+mn-lt"/>
              </a:rPr>
              <a:t>Επειδή μαθητές </a:t>
            </a:r>
            <a:r>
              <a:rPr lang="el-GR" sz="2400" dirty="0">
                <a:latin typeface="+mn-lt"/>
              </a:rPr>
              <a:t>είναι πολύ ενεργοί, </a:t>
            </a:r>
            <a:r>
              <a:rPr lang="el-GR" sz="2400" dirty="0" smtClean="0">
                <a:latin typeface="+mn-lt"/>
              </a:rPr>
              <a:t>η μαθηματική συζήτηση </a:t>
            </a:r>
            <a:r>
              <a:rPr lang="el-GR" sz="2400" dirty="0">
                <a:latin typeface="+mn-lt"/>
              </a:rPr>
              <a:t>στην </a:t>
            </a:r>
            <a:r>
              <a:rPr lang="el-GR" sz="2400" dirty="0" smtClean="0">
                <a:latin typeface="+mn-lt"/>
              </a:rPr>
              <a:t>τάξη είναι ενδιαφέρουσα.</a:t>
            </a:r>
            <a:endParaRPr lang="el-GR" sz="2400" dirty="0">
              <a:latin typeface="+mn-lt"/>
            </a:endParaRPr>
          </a:p>
          <a:p>
            <a:pPr marL="342900" indent="-342900">
              <a:spcBef>
                <a:spcPts val="600"/>
              </a:spcBef>
              <a:spcAft>
                <a:spcPts val="600"/>
              </a:spcAft>
              <a:buFont typeface="Arial" pitchFamily="34" charset="0"/>
              <a:buChar char="•"/>
            </a:pPr>
            <a:r>
              <a:rPr lang="el-GR" sz="2400" dirty="0" smtClean="0">
                <a:latin typeface="+mn-lt"/>
              </a:rPr>
              <a:t>Οι </a:t>
            </a:r>
            <a:r>
              <a:rPr lang="el-GR" sz="2400" dirty="0">
                <a:latin typeface="+mn-lt"/>
              </a:rPr>
              <a:t>μαθητές έχουν περισσότερες </a:t>
            </a:r>
            <a:r>
              <a:rPr lang="el-GR" sz="2400" b="1" dirty="0">
                <a:solidFill>
                  <a:srgbClr val="CC00CC"/>
                </a:solidFill>
                <a:effectLst>
                  <a:outerShdw blurRad="38100" dist="38100" dir="2700000" algn="tl">
                    <a:srgbClr val="000000">
                      <a:alpha val="43137"/>
                    </a:srgbClr>
                  </a:outerShdw>
                </a:effectLst>
                <a:latin typeface="+mn-lt"/>
              </a:rPr>
              <a:t>ευκαιρίες να αξιοποιήσουν με επιτυχία </a:t>
            </a:r>
            <a:r>
              <a:rPr lang="el-GR" sz="2400" b="1" dirty="0" smtClean="0">
                <a:solidFill>
                  <a:srgbClr val="CC00CC"/>
                </a:solidFill>
                <a:effectLst>
                  <a:outerShdw blurRad="38100" dist="38100" dir="2700000" algn="tl">
                    <a:srgbClr val="000000">
                      <a:alpha val="43137"/>
                    </a:srgbClr>
                  </a:outerShdw>
                </a:effectLst>
                <a:latin typeface="+mn-lt"/>
              </a:rPr>
              <a:t>τις </a:t>
            </a:r>
            <a:r>
              <a:rPr lang="el-GR" sz="2400" b="1" dirty="0">
                <a:solidFill>
                  <a:srgbClr val="CC00CC"/>
                </a:solidFill>
                <a:effectLst>
                  <a:outerShdw blurRad="38100" dist="38100" dir="2700000" algn="tl">
                    <a:srgbClr val="000000">
                      <a:alpha val="43137"/>
                    </a:srgbClr>
                  </a:outerShdw>
                </a:effectLst>
                <a:latin typeface="+mn-lt"/>
              </a:rPr>
              <a:t>μαθηματικές γνώσεις και δεξιότητές τους</a:t>
            </a:r>
            <a:r>
              <a:rPr lang="el-GR" sz="2400" dirty="0">
                <a:latin typeface="+mn-lt"/>
              </a:rPr>
              <a:t>. </a:t>
            </a:r>
            <a:r>
              <a:rPr lang="el-GR" sz="2400" b="1" dirty="0">
                <a:solidFill>
                  <a:srgbClr val="FF0000"/>
                </a:solidFill>
                <a:effectLst>
                  <a:outerShdw blurRad="38100" dist="38100" dir="2700000" algn="tl">
                    <a:srgbClr val="000000">
                      <a:alpha val="43137"/>
                    </a:srgbClr>
                  </a:outerShdw>
                </a:effectLst>
                <a:latin typeface="+mn-lt"/>
              </a:rPr>
              <a:t>Δεδομένου ότι υπάρχουν </a:t>
            </a:r>
            <a:r>
              <a:rPr lang="el-GR" sz="2400" b="1" dirty="0" smtClean="0">
                <a:solidFill>
                  <a:srgbClr val="FF0000"/>
                </a:solidFill>
                <a:effectLst>
                  <a:outerShdw blurRad="38100" dist="38100" dir="2700000" algn="tl">
                    <a:srgbClr val="000000">
                      <a:alpha val="43137"/>
                    </a:srgbClr>
                  </a:outerShdw>
                </a:effectLst>
                <a:latin typeface="+mn-lt"/>
              </a:rPr>
              <a:t>πολλαπλές λύσεις</a:t>
            </a:r>
            <a:r>
              <a:rPr lang="el-GR" sz="2400" b="1" dirty="0">
                <a:solidFill>
                  <a:srgbClr val="FF0000"/>
                </a:solidFill>
                <a:effectLst>
                  <a:outerShdw blurRad="38100" dist="38100" dir="2700000" algn="tl">
                    <a:srgbClr val="000000">
                      <a:alpha val="43137"/>
                    </a:srgbClr>
                  </a:outerShdw>
                </a:effectLst>
                <a:latin typeface="+mn-lt"/>
              </a:rPr>
              <a:t>, οι μαθητές μπορούν να επιλέξουν το δικό τους τρόπο προς την απάντηση και να </a:t>
            </a:r>
            <a:r>
              <a:rPr lang="el-GR" sz="2400" b="1" dirty="0" smtClean="0">
                <a:solidFill>
                  <a:srgbClr val="FF0000"/>
                </a:solidFill>
                <a:effectLst>
                  <a:outerShdw blurRad="38100" dist="38100" dir="2700000" algn="tl">
                    <a:srgbClr val="000000">
                      <a:alpha val="43137"/>
                    </a:srgbClr>
                  </a:outerShdw>
                </a:effectLst>
                <a:latin typeface="+mn-lt"/>
              </a:rPr>
              <a:t>επινοήσουν τη λύση </a:t>
            </a:r>
            <a:r>
              <a:rPr lang="el-GR" sz="2400" b="1" dirty="0">
                <a:solidFill>
                  <a:srgbClr val="FF0000"/>
                </a:solidFill>
                <a:effectLst>
                  <a:outerShdw blurRad="38100" dist="38100" dir="2700000" algn="tl">
                    <a:srgbClr val="000000">
                      <a:alpha val="43137"/>
                    </a:srgbClr>
                  </a:outerShdw>
                </a:effectLst>
                <a:latin typeface="+mn-lt"/>
              </a:rPr>
              <a:t>τους. </a:t>
            </a:r>
          </a:p>
        </p:txBody>
      </p:sp>
    </p:spTree>
    <p:extLst>
      <p:ext uri="{BB962C8B-B14F-4D97-AF65-F5344CB8AC3E}">
        <p14:creationId xmlns:p14="http://schemas.microsoft.com/office/powerpoint/2010/main" val="3210207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44505" y="116632"/>
            <a:ext cx="8615363" cy="936104"/>
          </a:xfrm>
          <a:solidFill>
            <a:srgbClr val="F2B800"/>
          </a:solidFill>
          <a:ln>
            <a:solidFill>
              <a:schemeClr val="accent6">
                <a:lumMod val="50000"/>
              </a:schemeClr>
            </a:solidFill>
          </a:ln>
        </p:spPr>
        <p:style>
          <a:lnRef idx="3">
            <a:schemeClr val="lt1"/>
          </a:lnRef>
          <a:fillRef idx="1">
            <a:schemeClr val="accent4"/>
          </a:fillRef>
          <a:effectRef idx="1">
            <a:schemeClr val="accent4"/>
          </a:effectRef>
          <a:fontRef idx="minor">
            <a:schemeClr val="lt1"/>
          </a:fontRef>
        </p:style>
        <p:txBody>
          <a:bodyPr rtlCol="0">
            <a:normAutofit fontScale="90000"/>
          </a:bodyPr>
          <a:lstStyle/>
          <a:p>
            <a:pPr>
              <a:defRPr/>
            </a:pPr>
            <a:r>
              <a:rPr lang="el-GR" sz="3600" b="1" dirty="0">
                <a:solidFill>
                  <a:srgbClr val="C00000"/>
                </a:solidFill>
                <a:effectLst>
                  <a:outerShdw blurRad="38100" dist="38100" dir="2700000" algn="tl">
                    <a:srgbClr val="000000">
                      <a:alpha val="43137"/>
                    </a:srgbClr>
                  </a:outerShdw>
                </a:effectLst>
              </a:rPr>
              <a:t>Συνόψιση των πλεονεκτημάτων των ανοιχτών προβλημάτων </a:t>
            </a:r>
            <a:r>
              <a:rPr lang="el-GR" sz="3200" b="1" dirty="0">
                <a:solidFill>
                  <a:srgbClr val="C00000"/>
                </a:solidFill>
                <a:effectLst>
                  <a:outerShdw blurRad="38100" dist="38100" dir="2700000" algn="tl">
                    <a:srgbClr val="000000">
                      <a:alpha val="43137"/>
                    </a:srgbClr>
                  </a:outerShdw>
                </a:effectLst>
              </a:rPr>
              <a:t>(</a:t>
            </a:r>
            <a:r>
              <a:rPr lang="en-US" sz="3200" b="1" dirty="0">
                <a:solidFill>
                  <a:srgbClr val="C00000"/>
                </a:solidFill>
                <a:effectLst>
                  <a:outerShdw blurRad="38100" dist="38100" dir="2700000" algn="tl">
                    <a:srgbClr val="000000">
                      <a:alpha val="43137"/>
                    </a:srgbClr>
                  </a:outerShdw>
                </a:effectLst>
              </a:rPr>
              <a:t>Sawada</a:t>
            </a:r>
            <a:r>
              <a:rPr lang="el-GR" sz="3200" b="1" dirty="0">
                <a:solidFill>
                  <a:srgbClr val="C00000"/>
                </a:solidFill>
                <a:effectLst>
                  <a:outerShdw blurRad="38100" dist="38100" dir="2700000" algn="tl">
                    <a:srgbClr val="000000">
                      <a:alpha val="43137"/>
                    </a:srgbClr>
                  </a:outerShdw>
                </a:effectLst>
              </a:rPr>
              <a:t>, 1997). </a:t>
            </a:r>
            <a:endParaRPr lang="en-US" sz="3600" b="1" dirty="0">
              <a:solidFill>
                <a:srgbClr val="C00000"/>
              </a:solidFill>
              <a:effectLst>
                <a:outerShdw blurRad="38100" dist="38100" dir="2700000" algn="tl">
                  <a:srgbClr val="000000">
                    <a:alpha val="43137"/>
                  </a:srgbClr>
                </a:outerShdw>
              </a:effectLst>
            </a:endParaRPr>
          </a:p>
        </p:txBody>
      </p:sp>
      <p:sp>
        <p:nvSpPr>
          <p:cNvPr id="5" name="4 - Θέση αριθμού διαφάνειας"/>
          <p:cNvSpPr>
            <a:spLocks noGrp="1"/>
          </p:cNvSpPr>
          <p:nvPr>
            <p:ph type="sldNum" sz="quarter" idx="12"/>
          </p:nvPr>
        </p:nvSpPr>
        <p:spPr>
          <a:xfrm>
            <a:off x="6938963" y="6421438"/>
            <a:ext cx="2133600" cy="365125"/>
          </a:xfrm>
        </p:spPr>
        <p:txBody>
          <a:bodyPr/>
          <a:lstStyle/>
          <a:p>
            <a:pPr>
              <a:defRPr/>
            </a:pPr>
            <a:fld id="{B9CF7E14-0DAA-4089-B677-24D1E2AB88F2}" type="slidenum">
              <a:rPr lang="el-GR"/>
              <a:pPr>
                <a:defRPr/>
              </a:pPr>
              <a:t>17</a:t>
            </a:fld>
            <a:endParaRPr lang="el-GR" dirty="0"/>
          </a:p>
        </p:txBody>
      </p:sp>
      <p:sp>
        <p:nvSpPr>
          <p:cNvPr id="2" name="Rectangle 1"/>
          <p:cNvSpPr/>
          <p:nvPr/>
        </p:nvSpPr>
        <p:spPr>
          <a:xfrm>
            <a:off x="107504" y="1268759"/>
            <a:ext cx="8928992" cy="5201424"/>
          </a:xfrm>
          <a:prstGeom prst="rect">
            <a:avLst/>
          </a:prstGeom>
          <a:solidFill>
            <a:srgbClr val="FFFFA7"/>
          </a:solidFill>
          <a:ln>
            <a:solidFill>
              <a:srgbClr val="C00000"/>
            </a:solidFill>
          </a:ln>
        </p:spPr>
        <p:txBody>
          <a:bodyPr wrap="square">
            <a:spAutoFit/>
          </a:bodyPr>
          <a:lstStyle/>
          <a:p>
            <a:pPr marL="342900" indent="-342900">
              <a:spcBef>
                <a:spcPts val="600"/>
              </a:spcBef>
              <a:spcAft>
                <a:spcPts val="600"/>
              </a:spcAft>
              <a:buFont typeface="Arial" pitchFamily="34" charset="0"/>
              <a:buChar char="•"/>
            </a:pPr>
            <a:r>
              <a:rPr lang="el-GR" sz="2400" dirty="0">
                <a:latin typeface="+mn-lt"/>
              </a:rPr>
              <a:t>Υπάρχουν </a:t>
            </a:r>
            <a:r>
              <a:rPr lang="el-GR" sz="2400" b="1" dirty="0">
                <a:solidFill>
                  <a:srgbClr val="C00000"/>
                </a:solidFill>
                <a:effectLst>
                  <a:outerShdw blurRad="38100" dist="38100" dir="2700000" algn="tl">
                    <a:srgbClr val="000000">
                      <a:alpha val="43137"/>
                    </a:srgbClr>
                  </a:outerShdw>
                </a:effectLst>
                <a:latin typeface="+mn-lt"/>
              </a:rPr>
              <a:t>διάφορες κατηγορίες μαθητών </a:t>
            </a:r>
            <a:r>
              <a:rPr lang="el-GR" sz="2400" dirty="0">
                <a:latin typeface="+mn-lt"/>
              </a:rPr>
              <a:t>σε μια τάξη μαθηματικών. </a:t>
            </a:r>
            <a:r>
              <a:rPr lang="el-GR" sz="2400" dirty="0" smtClean="0">
                <a:latin typeface="+mn-lt"/>
              </a:rPr>
              <a:t>Κάθε </a:t>
            </a:r>
            <a:r>
              <a:rPr lang="el-GR" sz="2400" dirty="0">
                <a:latin typeface="+mn-lt"/>
              </a:rPr>
              <a:t>μαθητής μπορεί να καταγίνεται με το πρόβλημα </a:t>
            </a:r>
            <a:r>
              <a:rPr lang="el-GR" sz="2400" u="sng" dirty="0">
                <a:latin typeface="+mn-lt"/>
              </a:rPr>
              <a:t>με το δικό του </a:t>
            </a:r>
            <a:r>
              <a:rPr lang="el-GR" sz="2400" u="sng" dirty="0" smtClean="0">
                <a:latin typeface="+mn-lt"/>
              </a:rPr>
              <a:t>προσωπικό τρόπο</a:t>
            </a:r>
            <a:r>
              <a:rPr lang="el-GR" sz="2400" dirty="0">
                <a:latin typeface="+mn-lt"/>
              </a:rPr>
              <a:t>. </a:t>
            </a:r>
            <a:r>
              <a:rPr lang="el-GR" sz="2400" dirty="0" smtClean="0">
                <a:latin typeface="+mn-lt"/>
              </a:rPr>
              <a:t>Τα </a:t>
            </a:r>
            <a:r>
              <a:rPr lang="el-GR" sz="2400" dirty="0">
                <a:latin typeface="+mn-lt"/>
              </a:rPr>
              <a:t>ανοιχτά προβλήματα παρέχουν σε κάθε </a:t>
            </a:r>
            <a:r>
              <a:rPr lang="el-GR" sz="2400" dirty="0" smtClean="0">
                <a:latin typeface="+mn-lt"/>
              </a:rPr>
              <a:t>μαθητή ιδιαίτερες ευκαιρίες.</a:t>
            </a:r>
            <a:endParaRPr lang="el-GR" sz="2400" dirty="0">
              <a:latin typeface="+mn-lt"/>
            </a:endParaRPr>
          </a:p>
          <a:p>
            <a:pPr marL="342900" indent="-342900">
              <a:spcBef>
                <a:spcPts val="600"/>
              </a:spcBef>
              <a:spcAft>
                <a:spcPts val="600"/>
              </a:spcAft>
              <a:buFont typeface="Arial" pitchFamily="34" charset="0"/>
              <a:buChar char="•"/>
            </a:pPr>
            <a:r>
              <a:rPr lang="el-GR" sz="2400" dirty="0" smtClean="0">
                <a:latin typeface="+mn-lt"/>
              </a:rPr>
              <a:t>Το </a:t>
            </a:r>
            <a:r>
              <a:rPr lang="el-GR" sz="2400" dirty="0">
                <a:latin typeface="+mn-lt"/>
              </a:rPr>
              <a:t>μάθημα μπορεί να παρέχει στους μαθητές </a:t>
            </a:r>
            <a:r>
              <a:rPr lang="el-GR" sz="2400" b="1" dirty="0">
                <a:solidFill>
                  <a:srgbClr val="C00000"/>
                </a:solidFill>
                <a:effectLst>
                  <a:outerShdw blurRad="38100" dist="38100" dir="2700000" algn="tl">
                    <a:srgbClr val="000000">
                      <a:alpha val="43137"/>
                    </a:srgbClr>
                  </a:outerShdw>
                </a:effectLst>
                <a:latin typeface="+mn-lt"/>
              </a:rPr>
              <a:t>εμπειρίες </a:t>
            </a:r>
            <a:r>
              <a:rPr lang="el-GR" sz="2400" b="1" dirty="0" smtClean="0">
                <a:solidFill>
                  <a:srgbClr val="C00000"/>
                </a:solidFill>
                <a:effectLst>
                  <a:outerShdw blurRad="38100" dist="38100" dir="2700000" algn="tl">
                    <a:srgbClr val="000000">
                      <a:alpha val="43137"/>
                    </a:srgbClr>
                  </a:outerShdw>
                </a:effectLst>
                <a:latin typeface="+mn-lt"/>
              </a:rPr>
              <a:t>μαθηματικού συλλογισμού και αιτιολόγησης</a:t>
            </a:r>
            <a:r>
              <a:rPr lang="el-GR" sz="2400" dirty="0" smtClean="0">
                <a:latin typeface="+mn-lt"/>
              </a:rPr>
              <a:t>. </a:t>
            </a:r>
            <a:r>
              <a:rPr lang="el-GR" sz="2400" dirty="0">
                <a:latin typeface="+mn-lt"/>
              </a:rPr>
              <a:t>Η σύγκριση των διαφορετικών λύσεων και η συζήτηση πάνω σε αυτές παρακινεί τους μαθητές </a:t>
            </a:r>
            <a:r>
              <a:rPr lang="el-GR" sz="2400" b="1" dirty="0">
                <a:solidFill>
                  <a:srgbClr val="CD0368"/>
                </a:solidFill>
                <a:effectLst>
                  <a:outerShdw blurRad="38100" dist="38100" dir="2700000" algn="tl">
                    <a:srgbClr val="000000">
                      <a:alpha val="43137"/>
                    </a:srgbClr>
                  </a:outerShdw>
                </a:effectLst>
                <a:latin typeface="+mn-lt"/>
              </a:rPr>
              <a:t>να επιχειρηματολογήσουν </a:t>
            </a:r>
            <a:r>
              <a:rPr lang="el-GR" sz="2400" dirty="0">
                <a:latin typeface="+mn-lt"/>
              </a:rPr>
              <a:t>αναπτύσσοντας τη μαθηματική </a:t>
            </a:r>
            <a:r>
              <a:rPr lang="el-GR" sz="2400" dirty="0" smtClean="0">
                <a:latin typeface="+mn-lt"/>
              </a:rPr>
              <a:t>τους σκέψη.</a:t>
            </a:r>
            <a:endParaRPr lang="el-GR" sz="2400" dirty="0">
              <a:latin typeface="+mn-lt"/>
            </a:endParaRPr>
          </a:p>
          <a:p>
            <a:pPr marL="342900" indent="-342900">
              <a:spcBef>
                <a:spcPts val="600"/>
              </a:spcBef>
              <a:spcAft>
                <a:spcPts val="600"/>
              </a:spcAft>
              <a:buFont typeface="Arial" pitchFamily="34" charset="0"/>
              <a:buChar char="•"/>
            </a:pPr>
            <a:r>
              <a:rPr lang="el-GR" sz="2400" dirty="0" smtClean="0">
                <a:latin typeface="+mn-lt"/>
              </a:rPr>
              <a:t>Προσφέρονται </a:t>
            </a:r>
            <a:r>
              <a:rPr lang="el-GR" sz="2400" dirty="0">
                <a:latin typeface="+mn-lt"/>
              </a:rPr>
              <a:t>πλούσιες ευκαιρίες </a:t>
            </a:r>
            <a:r>
              <a:rPr lang="el-GR" sz="2400" b="1" dirty="0" smtClean="0">
                <a:solidFill>
                  <a:srgbClr val="FF00FF"/>
                </a:solidFill>
                <a:effectLst>
                  <a:outerShdw blurRad="38100" dist="38100" dir="2700000" algn="tl">
                    <a:srgbClr val="000000">
                      <a:alpha val="43137"/>
                    </a:srgbClr>
                  </a:outerShdw>
                </a:effectLst>
                <a:latin typeface="+mn-lt"/>
              </a:rPr>
              <a:t>να </a:t>
            </a:r>
            <a:r>
              <a:rPr lang="el-GR" sz="2400" b="1" dirty="0">
                <a:solidFill>
                  <a:srgbClr val="FF00FF"/>
                </a:solidFill>
                <a:effectLst>
                  <a:outerShdw blurRad="38100" dist="38100" dir="2700000" algn="tl">
                    <a:srgbClr val="000000">
                      <a:alpha val="43137"/>
                    </a:srgbClr>
                  </a:outerShdw>
                </a:effectLst>
                <a:latin typeface="+mn-lt"/>
              </a:rPr>
              <a:t>βιώσουν </a:t>
            </a:r>
            <a:r>
              <a:rPr lang="el-GR" sz="2400" b="1" dirty="0" smtClean="0">
                <a:solidFill>
                  <a:srgbClr val="FF00FF"/>
                </a:solidFill>
                <a:effectLst>
                  <a:outerShdw blurRad="38100" dist="38100" dir="2700000" algn="tl">
                    <a:srgbClr val="000000">
                      <a:alpha val="43137"/>
                    </a:srgbClr>
                  </a:outerShdw>
                </a:effectLst>
                <a:latin typeface="+mn-lt"/>
              </a:rPr>
              <a:t>την απόλαυση της έρευνας, τη </a:t>
            </a:r>
            <a:r>
              <a:rPr lang="el-GR" sz="2400" b="1" dirty="0">
                <a:solidFill>
                  <a:srgbClr val="FF00FF"/>
                </a:solidFill>
                <a:effectLst>
                  <a:outerShdw blurRad="38100" dist="38100" dir="2700000" algn="tl">
                    <a:srgbClr val="000000">
                      <a:alpha val="43137"/>
                    </a:srgbClr>
                  </a:outerShdw>
                </a:effectLst>
                <a:latin typeface="+mn-lt"/>
              </a:rPr>
              <a:t>χαρά της ανακάλυψης και την επιβράβευση των συμμαθητών τους</a:t>
            </a:r>
            <a:r>
              <a:rPr lang="el-GR" sz="2400" dirty="0">
                <a:latin typeface="+mn-lt"/>
              </a:rPr>
              <a:t>. Δεδομένου ότι </a:t>
            </a:r>
            <a:r>
              <a:rPr lang="el-GR" sz="2400" u="sng" dirty="0">
                <a:latin typeface="+mn-lt"/>
              </a:rPr>
              <a:t>κάθε μαθητής </a:t>
            </a:r>
            <a:r>
              <a:rPr lang="el-GR" sz="2400" u="sng" dirty="0" smtClean="0">
                <a:latin typeface="+mn-lt"/>
              </a:rPr>
              <a:t>σκέφτεται κατά μοναδικό τρόπο</a:t>
            </a:r>
            <a:r>
              <a:rPr lang="el-GR" sz="2400" dirty="0" smtClean="0">
                <a:latin typeface="+mn-lt"/>
              </a:rPr>
              <a:t>, </a:t>
            </a:r>
            <a:r>
              <a:rPr lang="el-GR" sz="2400" b="1" dirty="0" smtClean="0">
                <a:solidFill>
                  <a:srgbClr val="FF0000"/>
                </a:solidFill>
                <a:effectLst>
                  <a:outerShdw blurRad="38100" dist="38100" dir="2700000" algn="tl">
                    <a:srgbClr val="000000">
                      <a:alpha val="43137"/>
                    </a:srgbClr>
                  </a:outerShdw>
                </a:effectLst>
                <a:latin typeface="+mn-lt"/>
              </a:rPr>
              <a:t>ενδιαφέρεται </a:t>
            </a:r>
            <a:r>
              <a:rPr lang="el-GR" sz="2400" b="1" dirty="0">
                <a:solidFill>
                  <a:srgbClr val="FF0000"/>
                </a:solidFill>
                <a:effectLst>
                  <a:outerShdw blurRad="38100" dist="38100" dir="2700000" algn="tl">
                    <a:srgbClr val="000000">
                      <a:alpha val="43137"/>
                    </a:srgbClr>
                  </a:outerShdw>
                </a:effectLst>
                <a:latin typeface="+mn-lt"/>
              </a:rPr>
              <a:t>για τη λύση των συμμαθητών του</a:t>
            </a:r>
            <a:r>
              <a:rPr lang="el-GR" sz="2400" dirty="0">
                <a:latin typeface="+mn-lt"/>
              </a:rPr>
              <a:t>.</a:t>
            </a:r>
          </a:p>
        </p:txBody>
      </p:sp>
    </p:spTree>
    <p:extLst>
      <p:ext uri="{BB962C8B-B14F-4D97-AF65-F5344CB8AC3E}">
        <p14:creationId xmlns:p14="http://schemas.microsoft.com/office/powerpoint/2010/main" val="3282390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391876" cy="1143000"/>
          </a:xfrm>
          <a:solidFill>
            <a:schemeClr val="accent3">
              <a:lumMod val="75000"/>
            </a:schemeClr>
          </a:solidFill>
        </p:spPr>
        <p:style>
          <a:lnRef idx="1">
            <a:schemeClr val="accent3"/>
          </a:lnRef>
          <a:fillRef idx="2">
            <a:schemeClr val="accent3"/>
          </a:fillRef>
          <a:effectRef idx="1">
            <a:schemeClr val="accent3"/>
          </a:effectRef>
          <a:fontRef idx="minor">
            <a:schemeClr val="dk1"/>
          </a:fontRef>
        </p:style>
        <p:txBody>
          <a:bodyPr>
            <a:normAutofit fontScale="90000"/>
          </a:bodyPr>
          <a:lstStyle/>
          <a:p>
            <a:r>
              <a:rPr lang="el-GR" i="1" dirty="0" smtClean="0"/>
              <a:t/>
            </a:r>
            <a:br>
              <a:rPr lang="el-GR" i="1" dirty="0" smtClean="0"/>
            </a:br>
            <a:r>
              <a:rPr lang="el-GR" sz="3800" b="1" i="1" dirty="0" smtClean="0">
                <a:solidFill>
                  <a:schemeClr val="bg1"/>
                </a:solidFill>
                <a:effectLst>
                  <a:outerShdw blurRad="38100" dist="38100" dir="2700000" algn="tl">
                    <a:srgbClr val="000000">
                      <a:alpha val="43137"/>
                    </a:srgbClr>
                  </a:outerShdw>
                </a:effectLst>
              </a:rPr>
              <a:t>Τα γνωρίσματα ενός ανοιχτού προβλήματος από την ερευνητική ομάδα του IREM </a:t>
            </a:r>
            <a:r>
              <a:rPr lang="el-GR" sz="3800" b="1" i="1" dirty="0" err="1" smtClean="0">
                <a:solidFill>
                  <a:schemeClr val="bg1"/>
                </a:solidFill>
                <a:effectLst>
                  <a:outerShdw blurRad="38100" dist="38100" dir="2700000" algn="tl">
                    <a:srgbClr val="000000">
                      <a:alpha val="43137"/>
                    </a:srgbClr>
                  </a:outerShdw>
                </a:effectLst>
              </a:rPr>
              <a:t>de</a:t>
            </a:r>
            <a:r>
              <a:rPr lang="el-GR" sz="3800" b="1" i="1" dirty="0" smtClean="0">
                <a:solidFill>
                  <a:schemeClr val="bg1"/>
                </a:solidFill>
                <a:effectLst>
                  <a:outerShdw blurRad="38100" dist="38100" dir="2700000" algn="tl">
                    <a:srgbClr val="000000">
                      <a:alpha val="43137"/>
                    </a:srgbClr>
                  </a:outerShdw>
                </a:effectLst>
              </a:rPr>
              <a:t> </a:t>
            </a:r>
            <a:r>
              <a:rPr lang="el-GR" sz="3800" b="1" i="1" dirty="0" err="1" smtClean="0">
                <a:solidFill>
                  <a:schemeClr val="bg1"/>
                </a:solidFill>
                <a:effectLst>
                  <a:outerShdw blurRad="38100" dist="38100" dir="2700000" algn="tl">
                    <a:srgbClr val="000000">
                      <a:alpha val="43137"/>
                    </a:srgbClr>
                  </a:outerShdw>
                </a:effectLst>
              </a:rPr>
              <a:t>Lyon</a:t>
            </a:r>
            <a:r>
              <a:rPr lang="el-GR" dirty="0" smtClean="0"/>
              <a:t/>
            </a:r>
            <a:br>
              <a:rPr lang="el-GR" dirty="0" smtClean="0"/>
            </a:br>
            <a:endParaRPr lang="el-GR" dirty="0"/>
          </a:p>
        </p:txBody>
      </p:sp>
      <p:sp>
        <p:nvSpPr>
          <p:cNvPr id="3" name="2 - Θέση περιεχομένου"/>
          <p:cNvSpPr>
            <a:spLocks noGrp="1"/>
          </p:cNvSpPr>
          <p:nvPr>
            <p:ph idx="1"/>
          </p:nvPr>
        </p:nvSpPr>
        <p:spPr>
          <a:xfrm>
            <a:off x="467544" y="1700808"/>
            <a:ext cx="8229600" cy="453650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lvl="0"/>
            <a:r>
              <a:rPr lang="el-GR" dirty="0" smtClean="0"/>
              <a:t>Η εκφώνηση επιτρέπει την </a:t>
            </a:r>
            <a:r>
              <a:rPr lang="el-GR" b="1" dirty="0" smtClean="0">
                <a:solidFill>
                  <a:srgbClr val="C00000"/>
                </a:solidFill>
                <a:effectLst>
                  <a:outerShdw blurRad="38100" dist="38100" dir="2700000" algn="tl">
                    <a:srgbClr val="000000">
                      <a:alpha val="43137"/>
                    </a:srgbClr>
                  </a:outerShdw>
                </a:effectLst>
              </a:rPr>
              <a:t>εμπλοκή όλων των μαθητών </a:t>
            </a:r>
            <a:r>
              <a:rPr lang="el-GR" dirty="0" smtClean="0"/>
              <a:t>στη δραστηριότητα διερεύνησης και λύσης.</a:t>
            </a:r>
          </a:p>
          <a:p>
            <a:pPr marL="0" lvl="0" indent="0">
              <a:buNone/>
            </a:pPr>
            <a:endParaRPr lang="el-GR" dirty="0" smtClean="0"/>
          </a:p>
          <a:p>
            <a:r>
              <a:rPr lang="el-GR" dirty="0"/>
              <a:t>Η εκφώνηση θα πρέπει να είναι  </a:t>
            </a:r>
            <a:r>
              <a:rPr lang="el-GR" b="1" dirty="0">
                <a:solidFill>
                  <a:srgbClr val="C00000"/>
                </a:solidFill>
                <a:effectLst>
                  <a:outerShdw blurRad="38100" dist="38100" dir="2700000" algn="tl">
                    <a:srgbClr val="000000">
                      <a:alpha val="43137"/>
                    </a:srgbClr>
                  </a:outerShdw>
                </a:effectLst>
              </a:rPr>
              <a:t>σύντομη</a:t>
            </a:r>
            <a:r>
              <a:rPr lang="el-GR" dirty="0"/>
              <a:t>.</a:t>
            </a:r>
          </a:p>
          <a:p>
            <a:pPr lvl="0"/>
            <a:endParaRPr lang="el-GR" dirty="0" smtClean="0"/>
          </a:p>
          <a:p>
            <a:pPr lvl="0"/>
            <a:r>
              <a:rPr lang="el-GR" dirty="0" smtClean="0"/>
              <a:t>Η εκφώνηση  </a:t>
            </a:r>
            <a:r>
              <a:rPr lang="el-GR" b="1" dirty="0" smtClean="0">
                <a:solidFill>
                  <a:srgbClr val="C00000"/>
                </a:solidFill>
                <a:effectLst>
                  <a:outerShdw blurRad="38100" dist="38100" dir="2700000" algn="tl">
                    <a:srgbClr val="000000">
                      <a:alpha val="43137"/>
                    </a:srgbClr>
                  </a:outerShdw>
                </a:effectLst>
              </a:rPr>
              <a:t>δεν  «προδίδει» τη μέθοδο ή τη λύση</a:t>
            </a:r>
            <a:r>
              <a:rPr lang="el-GR" dirty="0" smtClean="0"/>
              <a:t>.  </a:t>
            </a:r>
          </a:p>
          <a:p>
            <a:pPr lvl="1"/>
            <a:r>
              <a:rPr lang="el-GR" dirty="0" smtClean="0"/>
              <a:t>Δεν υπάρχουν ερωτήσεις της μορφής «</a:t>
            </a:r>
            <a:r>
              <a:rPr lang="el-GR" i="1" dirty="0" smtClean="0"/>
              <a:t>να αποδείξετε ότι</a:t>
            </a:r>
            <a:r>
              <a:rPr lang="el-GR" dirty="0" smtClean="0"/>
              <a:t>».</a:t>
            </a:r>
          </a:p>
          <a:p>
            <a:pPr lvl="1"/>
            <a:r>
              <a:rPr lang="el-GR" dirty="0" smtClean="0"/>
              <a:t>Δεν υπάρχουν βοηθητικά </a:t>
            </a:r>
            <a:r>
              <a:rPr lang="el-GR" u="sng" dirty="0" smtClean="0"/>
              <a:t>ενδιάμεσα </a:t>
            </a:r>
            <a:r>
              <a:rPr lang="el-GR" u="sng" dirty="0" err="1" smtClean="0"/>
              <a:t>υποερωτήματα</a:t>
            </a:r>
            <a:r>
              <a:rPr lang="el-GR" dirty="0" smtClean="0"/>
              <a:t>.</a:t>
            </a:r>
          </a:p>
          <a:p>
            <a:pPr lvl="1"/>
            <a:r>
              <a:rPr lang="el-GR" dirty="0" smtClean="0"/>
              <a:t>Δεν συνδέονται με τις έννοιες των τελευταίων μαθημάτων.</a:t>
            </a:r>
          </a:p>
          <a:p>
            <a:pPr lvl="0"/>
            <a:endParaRPr lang="el-GR" dirty="0"/>
          </a:p>
          <a:p>
            <a:r>
              <a:rPr lang="el-GR" dirty="0" smtClean="0"/>
              <a:t>Το </a:t>
            </a:r>
            <a:r>
              <a:rPr lang="el-GR" b="1" dirty="0" smtClean="0">
                <a:solidFill>
                  <a:srgbClr val="CD0368"/>
                </a:solidFill>
                <a:effectLst>
                  <a:outerShdw blurRad="38100" dist="38100" dir="2700000" algn="tl">
                    <a:srgbClr val="000000">
                      <a:alpha val="43137"/>
                    </a:srgbClr>
                  </a:outerShdw>
                </a:effectLst>
              </a:rPr>
              <a:t>εννοιολογικό πεδίο </a:t>
            </a:r>
            <a:r>
              <a:rPr lang="el-GR" dirty="0" smtClean="0"/>
              <a:t>θα πρέπει να είναι </a:t>
            </a:r>
            <a:r>
              <a:rPr lang="el-GR" b="1" dirty="0" smtClean="0">
                <a:solidFill>
                  <a:srgbClr val="CD0368"/>
                </a:solidFill>
                <a:effectLst>
                  <a:outerShdw blurRad="38100" dist="38100" dir="2700000" algn="tl">
                    <a:srgbClr val="000000">
                      <a:alpha val="43137"/>
                    </a:srgbClr>
                  </a:outerShdw>
                </a:effectLst>
              </a:rPr>
              <a:t>οικείο</a:t>
            </a:r>
            <a:r>
              <a:rPr lang="el-GR" dirty="0" smtClean="0">
                <a:solidFill>
                  <a:srgbClr val="CD0368"/>
                </a:solidFill>
              </a:rPr>
              <a:t> </a:t>
            </a:r>
            <a:r>
              <a:rPr lang="el-GR" dirty="0" smtClean="0"/>
              <a:t>στους μαθητές.</a:t>
            </a:r>
          </a:p>
        </p:txBody>
      </p:sp>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18</a:t>
            </a:fld>
            <a:endParaRPr lang="el-GR" dirty="0"/>
          </a:p>
        </p:txBody>
      </p:sp>
    </p:spTree>
    <p:extLst>
      <p:ext uri="{BB962C8B-B14F-4D97-AF65-F5344CB8AC3E}">
        <p14:creationId xmlns:p14="http://schemas.microsoft.com/office/powerpoint/2010/main" val="7054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88640"/>
            <a:ext cx="8607900" cy="642918"/>
          </a:xfrm>
        </p:spPr>
        <p:style>
          <a:lnRef idx="1">
            <a:schemeClr val="dk1"/>
          </a:lnRef>
          <a:fillRef idx="2">
            <a:schemeClr val="dk1"/>
          </a:fillRef>
          <a:effectRef idx="1">
            <a:schemeClr val="dk1"/>
          </a:effectRef>
          <a:fontRef idx="minor">
            <a:schemeClr val="dk1"/>
          </a:fontRef>
        </p:style>
        <p:txBody>
          <a:bodyPr/>
          <a:lstStyle/>
          <a:p>
            <a:r>
              <a:rPr lang="el-GR" b="1" dirty="0" smtClean="0">
                <a:solidFill>
                  <a:srgbClr val="860000"/>
                </a:solidFill>
                <a:effectLst>
                  <a:outerShdw blurRad="38100" dist="38100" dir="2700000" algn="tl">
                    <a:srgbClr val="000000">
                      <a:alpha val="43137"/>
                    </a:srgbClr>
                  </a:outerShdw>
                </a:effectLst>
              </a:rPr>
              <a:t>Πρώτο παράδειγμα (Β΄ Γυμνασίου)</a:t>
            </a:r>
            <a:endParaRPr lang="el-GR" b="1" dirty="0">
              <a:solidFill>
                <a:srgbClr val="86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95536" y="1071546"/>
            <a:ext cx="8334098" cy="5381790"/>
          </a:xfrm>
        </p:spPr>
        <p:style>
          <a:lnRef idx="1">
            <a:schemeClr val="accent4"/>
          </a:lnRef>
          <a:fillRef idx="2">
            <a:schemeClr val="accent4"/>
          </a:fillRef>
          <a:effectRef idx="1">
            <a:schemeClr val="accent4"/>
          </a:effectRef>
          <a:fontRef idx="minor">
            <a:schemeClr val="dk1"/>
          </a:fontRef>
        </p:style>
        <p:txBody>
          <a:bodyPr/>
          <a:lstStyle/>
          <a:p>
            <a:r>
              <a:rPr lang="el-GR" sz="3000" b="1" dirty="0" smtClean="0">
                <a:solidFill>
                  <a:srgbClr val="860000"/>
                </a:solidFill>
                <a:effectLst>
                  <a:outerShdw blurRad="38100" dist="38100" dir="2700000" algn="tl">
                    <a:srgbClr val="000000">
                      <a:alpha val="43137"/>
                    </a:srgbClr>
                  </a:outerShdw>
                </a:effectLst>
              </a:rPr>
              <a:t>Ανοιχτή εκφώνηση</a:t>
            </a:r>
            <a:r>
              <a:rPr lang="el-GR" sz="3000" b="1" dirty="0" smtClean="0">
                <a:solidFill>
                  <a:srgbClr val="860000"/>
                </a:solidFill>
              </a:rPr>
              <a:t>:</a:t>
            </a:r>
            <a:r>
              <a:rPr lang="el-GR" sz="3000" i="1" dirty="0" smtClean="0">
                <a:solidFill>
                  <a:srgbClr val="860000"/>
                </a:solidFill>
              </a:rPr>
              <a:t> </a:t>
            </a:r>
            <a:r>
              <a:rPr lang="el-GR" sz="3000" i="1" dirty="0" smtClean="0"/>
              <a:t>Έχουμε ένα  τετράγωνο με πλευρά 2  εκατοστά και  θέλουμε να κατασκευάσουμε ένα δεύτερο με διπλάσιο εμβαδό.</a:t>
            </a:r>
            <a:r>
              <a:rPr lang="en-US" sz="3000" i="1" dirty="0" smtClean="0"/>
              <a:t> </a:t>
            </a:r>
            <a:r>
              <a:rPr lang="el-GR" sz="3000" i="1" dirty="0" smtClean="0"/>
              <a:t>Μπορείς να βρεις μια μέθοδο να το κατασκευάσεις;</a:t>
            </a:r>
            <a:r>
              <a:rPr lang="el-GR" sz="3000" dirty="0" smtClean="0"/>
              <a:t> </a:t>
            </a:r>
          </a:p>
          <a:p>
            <a:r>
              <a:rPr lang="el-GR" sz="3000" b="1" dirty="0" smtClean="0">
                <a:solidFill>
                  <a:srgbClr val="860000"/>
                </a:solidFill>
                <a:effectLst>
                  <a:outerShdw blurRad="38100" dist="38100" dir="2700000" algn="tl">
                    <a:srgbClr val="000000">
                      <a:alpha val="43137"/>
                    </a:srgbClr>
                  </a:outerShdw>
                </a:effectLst>
              </a:rPr>
              <a:t>Κλειστή εκφώνηση</a:t>
            </a:r>
            <a:r>
              <a:rPr lang="el-GR" sz="3000" dirty="0" smtClean="0"/>
              <a:t>:</a:t>
            </a:r>
            <a:r>
              <a:rPr lang="el-GR" sz="3000" i="1" dirty="0" smtClean="0"/>
              <a:t> Έχουμε ένα τετράγωνο με</a:t>
            </a:r>
            <a:r>
              <a:rPr lang="en-US" sz="3000" i="1" dirty="0" smtClean="0"/>
              <a:t> </a:t>
            </a:r>
            <a:r>
              <a:rPr lang="el-GR" sz="3000" i="1" dirty="0" smtClean="0"/>
              <a:t>πλευρά 2 εκατοστά και θέλουμε να κατασκευάσουμε</a:t>
            </a:r>
            <a:r>
              <a:rPr lang="en-US" sz="3000" i="1" dirty="0" smtClean="0"/>
              <a:t> </a:t>
            </a:r>
            <a:r>
              <a:rPr lang="el-GR" sz="3000" i="1" dirty="0" smtClean="0"/>
              <a:t>ένα δεύτερο με διπλάσιο εμβαδό. Να διαπιστώσεις</a:t>
            </a:r>
            <a:r>
              <a:rPr lang="en-US" sz="3000" i="1" dirty="0" smtClean="0"/>
              <a:t> </a:t>
            </a:r>
            <a:r>
              <a:rPr lang="el-GR" sz="3000" i="1" dirty="0" smtClean="0"/>
              <a:t>ότι η λύση θα βρεθεί αν πάρουμε ως πλευρά του</a:t>
            </a:r>
            <a:r>
              <a:rPr lang="en-US" sz="3000" i="1" dirty="0" smtClean="0"/>
              <a:t> </a:t>
            </a:r>
            <a:r>
              <a:rPr lang="el-GR" sz="3000" i="1" dirty="0" smtClean="0"/>
              <a:t>δεύτερου ζητούμενου τετραγώνου τη διαγώνιο του πρώτου.</a:t>
            </a:r>
            <a:endParaRPr lang="el-GR" sz="3000" dirty="0" smtClean="0"/>
          </a:p>
        </p:txBody>
      </p:sp>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19</a:t>
            </a:fld>
            <a:endParaRPr lang="el-GR" dirty="0"/>
          </a:p>
        </p:txBody>
      </p:sp>
    </p:spTree>
    <p:extLst>
      <p:ext uri="{BB962C8B-B14F-4D97-AF65-F5344CB8AC3E}">
        <p14:creationId xmlns:p14="http://schemas.microsoft.com/office/powerpoint/2010/main" val="1496442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9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9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 name="TextBox 3"/>
          <p:cNvSpPr txBox="1"/>
          <p:nvPr/>
        </p:nvSpPr>
        <p:spPr>
          <a:xfrm>
            <a:off x="179512" y="856357"/>
            <a:ext cx="8784976" cy="5478423"/>
          </a:xfrm>
          <a:prstGeom prst="rect">
            <a:avLst/>
          </a:prstGeom>
          <a:solidFill>
            <a:schemeClr val="accent3">
              <a:lumMod val="40000"/>
              <a:lumOff val="60000"/>
            </a:schemeClr>
          </a:solidFill>
          <a:ln w="38100" cmpd="dbl">
            <a:solidFill>
              <a:srgbClr val="C00000"/>
            </a:solidFill>
          </a:ln>
        </p:spPr>
        <p:txBody>
          <a:bodyPr wrap="square" rtlCol="0">
            <a:spAutoFit/>
          </a:bodyPr>
          <a:lstStyle/>
          <a:p>
            <a:pPr marL="342900" indent="-342900">
              <a:spcBef>
                <a:spcPts val="600"/>
              </a:spcBef>
              <a:spcAft>
                <a:spcPts val="600"/>
              </a:spcAft>
              <a:buFont typeface="Arial" pitchFamily="34" charset="0"/>
              <a:buChar char="•"/>
            </a:pPr>
            <a:r>
              <a:rPr lang="el-GR" sz="3000" dirty="0">
                <a:latin typeface="+mn-lt"/>
              </a:rPr>
              <a:t>Τα μαθηματικά προβλήματα είναι </a:t>
            </a:r>
            <a:r>
              <a:rPr lang="el-GR" sz="3000" b="1" dirty="0">
                <a:solidFill>
                  <a:srgbClr val="0070C0"/>
                </a:solidFill>
                <a:effectLst>
                  <a:outerShdw blurRad="38100" dist="38100" dir="2700000" algn="tl">
                    <a:srgbClr val="000000">
                      <a:alpha val="43137"/>
                    </a:srgbClr>
                  </a:outerShdw>
                </a:effectLst>
                <a:latin typeface="+mn-lt"/>
              </a:rPr>
              <a:t>προτάσεις που παρουσιάζουν </a:t>
            </a:r>
            <a:r>
              <a:rPr lang="el-GR" sz="3000" b="1" dirty="0" smtClean="0">
                <a:solidFill>
                  <a:srgbClr val="0070C0"/>
                </a:solidFill>
                <a:effectLst>
                  <a:outerShdw blurRad="38100" dist="38100" dir="2700000" algn="tl">
                    <a:srgbClr val="000000">
                      <a:alpha val="43137"/>
                    </a:srgbClr>
                  </a:outerShdw>
                </a:effectLst>
                <a:latin typeface="+mn-lt"/>
              </a:rPr>
              <a:t>αντιξοότητες </a:t>
            </a:r>
            <a:r>
              <a:rPr lang="el-GR" sz="3000" b="1" dirty="0">
                <a:solidFill>
                  <a:srgbClr val="0070C0"/>
                </a:solidFill>
                <a:effectLst>
                  <a:outerShdw blurRad="38100" dist="38100" dir="2700000" algn="tl">
                    <a:srgbClr val="000000">
                      <a:alpha val="43137"/>
                    </a:srgbClr>
                  </a:outerShdw>
                </a:effectLst>
                <a:latin typeface="+mn-lt"/>
              </a:rPr>
              <a:t>και δυσχέρειες </a:t>
            </a:r>
            <a:r>
              <a:rPr lang="el-GR" sz="3000" dirty="0">
                <a:latin typeface="+mn-lt"/>
              </a:rPr>
              <a:t>και η λύση τους απαιτεί </a:t>
            </a:r>
            <a:r>
              <a:rPr lang="el-GR" sz="3000" u="sng" dirty="0">
                <a:latin typeface="+mn-lt"/>
              </a:rPr>
              <a:t>κατάλληλους συλλογισμούς και συνδυασμούς εμπειριών και </a:t>
            </a:r>
            <a:r>
              <a:rPr lang="el-GR" sz="3000" u="sng" dirty="0" smtClean="0">
                <a:latin typeface="+mn-lt"/>
              </a:rPr>
              <a:t>γνώσεων</a:t>
            </a:r>
            <a:r>
              <a:rPr lang="el-GR" sz="3000" u="sng" dirty="0">
                <a:latin typeface="+mn-lt"/>
              </a:rPr>
              <a:t> </a:t>
            </a:r>
            <a:r>
              <a:rPr lang="el-GR" sz="3000" u="sng" dirty="0" smtClean="0">
                <a:latin typeface="+mn-lt"/>
              </a:rPr>
              <a:t>των μαθητών</a:t>
            </a:r>
            <a:r>
              <a:rPr lang="el-GR" sz="3000" dirty="0" smtClean="0">
                <a:latin typeface="+mn-lt"/>
              </a:rPr>
              <a:t>. </a:t>
            </a:r>
            <a:endParaRPr lang="el-GR" sz="3000" dirty="0">
              <a:latin typeface="+mn-lt"/>
            </a:endParaRPr>
          </a:p>
          <a:p>
            <a:pPr marL="342900" indent="-342900">
              <a:spcBef>
                <a:spcPts val="600"/>
              </a:spcBef>
              <a:spcAft>
                <a:spcPts val="600"/>
              </a:spcAft>
              <a:buFont typeface="Arial" pitchFamily="34" charset="0"/>
              <a:buChar char="•"/>
            </a:pPr>
            <a:r>
              <a:rPr lang="el-GR" sz="3000" dirty="0" smtClean="0">
                <a:latin typeface="+mn-lt"/>
              </a:rPr>
              <a:t>Πρόβλημα </a:t>
            </a:r>
            <a:r>
              <a:rPr lang="el-GR" sz="3000" dirty="0">
                <a:latin typeface="+mn-lt"/>
              </a:rPr>
              <a:t>είναι κάθε περίπλοκη κατάσταση, κάθε </a:t>
            </a:r>
            <a:r>
              <a:rPr lang="el-GR" sz="3000" b="1" dirty="0">
                <a:solidFill>
                  <a:srgbClr val="1A02CE"/>
                </a:solidFill>
                <a:effectLst>
                  <a:outerShdw blurRad="38100" dist="38100" dir="2700000" algn="tl">
                    <a:srgbClr val="000000">
                      <a:alpha val="43137"/>
                    </a:srgbClr>
                  </a:outerShdw>
                </a:effectLst>
                <a:latin typeface="+mn-lt"/>
              </a:rPr>
              <a:t>προβαλλόμενο εμπόδιο </a:t>
            </a:r>
            <a:r>
              <a:rPr lang="el-GR" sz="3000" dirty="0" smtClean="0">
                <a:latin typeface="+mn-lt"/>
              </a:rPr>
              <a:t>που </a:t>
            </a:r>
            <a:r>
              <a:rPr lang="el-GR" sz="3000" dirty="0">
                <a:latin typeface="+mn-lt"/>
              </a:rPr>
              <a:t>ανακόπτει την ομαλή πορεία και πρέπει να αρθεί. Η λύση δεν είναι προφανής ή εύκολη, αλλά κατά βάση υπάρχει διέξοδος. </a:t>
            </a:r>
            <a:endParaRPr lang="el-GR" sz="3000" dirty="0" smtClean="0">
              <a:latin typeface="+mn-lt"/>
            </a:endParaRPr>
          </a:p>
          <a:p>
            <a:pPr marL="342900" indent="-342900">
              <a:spcBef>
                <a:spcPts val="600"/>
              </a:spcBef>
              <a:spcAft>
                <a:spcPts val="600"/>
              </a:spcAft>
              <a:buFont typeface="Arial" pitchFamily="34" charset="0"/>
              <a:buChar char="•"/>
            </a:pPr>
            <a:r>
              <a:rPr lang="el-GR" sz="3000" b="1" dirty="0" smtClean="0">
                <a:solidFill>
                  <a:srgbClr val="FF00FF"/>
                </a:solidFill>
                <a:effectLst>
                  <a:outerShdw blurRad="38100" dist="38100" dir="2700000" algn="tl">
                    <a:srgbClr val="000000">
                      <a:alpha val="43137"/>
                    </a:srgbClr>
                  </a:outerShdw>
                </a:effectLst>
                <a:latin typeface="+mn-lt"/>
              </a:rPr>
              <a:t>Το πρόβλημα συνδέεται με το μαθητή (υποκειμενικός χαρακτήρας)</a:t>
            </a:r>
            <a:r>
              <a:rPr lang="el-GR" sz="3000" dirty="0" smtClean="0">
                <a:latin typeface="+mn-lt"/>
              </a:rPr>
              <a:t> </a:t>
            </a:r>
            <a:endParaRPr lang="en-US" sz="3000" dirty="0" smtClean="0">
              <a:latin typeface="+mn-lt"/>
            </a:endParaRPr>
          </a:p>
        </p:txBody>
      </p:sp>
      <p:sp>
        <p:nvSpPr>
          <p:cNvPr id="11" name="Title 1"/>
          <p:cNvSpPr>
            <a:spLocks noGrp="1"/>
          </p:cNvSpPr>
          <p:nvPr>
            <p:ph type="title"/>
          </p:nvPr>
        </p:nvSpPr>
        <p:spPr>
          <a:xfrm>
            <a:off x="640940" y="188640"/>
            <a:ext cx="7931224" cy="504056"/>
          </a:xfrm>
        </p:spPr>
        <p:style>
          <a:lnRef idx="2">
            <a:schemeClr val="accent3">
              <a:shade val="50000"/>
            </a:schemeClr>
          </a:lnRef>
          <a:fillRef idx="1">
            <a:schemeClr val="accent3"/>
          </a:fillRef>
          <a:effectRef idx="0">
            <a:schemeClr val="accent3"/>
          </a:effectRef>
          <a:fontRef idx="minor">
            <a:schemeClr val="lt1"/>
          </a:fontRef>
        </p:style>
        <p:txBody>
          <a:bodyPr rtlCol="0">
            <a:noAutofit/>
          </a:bodyPr>
          <a:lstStyle/>
          <a:p>
            <a:pPr eaLnBrk="1" fontAlgn="auto" hangingPunct="1">
              <a:spcAft>
                <a:spcPts val="0"/>
              </a:spcAft>
              <a:defRPr/>
            </a:pPr>
            <a:r>
              <a:rPr lang="el-GR" sz="3200" b="1" dirty="0" smtClean="0">
                <a:solidFill>
                  <a:schemeClr val="bg1"/>
                </a:solidFill>
              </a:rPr>
              <a:t>Τι είναι πρόβλημα;</a:t>
            </a:r>
            <a:endParaRPr lang="el-GR" sz="3200" b="1" dirty="0">
              <a:solidFill>
                <a:schemeClr val="bg1"/>
              </a:solidFill>
            </a:endParaRPr>
          </a:p>
        </p:txBody>
      </p:sp>
    </p:spTree>
    <p:extLst>
      <p:ext uri="{BB962C8B-B14F-4D97-AF65-F5344CB8AC3E}">
        <p14:creationId xmlns:p14="http://schemas.microsoft.com/office/powerpoint/2010/main" val="9779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42852"/>
            <a:ext cx="8712968" cy="642918"/>
          </a:xfrm>
        </p:spPr>
        <p:style>
          <a:lnRef idx="1">
            <a:schemeClr val="dk1"/>
          </a:lnRef>
          <a:fillRef idx="2">
            <a:schemeClr val="dk1"/>
          </a:fillRef>
          <a:effectRef idx="1">
            <a:schemeClr val="dk1"/>
          </a:effectRef>
          <a:fontRef idx="minor">
            <a:schemeClr val="dk1"/>
          </a:fontRef>
        </p:style>
        <p:txBody>
          <a:bodyPr/>
          <a:lstStyle/>
          <a:p>
            <a:r>
              <a:rPr lang="el-GR" b="1" dirty="0" smtClean="0">
                <a:solidFill>
                  <a:srgbClr val="860000"/>
                </a:solidFill>
                <a:effectLst>
                  <a:outerShdw blurRad="38100" dist="38100" dir="2700000" algn="tl">
                    <a:srgbClr val="000000">
                      <a:alpha val="43137"/>
                    </a:srgbClr>
                  </a:outerShdw>
                </a:effectLst>
              </a:rPr>
              <a:t>Δεύτερο παράδειγμα (Γ΄ Γυμνασίου)</a:t>
            </a:r>
            <a:endParaRPr lang="el-GR" b="1" dirty="0">
              <a:solidFill>
                <a:srgbClr val="86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500034" y="1071546"/>
            <a:ext cx="8229600" cy="4929222"/>
          </a:xfrm>
        </p:spPr>
        <p:style>
          <a:lnRef idx="1">
            <a:schemeClr val="accent4"/>
          </a:lnRef>
          <a:fillRef idx="2">
            <a:schemeClr val="accent4"/>
          </a:fillRef>
          <a:effectRef idx="1">
            <a:schemeClr val="accent4"/>
          </a:effectRef>
          <a:fontRef idx="minor">
            <a:schemeClr val="dk1"/>
          </a:fontRef>
        </p:style>
        <p:txBody>
          <a:bodyPr/>
          <a:lstStyle/>
          <a:p>
            <a:pPr marL="0" indent="0">
              <a:buNone/>
            </a:pPr>
            <a:r>
              <a:rPr lang="el-GR" i="1" dirty="0"/>
              <a:t>Στις πλευρές ΑΒ, ΒΓ και ΓΑ ισοπλεύρου τρίγωνου ΑΒΓ παίρνουμε τμήματα έτσι ώστε ΑΔ=ΒΕ=ΓΖ. Να διερευνήσετε το είδος του τριγώνου ΔΕΖ. Να αποδείξετε τον ισχυρισμό σας. </a:t>
            </a:r>
            <a:endParaRPr lang="el-GR" dirty="0"/>
          </a:p>
          <a:p>
            <a:pPr marL="0" indent="0">
              <a:buNone/>
            </a:pPr>
            <a:endParaRPr lang="el-GR" dirty="0"/>
          </a:p>
        </p:txBody>
      </p:sp>
      <p:graphicFrame>
        <p:nvGraphicFramePr>
          <p:cNvPr id="5" name="Object 4">
            <a:hlinkClick r:id="rId4" action="ppaction://hlinkfile"/>
          </p:cNvPr>
          <p:cNvGraphicFramePr>
            <a:graphicFrameLocks noChangeAspect="1"/>
          </p:cNvGraphicFramePr>
          <p:nvPr>
            <p:extLst>
              <p:ext uri="{D42A27DB-BD31-4B8C-83A1-F6EECF244321}">
                <p14:modId xmlns:p14="http://schemas.microsoft.com/office/powerpoint/2010/main" val="4269084859"/>
              </p:ext>
            </p:extLst>
          </p:nvPr>
        </p:nvGraphicFramePr>
        <p:xfrm>
          <a:off x="2987824" y="6093296"/>
          <a:ext cx="3568700" cy="685800"/>
        </p:xfrm>
        <a:graphic>
          <a:graphicData uri="http://schemas.openxmlformats.org/presentationml/2006/ole">
            <mc:AlternateContent xmlns:mc="http://schemas.openxmlformats.org/markup-compatibility/2006">
              <mc:Choice xmlns:v="urn:schemas-microsoft-com:vml" Requires="v">
                <p:oleObj spid="_x0000_s9461" name="Packager Shell Object" showAsIcon="1" r:id="rId5" imgW="3569400" imgH="685800" progId="Package">
                  <p:embed/>
                </p:oleObj>
              </mc:Choice>
              <mc:Fallback>
                <p:oleObj name="Packager Shell Object" showAsIcon="1" r:id="rId5" imgW="3569400" imgH="685800" progId="Package">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6093296"/>
                        <a:ext cx="35687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 name="Picture 6"/>
          <p:cNvPicPr/>
          <p:nvPr/>
        </p:nvPicPr>
        <p:blipFill>
          <a:blip r:embed="rId7">
            <a:extLst>
              <a:ext uri="{28A0092B-C50C-407E-A947-70E740481C1C}">
                <a14:useLocalDpi xmlns:a14="http://schemas.microsoft.com/office/drawing/2010/main" val="0"/>
              </a:ext>
            </a:extLst>
          </a:blip>
          <a:srcRect/>
          <a:stretch>
            <a:fillRect/>
          </a:stretch>
        </p:blipFill>
        <p:spPr bwMode="auto">
          <a:xfrm>
            <a:off x="3192555" y="3501008"/>
            <a:ext cx="2520280" cy="2020661"/>
          </a:xfrm>
          <a:prstGeom prst="rect">
            <a:avLst/>
          </a:prstGeom>
          <a:noFill/>
          <a:ln>
            <a:noFill/>
          </a:ln>
        </p:spPr>
      </p:pic>
    </p:spTree>
    <p:extLst>
      <p:ext uri="{BB962C8B-B14F-4D97-AF65-F5344CB8AC3E}">
        <p14:creationId xmlns:p14="http://schemas.microsoft.com/office/powerpoint/2010/main" val="1059264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642918"/>
          </a:xfrm>
        </p:spPr>
        <p:style>
          <a:lnRef idx="1">
            <a:schemeClr val="dk1"/>
          </a:lnRef>
          <a:fillRef idx="2">
            <a:schemeClr val="dk1"/>
          </a:fillRef>
          <a:effectRef idx="1">
            <a:schemeClr val="dk1"/>
          </a:effectRef>
          <a:fontRef idx="minor">
            <a:schemeClr val="dk1"/>
          </a:fontRef>
        </p:style>
        <p:txBody>
          <a:bodyPr/>
          <a:lstStyle/>
          <a:p>
            <a:r>
              <a:rPr lang="el-GR" b="1" dirty="0" smtClean="0">
                <a:solidFill>
                  <a:srgbClr val="860000"/>
                </a:solidFill>
                <a:effectLst>
                  <a:outerShdw blurRad="38100" dist="38100" dir="2700000" algn="tl">
                    <a:srgbClr val="000000">
                      <a:alpha val="43137"/>
                    </a:srgbClr>
                  </a:outerShdw>
                </a:effectLst>
              </a:rPr>
              <a:t>Τρίτο παράδειγμα (Α΄ Λυκείου)</a:t>
            </a:r>
            <a:endParaRPr lang="el-GR" b="1" dirty="0">
              <a:solidFill>
                <a:srgbClr val="860000"/>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21</a:t>
            </a:fld>
            <a:endParaRPr lang="el-GR"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8525" y="1052736"/>
            <a:ext cx="5705475"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a:hlinkClick r:id="rId5" action="ppaction://hlinkfile"/>
          </p:cNvPr>
          <p:cNvGraphicFramePr>
            <a:graphicFrameLocks noChangeAspect="1"/>
          </p:cNvGraphicFramePr>
          <p:nvPr>
            <p:extLst>
              <p:ext uri="{D42A27DB-BD31-4B8C-83A1-F6EECF244321}">
                <p14:modId xmlns:p14="http://schemas.microsoft.com/office/powerpoint/2010/main" val="662326710"/>
              </p:ext>
            </p:extLst>
          </p:nvPr>
        </p:nvGraphicFramePr>
        <p:xfrm>
          <a:off x="0" y="6172200"/>
          <a:ext cx="4637088" cy="685800"/>
        </p:xfrm>
        <a:graphic>
          <a:graphicData uri="http://schemas.openxmlformats.org/presentationml/2006/ole">
            <mc:AlternateContent xmlns:mc="http://schemas.openxmlformats.org/markup-compatibility/2006">
              <mc:Choice xmlns:v="urn:schemas-microsoft-com:vml" Requires="v">
                <p:oleObj spid="_x0000_s10485" name="Packager Shell Object" showAsIcon="1" r:id="rId6" imgW="4636440" imgH="685800" progId="Package">
                  <p:embed/>
                </p:oleObj>
              </mc:Choice>
              <mc:Fallback>
                <p:oleObj name="Packager Shell Object" showAsIcon="1" r:id="rId6" imgW="4636440" imgH="685800" progId="Packag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6172200"/>
                        <a:ext cx="46370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2 - Θέση περιεχομένου"/>
          <p:cNvSpPr>
            <a:spLocks noGrp="1"/>
          </p:cNvSpPr>
          <p:nvPr>
            <p:ph idx="1"/>
          </p:nvPr>
        </p:nvSpPr>
        <p:spPr>
          <a:xfrm>
            <a:off x="-25080" y="1052736"/>
            <a:ext cx="3463605" cy="5124450"/>
          </a:xfrm>
        </p:spPr>
        <p:style>
          <a:lnRef idx="2">
            <a:schemeClr val="accent4">
              <a:shade val="50000"/>
            </a:schemeClr>
          </a:lnRef>
          <a:fillRef idx="1">
            <a:schemeClr val="accent4"/>
          </a:fillRef>
          <a:effectRef idx="0">
            <a:schemeClr val="accent4"/>
          </a:effectRef>
          <a:fontRef idx="minor">
            <a:schemeClr val="lt1"/>
          </a:fontRef>
        </p:style>
        <p:txBody>
          <a:bodyPr/>
          <a:lstStyle/>
          <a:p>
            <a:pPr marL="0" indent="0">
              <a:buNone/>
            </a:pPr>
            <a:r>
              <a:rPr lang="el-GR" b="1" i="1" dirty="0" smtClean="0"/>
              <a:t>Δίνεται ευθεία (ε) και δύο σημεία Α και Β προς το ίδιο μέρος της. Που θα τοποθετήσουμε σημείο Μ στην ευθεία (ε) έτσι ώστε η διαδρομή ΑΜ+ΜΒ να είναι η  ελάχιστη δυνατή; </a:t>
            </a:r>
            <a:endParaRPr lang="el-GR" b="1" dirty="0"/>
          </a:p>
          <a:p>
            <a:pPr marL="0" indent="0">
              <a:buNone/>
            </a:pPr>
            <a:endParaRPr lang="el-GR" dirty="0"/>
          </a:p>
        </p:txBody>
      </p:sp>
    </p:spTree>
    <p:extLst>
      <p:ext uri="{BB962C8B-B14F-4D97-AF65-F5344CB8AC3E}">
        <p14:creationId xmlns:p14="http://schemas.microsoft.com/office/powerpoint/2010/main" val="149763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8" name="Oval 35"/>
          <p:cNvSpPr>
            <a:spLocks noChangeArrowheads="1"/>
          </p:cNvSpPr>
          <p:nvPr/>
        </p:nvSpPr>
        <p:spPr bwMode="auto">
          <a:xfrm>
            <a:off x="2549525" y="1192213"/>
            <a:ext cx="4762500" cy="4648200"/>
          </a:xfrm>
          <a:prstGeom prst="ellipse">
            <a:avLst/>
          </a:prstGeom>
          <a:ln>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eaLnBrk="0" hangingPunct="0"/>
            <a:endParaRPr lang="el-GR" sz="1200" u="sng"/>
          </a:p>
        </p:txBody>
      </p:sp>
      <p:sp>
        <p:nvSpPr>
          <p:cNvPr id="9220" name="Oval 3"/>
          <p:cNvSpPr>
            <a:spLocks noChangeArrowheads="1"/>
          </p:cNvSpPr>
          <p:nvPr/>
        </p:nvSpPr>
        <p:spPr bwMode="auto">
          <a:xfrm>
            <a:off x="2311400" y="908050"/>
            <a:ext cx="5275263" cy="5245100"/>
          </a:xfrm>
          <a:prstGeom prst="ellipse">
            <a:avLst/>
          </a:prstGeom>
          <a:noFill/>
          <a:ln w="57150">
            <a:solidFill>
              <a:srgbClr val="96969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grpSp>
        <p:nvGrpSpPr>
          <p:cNvPr id="4" name="Group 7"/>
          <p:cNvGrpSpPr>
            <a:grpSpLocks/>
          </p:cNvGrpSpPr>
          <p:nvPr/>
        </p:nvGrpSpPr>
        <p:grpSpPr bwMode="auto">
          <a:xfrm>
            <a:off x="6021220" y="1778444"/>
            <a:ext cx="2851150" cy="1777866"/>
            <a:chOff x="4532" y="1394"/>
            <a:chExt cx="1060" cy="682"/>
          </a:xfrm>
        </p:grpSpPr>
        <p:sp>
          <p:nvSpPr>
            <p:cNvPr id="9244" name="Oval 8"/>
            <p:cNvSpPr>
              <a:spLocks noChangeArrowheads="1"/>
            </p:cNvSpPr>
            <p:nvPr/>
          </p:nvSpPr>
          <p:spPr bwMode="auto">
            <a:xfrm>
              <a:off x="4677" y="1394"/>
              <a:ext cx="666" cy="665"/>
            </a:xfrm>
            <a:prstGeom prst="ellipse">
              <a:avLst/>
            </a:prstGeom>
            <a:solidFill>
              <a:schemeClr val="accent2"/>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45" name="Text Box 9"/>
            <p:cNvSpPr txBox="1">
              <a:spLocks noChangeArrowheads="1"/>
            </p:cNvSpPr>
            <p:nvPr/>
          </p:nvSpPr>
          <p:spPr bwMode="auto">
            <a:xfrm>
              <a:off x="4532" y="1420"/>
              <a:ext cx="1060" cy="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400" b="1" dirty="0">
                  <a:solidFill>
                    <a:schemeClr val="bg1"/>
                  </a:solidFill>
                  <a:latin typeface="+mj-lt"/>
                </a:rPr>
                <a:t>Αμφισβήτηση </a:t>
              </a:r>
              <a:endParaRPr lang="el-GR" altLang="en-US" sz="1400" b="1" dirty="0" smtClean="0">
                <a:solidFill>
                  <a:schemeClr val="bg1"/>
                </a:solidFill>
                <a:latin typeface="+mj-lt"/>
              </a:endParaRPr>
            </a:p>
            <a:p>
              <a:pPr algn="ctr"/>
              <a:r>
                <a:rPr lang="el-GR" altLang="en-US" sz="1400" b="1" dirty="0" smtClean="0">
                  <a:solidFill>
                    <a:schemeClr val="bg1"/>
                  </a:solidFill>
                  <a:latin typeface="+mj-lt"/>
                </a:rPr>
                <a:t>της παραδοσιακού  </a:t>
              </a:r>
            </a:p>
            <a:p>
              <a:pPr algn="ctr"/>
              <a:r>
                <a:rPr lang="el-GR" altLang="en-US" sz="1400" b="1" dirty="0" smtClean="0">
                  <a:solidFill>
                    <a:schemeClr val="bg1"/>
                  </a:solidFill>
                  <a:latin typeface="+mj-lt"/>
                </a:rPr>
                <a:t> ΑΠΣ Μαθηματικών</a:t>
              </a:r>
              <a:endParaRPr lang="en-US" altLang="en-US" sz="1400" b="1" dirty="0">
                <a:solidFill>
                  <a:schemeClr val="bg1"/>
                </a:solidFill>
                <a:latin typeface="+mj-lt"/>
              </a:endParaRPr>
            </a:p>
          </p:txBody>
        </p:sp>
      </p:grpSp>
      <p:grpSp>
        <p:nvGrpSpPr>
          <p:cNvPr id="7" name="Group 16"/>
          <p:cNvGrpSpPr>
            <a:grpSpLocks/>
          </p:cNvGrpSpPr>
          <p:nvPr/>
        </p:nvGrpSpPr>
        <p:grpSpPr bwMode="auto">
          <a:xfrm>
            <a:off x="3261311" y="4511417"/>
            <a:ext cx="7251700" cy="1625600"/>
            <a:chOff x="2546" y="3161"/>
            <a:chExt cx="2725" cy="666"/>
          </a:xfrm>
        </p:grpSpPr>
        <p:sp>
          <p:nvSpPr>
            <p:cNvPr id="9238" name="Oval 17"/>
            <p:cNvSpPr>
              <a:spLocks noChangeArrowheads="1"/>
            </p:cNvSpPr>
            <p:nvPr/>
          </p:nvSpPr>
          <p:spPr bwMode="auto">
            <a:xfrm>
              <a:off x="3570" y="3161"/>
              <a:ext cx="666" cy="666"/>
            </a:xfrm>
            <a:prstGeom prst="ellipse">
              <a:avLst/>
            </a:prstGeom>
            <a:solidFill>
              <a:srgbClr val="FF0000"/>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39" name="Text Box 18"/>
            <p:cNvSpPr txBox="1">
              <a:spLocks noChangeArrowheads="1"/>
            </p:cNvSpPr>
            <p:nvPr/>
          </p:nvSpPr>
          <p:spPr bwMode="auto">
            <a:xfrm>
              <a:off x="2546" y="3219"/>
              <a:ext cx="2725" cy="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600" b="1" dirty="0">
                  <a:solidFill>
                    <a:schemeClr val="bg1"/>
                  </a:solidFill>
                  <a:latin typeface="+mj-lt"/>
                </a:rPr>
                <a:t>Η  καλλιέργεια  </a:t>
              </a:r>
              <a:endParaRPr lang="el-GR" altLang="en-US" sz="1600" b="1" dirty="0" smtClean="0">
                <a:solidFill>
                  <a:schemeClr val="bg1"/>
                </a:solidFill>
                <a:latin typeface="+mj-lt"/>
              </a:endParaRPr>
            </a:p>
            <a:p>
              <a:pPr algn="ctr"/>
              <a:r>
                <a:rPr lang="el-GR" altLang="en-US" sz="1600" b="1" dirty="0" smtClean="0">
                  <a:solidFill>
                    <a:schemeClr val="bg1"/>
                  </a:solidFill>
                  <a:latin typeface="+mj-lt"/>
                </a:rPr>
                <a:t>Ερευνητικής στάσης</a:t>
              </a:r>
              <a:endParaRPr lang="en-US" altLang="en-US" sz="1600" b="1" dirty="0">
                <a:solidFill>
                  <a:schemeClr val="bg1"/>
                </a:solidFill>
                <a:latin typeface="+mj-lt"/>
              </a:endParaRPr>
            </a:p>
          </p:txBody>
        </p:sp>
      </p:grpSp>
      <p:grpSp>
        <p:nvGrpSpPr>
          <p:cNvPr id="8" name="Group 19"/>
          <p:cNvGrpSpPr>
            <a:grpSpLocks/>
          </p:cNvGrpSpPr>
          <p:nvPr/>
        </p:nvGrpSpPr>
        <p:grpSpPr bwMode="auto">
          <a:xfrm>
            <a:off x="3635500" y="36122"/>
            <a:ext cx="2736850" cy="1679575"/>
            <a:chOff x="3380" y="493"/>
            <a:chExt cx="1059" cy="666"/>
          </a:xfrm>
        </p:grpSpPr>
        <p:sp>
          <p:nvSpPr>
            <p:cNvPr id="9236" name="Oval 20"/>
            <p:cNvSpPr>
              <a:spLocks noChangeArrowheads="1"/>
            </p:cNvSpPr>
            <p:nvPr/>
          </p:nvSpPr>
          <p:spPr bwMode="auto">
            <a:xfrm>
              <a:off x="3570" y="493"/>
              <a:ext cx="666" cy="666"/>
            </a:xfrm>
            <a:prstGeom prst="ellipse">
              <a:avLst/>
            </a:prstGeom>
            <a:solidFill>
              <a:schemeClr val="accent1"/>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37" name="Text Box 21"/>
            <p:cNvSpPr txBox="1">
              <a:spLocks noChangeArrowheads="1"/>
            </p:cNvSpPr>
            <p:nvPr/>
          </p:nvSpPr>
          <p:spPr bwMode="auto">
            <a:xfrm>
              <a:off x="3380" y="553"/>
              <a:ext cx="1059" cy="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400" b="1" dirty="0">
                  <a:solidFill>
                    <a:schemeClr val="bg1"/>
                  </a:solidFill>
                  <a:latin typeface="+mj-lt"/>
                </a:rPr>
                <a:t>Αμφισβήτηση της </a:t>
              </a:r>
              <a:endParaRPr lang="el-GR" altLang="en-US" sz="1400" b="1" dirty="0" smtClean="0">
                <a:solidFill>
                  <a:schemeClr val="bg1"/>
                </a:solidFill>
                <a:latin typeface="+mj-lt"/>
              </a:endParaRPr>
            </a:p>
            <a:p>
              <a:pPr algn="ctr"/>
              <a:r>
                <a:rPr lang="el-GR" altLang="en-US" sz="1400" b="1" dirty="0" smtClean="0">
                  <a:solidFill>
                    <a:schemeClr val="bg1"/>
                  </a:solidFill>
                  <a:latin typeface="+mj-lt"/>
                </a:rPr>
                <a:t>κυρίαρχης </a:t>
              </a:r>
              <a:r>
                <a:rPr lang="el-GR" altLang="en-US" sz="1400" b="1" dirty="0">
                  <a:solidFill>
                    <a:schemeClr val="bg1"/>
                  </a:solidFill>
                  <a:latin typeface="+mj-lt"/>
                </a:rPr>
                <a:t>Επιστημολογίας  των Μαθηματικών</a:t>
              </a:r>
            </a:p>
          </p:txBody>
        </p:sp>
      </p:grpSp>
      <p:grpSp>
        <p:nvGrpSpPr>
          <p:cNvPr id="9" name="Group 22"/>
          <p:cNvGrpSpPr>
            <a:grpSpLocks/>
          </p:cNvGrpSpPr>
          <p:nvPr/>
        </p:nvGrpSpPr>
        <p:grpSpPr bwMode="auto">
          <a:xfrm>
            <a:off x="610022" y="3199278"/>
            <a:ext cx="3429000" cy="1784350"/>
            <a:chOff x="1928" y="1826"/>
            <a:chExt cx="1261" cy="670"/>
          </a:xfrm>
        </p:grpSpPr>
        <p:sp>
          <p:nvSpPr>
            <p:cNvPr id="9234" name="Oval 23"/>
            <p:cNvSpPr>
              <a:spLocks noChangeArrowheads="1"/>
            </p:cNvSpPr>
            <p:nvPr/>
          </p:nvSpPr>
          <p:spPr bwMode="auto">
            <a:xfrm>
              <a:off x="2237" y="1826"/>
              <a:ext cx="666" cy="666"/>
            </a:xfrm>
            <a:prstGeom prst="ellipse">
              <a:avLst/>
            </a:prstGeom>
            <a:solidFill>
              <a:srgbClr val="5000A0"/>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35" name="Text Box 24"/>
            <p:cNvSpPr txBox="1">
              <a:spLocks noChangeArrowheads="1"/>
            </p:cNvSpPr>
            <p:nvPr/>
          </p:nvSpPr>
          <p:spPr bwMode="auto">
            <a:xfrm>
              <a:off x="1928" y="1839"/>
              <a:ext cx="1261"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400" b="1" dirty="0">
                  <a:solidFill>
                    <a:schemeClr val="bg1"/>
                  </a:solidFill>
                  <a:latin typeface="+mj-lt"/>
                </a:rPr>
                <a:t>Η καλλιέργεια  της </a:t>
              </a:r>
              <a:endParaRPr lang="el-GR" altLang="en-US" sz="1400" b="1" dirty="0" smtClean="0">
                <a:solidFill>
                  <a:schemeClr val="bg1"/>
                </a:solidFill>
                <a:latin typeface="+mj-lt"/>
              </a:endParaRPr>
            </a:p>
            <a:p>
              <a:pPr algn="ctr"/>
              <a:r>
                <a:rPr lang="el-GR" altLang="en-US" sz="1400" b="1" dirty="0" smtClean="0">
                  <a:solidFill>
                    <a:schemeClr val="bg1"/>
                  </a:solidFill>
                  <a:latin typeface="+mj-lt"/>
                </a:rPr>
                <a:t>κριτικής  </a:t>
              </a:r>
              <a:r>
                <a:rPr lang="el-GR" altLang="en-US" sz="1400" b="1" dirty="0">
                  <a:solidFill>
                    <a:schemeClr val="bg1"/>
                  </a:solidFill>
                  <a:latin typeface="+mj-lt"/>
                </a:rPr>
                <a:t>σκέψης </a:t>
              </a:r>
              <a:endParaRPr lang="el-GR" altLang="en-US" sz="1400" b="1" dirty="0" smtClean="0">
                <a:solidFill>
                  <a:schemeClr val="bg1"/>
                </a:solidFill>
                <a:latin typeface="+mj-lt"/>
              </a:endParaRPr>
            </a:p>
            <a:p>
              <a:pPr algn="ctr"/>
              <a:r>
                <a:rPr lang="el-GR" altLang="en-US" sz="1400" b="1" dirty="0" smtClean="0">
                  <a:solidFill>
                    <a:schemeClr val="bg1"/>
                  </a:solidFill>
                  <a:latin typeface="+mj-lt"/>
                </a:rPr>
                <a:t>στα  </a:t>
              </a:r>
              <a:r>
                <a:rPr lang="el-GR" altLang="en-US" sz="1400" b="1" dirty="0">
                  <a:solidFill>
                    <a:schemeClr val="bg1"/>
                  </a:solidFill>
                  <a:latin typeface="+mj-lt"/>
                </a:rPr>
                <a:t>Μαθηματικά</a:t>
              </a:r>
            </a:p>
          </p:txBody>
        </p:sp>
      </p:grpSp>
      <p:grpSp>
        <p:nvGrpSpPr>
          <p:cNvPr id="10" name="Group 37"/>
          <p:cNvGrpSpPr>
            <a:grpSpLocks/>
          </p:cNvGrpSpPr>
          <p:nvPr/>
        </p:nvGrpSpPr>
        <p:grpSpPr bwMode="auto">
          <a:xfrm>
            <a:off x="1788993" y="4994280"/>
            <a:ext cx="3990975" cy="1692266"/>
            <a:chOff x="2227" y="2757"/>
            <a:chExt cx="1414" cy="666"/>
          </a:xfrm>
        </p:grpSpPr>
        <p:sp>
          <p:nvSpPr>
            <p:cNvPr id="9232" name="Oval 38"/>
            <p:cNvSpPr>
              <a:spLocks noChangeArrowheads="1"/>
            </p:cNvSpPr>
            <p:nvPr/>
          </p:nvSpPr>
          <p:spPr bwMode="auto">
            <a:xfrm>
              <a:off x="2641" y="2757"/>
              <a:ext cx="666" cy="666"/>
            </a:xfrm>
            <a:prstGeom prst="ellipse">
              <a:avLst/>
            </a:prstGeom>
            <a:solidFill>
              <a:srgbClr val="CC6600"/>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33" name="Text Box 39"/>
            <p:cNvSpPr txBox="1">
              <a:spLocks noChangeArrowheads="1"/>
            </p:cNvSpPr>
            <p:nvPr/>
          </p:nvSpPr>
          <p:spPr bwMode="auto">
            <a:xfrm>
              <a:off x="2227" y="2759"/>
              <a:ext cx="1414" cy="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600" b="1" dirty="0">
                  <a:solidFill>
                    <a:schemeClr val="bg1"/>
                  </a:solidFill>
                  <a:latin typeface="+mj-lt"/>
                </a:rPr>
                <a:t>Η  ανάπτυξη της  </a:t>
              </a:r>
              <a:endParaRPr lang="el-GR" altLang="en-US" sz="1600" b="1" dirty="0" smtClean="0">
                <a:solidFill>
                  <a:schemeClr val="bg1"/>
                </a:solidFill>
                <a:latin typeface="+mj-lt"/>
              </a:endParaRPr>
            </a:p>
            <a:p>
              <a:pPr algn="ctr"/>
              <a:r>
                <a:rPr lang="el-GR" altLang="en-US" sz="1600" b="1" dirty="0" smtClean="0">
                  <a:solidFill>
                    <a:schemeClr val="bg1"/>
                  </a:solidFill>
                  <a:latin typeface="+mj-lt"/>
                </a:rPr>
                <a:t>     Δημιουργικής σκέψης</a:t>
              </a:r>
              <a:endParaRPr lang="el-GR" altLang="en-US" sz="1600" b="1" dirty="0">
                <a:solidFill>
                  <a:schemeClr val="bg1"/>
                </a:solidFill>
                <a:latin typeface="+mj-lt"/>
              </a:endParaRPr>
            </a:p>
          </p:txBody>
        </p:sp>
      </p:grpSp>
      <p:sp>
        <p:nvSpPr>
          <p:cNvPr id="9231" name="Text Box 35"/>
          <p:cNvSpPr txBox="1">
            <a:spLocks noChangeArrowheads="1"/>
          </p:cNvSpPr>
          <p:nvPr/>
        </p:nvSpPr>
        <p:spPr bwMode="auto">
          <a:xfrm>
            <a:off x="3403073" y="2468703"/>
            <a:ext cx="3168107" cy="1815882"/>
          </a:xfrm>
          <a:prstGeom prst="rect">
            <a:avLst/>
          </a:prstGeom>
          <a:ln/>
          <a:extLst/>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sz="2800" b="1" dirty="0" smtClean="0">
                <a:solidFill>
                  <a:schemeClr val="accent3">
                    <a:lumMod val="20000"/>
                    <a:lumOff val="80000"/>
                  </a:schemeClr>
                </a:solidFill>
                <a:effectLst>
                  <a:outerShdw blurRad="38100" dist="38100" dir="2700000" algn="tl">
                    <a:srgbClr val="000000">
                      <a:alpha val="43137"/>
                    </a:srgbClr>
                  </a:outerShdw>
                </a:effectLst>
              </a:rPr>
              <a:t>Τα ανοιχτά προβλήματα στην τάξη των μαθηματικών</a:t>
            </a:r>
            <a:endParaRPr lang="el-GR" sz="2000" b="1" dirty="0">
              <a:solidFill>
                <a:schemeClr val="accent3">
                  <a:lumMod val="20000"/>
                  <a:lumOff val="80000"/>
                </a:schemeClr>
              </a:solidFill>
              <a:effectLst>
                <a:outerShdw blurRad="38100" dist="38100" dir="2700000" algn="tl">
                  <a:srgbClr val="000000">
                    <a:alpha val="43137"/>
                  </a:srgbClr>
                </a:outerShdw>
              </a:effectLst>
            </a:endParaRPr>
          </a:p>
        </p:txBody>
      </p:sp>
      <p:sp>
        <p:nvSpPr>
          <p:cNvPr id="9230" name="Text Box 34"/>
          <p:cNvSpPr txBox="1">
            <a:spLocks noChangeArrowheads="1"/>
          </p:cNvSpPr>
          <p:nvPr/>
        </p:nvSpPr>
        <p:spPr bwMode="auto">
          <a:xfrm>
            <a:off x="0" y="0"/>
            <a:ext cx="3883285" cy="369332"/>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l-GR" b="1" dirty="0">
                <a:solidFill>
                  <a:srgbClr val="0033CC"/>
                </a:solidFill>
                <a:effectLst>
                  <a:outerShdw blurRad="38100" dist="38100" dir="2700000" algn="tl">
                    <a:srgbClr val="000000">
                      <a:alpha val="43137"/>
                    </a:srgbClr>
                  </a:outerShdw>
                </a:effectLst>
                <a:latin typeface="+mj-lt"/>
              </a:rPr>
              <a:t>Η  ρήξη του “διδακτικού συμβολαίου”</a:t>
            </a:r>
          </a:p>
        </p:txBody>
      </p:sp>
      <p:grpSp>
        <p:nvGrpSpPr>
          <p:cNvPr id="3" name="Group 4"/>
          <p:cNvGrpSpPr>
            <a:grpSpLocks/>
          </p:cNvGrpSpPr>
          <p:nvPr/>
        </p:nvGrpSpPr>
        <p:grpSpPr bwMode="auto">
          <a:xfrm>
            <a:off x="873125" y="762806"/>
            <a:ext cx="3352800" cy="1749425"/>
            <a:chOff x="2339" y="890"/>
            <a:chExt cx="1261" cy="673"/>
          </a:xfrm>
        </p:grpSpPr>
        <p:sp>
          <p:nvSpPr>
            <p:cNvPr id="9246" name="Oval 5"/>
            <p:cNvSpPr>
              <a:spLocks noChangeArrowheads="1"/>
            </p:cNvSpPr>
            <p:nvPr/>
          </p:nvSpPr>
          <p:spPr bwMode="auto">
            <a:xfrm>
              <a:off x="2641" y="898"/>
              <a:ext cx="666" cy="665"/>
            </a:xfrm>
            <a:prstGeom prst="ellipse">
              <a:avLst/>
            </a:prstGeom>
            <a:solidFill>
              <a:srgbClr val="990099"/>
            </a:solidFill>
            <a:ln w="57150">
              <a:solidFill>
                <a:srgbClr val="969696"/>
              </a:solidFill>
              <a:round/>
              <a:headEnd/>
              <a:tailEnd/>
            </a:ln>
          </p:spPr>
          <p:txBody>
            <a:bodyPr wrap="none" anchor="ctr"/>
            <a:lstStyle/>
            <a:p>
              <a:pPr eaLnBrk="0" hangingPunct="0">
                <a:lnSpc>
                  <a:spcPts val="3000"/>
                </a:lnSpc>
                <a:spcAft>
                  <a:spcPts val="1200"/>
                </a:spcAft>
                <a:buClr>
                  <a:schemeClr val="hlink"/>
                </a:buClr>
                <a:buSzPct val="85000"/>
                <a:buFont typeface="Zapf Dingbats" charset="2"/>
                <a:buChar char="l"/>
              </a:pPr>
              <a:endParaRPr lang="el-GR" sz="2400"/>
            </a:p>
          </p:txBody>
        </p:sp>
        <p:sp>
          <p:nvSpPr>
            <p:cNvPr id="9247" name="Text Box 6"/>
            <p:cNvSpPr txBox="1">
              <a:spLocks noChangeArrowheads="1"/>
            </p:cNvSpPr>
            <p:nvPr/>
          </p:nvSpPr>
          <p:spPr bwMode="auto">
            <a:xfrm>
              <a:off x="2339" y="890"/>
              <a:ext cx="1261" cy="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el-GR" altLang="en-US" sz="1600" b="1" dirty="0" err="1" smtClean="0">
                  <a:solidFill>
                    <a:schemeClr val="bg1"/>
                  </a:solidFill>
                  <a:latin typeface="+mj-lt"/>
                </a:rPr>
                <a:t>Πολυαισθητήρια</a:t>
              </a:r>
              <a:endParaRPr lang="el-GR" altLang="en-US" sz="1600" b="1" dirty="0" smtClean="0">
                <a:solidFill>
                  <a:schemeClr val="bg1"/>
                </a:solidFill>
                <a:latin typeface="+mj-lt"/>
              </a:endParaRPr>
            </a:p>
            <a:p>
              <a:pPr algn="ctr"/>
              <a:r>
                <a:rPr lang="el-GR" altLang="en-US" sz="1600" b="1" dirty="0" err="1" smtClean="0">
                  <a:solidFill>
                    <a:schemeClr val="bg1"/>
                  </a:solidFill>
                  <a:latin typeface="+mj-lt"/>
                </a:rPr>
                <a:t>Πολυλειτουργική</a:t>
              </a:r>
              <a:r>
                <a:rPr lang="el-GR" altLang="en-US" sz="1600" b="1" dirty="0" smtClean="0">
                  <a:solidFill>
                    <a:schemeClr val="bg1"/>
                  </a:solidFill>
                  <a:latin typeface="+mj-lt"/>
                </a:rPr>
                <a:t> </a:t>
              </a:r>
            </a:p>
            <a:p>
              <a:pPr algn="ctr"/>
              <a:r>
                <a:rPr lang="el-GR" altLang="en-US" sz="1600" b="1" dirty="0" smtClean="0">
                  <a:solidFill>
                    <a:schemeClr val="bg1"/>
                  </a:solidFill>
                  <a:latin typeface="+mj-lt"/>
                </a:rPr>
                <a:t>μάθηση</a:t>
              </a:r>
            </a:p>
            <a:p>
              <a:pPr algn="ctr"/>
              <a:r>
                <a:rPr lang="el-GR" altLang="en-US" sz="1600" b="1" dirty="0" smtClean="0">
                  <a:solidFill>
                    <a:schemeClr val="bg1"/>
                  </a:solidFill>
                  <a:latin typeface="+mj-lt"/>
                </a:rPr>
                <a:t>Πολλαπλή</a:t>
              </a:r>
            </a:p>
            <a:p>
              <a:pPr algn="ctr"/>
              <a:r>
                <a:rPr lang="el-GR" altLang="en-US" sz="1600" b="1" dirty="0" smtClean="0">
                  <a:solidFill>
                    <a:schemeClr val="bg1"/>
                  </a:solidFill>
                  <a:latin typeface="+mj-lt"/>
                </a:rPr>
                <a:t>νοημοσύνη </a:t>
              </a:r>
              <a:endParaRPr lang="el-GR" altLang="en-US" sz="1600" b="1" dirty="0">
                <a:solidFill>
                  <a:schemeClr val="bg1"/>
                </a:solidFill>
                <a:latin typeface="+mj-lt"/>
              </a:endParaRPr>
            </a:p>
          </p:txBody>
        </p:sp>
      </p:grpSp>
      <p:sp>
        <p:nvSpPr>
          <p:cNvPr id="30" name="Title 1"/>
          <p:cNvSpPr txBox="1">
            <a:spLocks/>
          </p:cNvSpPr>
          <p:nvPr/>
        </p:nvSpPr>
        <p:spPr>
          <a:xfrm>
            <a:off x="3897379" y="6153151"/>
            <a:ext cx="5246621" cy="704850"/>
          </a:xfrm>
          <a:prstGeom prst="rect">
            <a:avLst/>
          </a:prstGeom>
          <a:solidFill>
            <a:srgbClr val="FFDC6D"/>
          </a:solidFill>
        </p:spPr>
        <p:style>
          <a:lnRef idx="2">
            <a:schemeClr val="accent6">
              <a:shade val="50000"/>
            </a:schemeClr>
          </a:lnRef>
          <a:fillRef idx="1">
            <a:schemeClr val="accent6"/>
          </a:fillRef>
          <a:effectRef idx="0">
            <a:schemeClr val="accent6"/>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2000" b="1" dirty="0" smtClean="0">
                <a:solidFill>
                  <a:schemeClr val="accent6">
                    <a:lumMod val="50000"/>
                  </a:schemeClr>
                </a:solidFill>
                <a:effectLst>
                  <a:outerShdw blurRad="38100" dist="38100" dir="2700000" algn="tl">
                    <a:srgbClr val="000000">
                      <a:alpha val="43137"/>
                    </a:srgbClr>
                  </a:outerShdw>
                </a:effectLst>
              </a:rPr>
              <a:t>Μαθηματική </a:t>
            </a:r>
            <a:r>
              <a:rPr lang="el-GR" sz="2000" b="1" dirty="0">
                <a:solidFill>
                  <a:schemeClr val="accent6">
                    <a:lumMod val="50000"/>
                  </a:schemeClr>
                </a:solidFill>
                <a:effectLst>
                  <a:outerShdw blurRad="38100" dist="38100" dir="2700000" algn="tl">
                    <a:srgbClr val="000000">
                      <a:alpha val="43137"/>
                    </a:srgbClr>
                  </a:outerShdw>
                </a:effectLst>
              </a:rPr>
              <a:t>συζήτηση σε ολόκληρη την </a:t>
            </a:r>
            <a:r>
              <a:rPr lang="el-GR" sz="2000" b="1" dirty="0" smtClean="0">
                <a:solidFill>
                  <a:schemeClr val="accent6">
                    <a:lumMod val="50000"/>
                  </a:schemeClr>
                </a:solidFill>
                <a:effectLst>
                  <a:outerShdw blurRad="38100" dist="38100" dir="2700000" algn="tl">
                    <a:srgbClr val="000000">
                      <a:alpha val="43137"/>
                    </a:srgbClr>
                  </a:outerShdw>
                </a:effectLst>
              </a:rPr>
              <a:t>τάξη, </a:t>
            </a:r>
          </a:p>
          <a:p>
            <a:r>
              <a:rPr lang="el-GR" sz="2000" b="1" dirty="0" smtClean="0">
                <a:solidFill>
                  <a:schemeClr val="accent6">
                    <a:lumMod val="50000"/>
                  </a:schemeClr>
                </a:solidFill>
                <a:effectLst>
                  <a:outerShdw blurRad="38100" dist="38100" dir="2700000" algn="tl">
                    <a:srgbClr val="000000">
                      <a:alpha val="43137"/>
                    </a:srgbClr>
                  </a:outerShdw>
                </a:effectLst>
              </a:rPr>
              <a:t>διαμάχη, ανταλλαγή επιχειρημάτων</a:t>
            </a:r>
            <a:endParaRPr lang="en-US" sz="2000" b="1" dirty="0">
              <a:solidFill>
                <a:schemeClr val="accent6">
                  <a:lumMod val="50000"/>
                </a:schemeClr>
              </a:solidFill>
              <a:effectLst>
                <a:outerShdw blurRad="38100" dist="38100" dir="2700000" algn="tl">
                  <a:srgbClr val="000000">
                    <a:alpha val="43137"/>
                  </a:srgbClr>
                </a:outerShdw>
              </a:effectLst>
            </a:endParaRPr>
          </a:p>
        </p:txBody>
      </p:sp>
      <p:sp>
        <p:nvSpPr>
          <p:cNvPr id="25" name="Title 1"/>
          <p:cNvSpPr txBox="1">
            <a:spLocks/>
          </p:cNvSpPr>
          <p:nvPr/>
        </p:nvSpPr>
        <p:spPr>
          <a:xfrm>
            <a:off x="23168" y="4659774"/>
            <a:ext cx="2957496" cy="2198227"/>
          </a:xfrm>
          <a:prstGeom prst="rect">
            <a:avLst/>
          </a:prstGeom>
          <a:solidFill>
            <a:srgbClr val="FFDC6D"/>
          </a:solidFill>
        </p:spPr>
        <p:style>
          <a:lnRef idx="2">
            <a:schemeClr val="accent3">
              <a:shade val="50000"/>
            </a:schemeClr>
          </a:lnRef>
          <a:fillRef idx="1">
            <a:schemeClr val="accent3"/>
          </a:fillRef>
          <a:effectRef idx="0">
            <a:schemeClr val="accent3"/>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l-GR" sz="2000" dirty="0">
                <a:solidFill>
                  <a:srgbClr val="C00000"/>
                </a:solidFill>
              </a:rPr>
              <a:t>Η </a:t>
            </a:r>
            <a:r>
              <a:rPr lang="el-GR" sz="2000" dirty="0" smtClean="0">
                <a:solidFill>
                  <a:srgbClr val="C00000"/>
                </a:solidFill>
              </a:rPr>
              <a:t>ανάδειξη </a:t>
            </a:r>
            <a:r>
              <a:rPr lang="el-GR" sz="2000" dirty="0">
                <a:solidFill>
                  <a:srgbClr val="C00000"/>
                </a:solidFill>
              </a:rPr>
              <a:t>των  </a:t>
            </a:r>
            <a:r>
              <a:rPr lang="el-GR" sz="2000" b="1" dirty="0" smtClean="0">
                <a:solidFill>
                  <a:srgbClr val="C00000"/>
                </a:solidFill>
                <a:effectLst>
                  <a:outerShdw blurRad="38100" dist="38100" dir="2700000" algn="tl">
                    <a:srgbClr val="000000">
                      <a:alpha val="43137"/>
                    </a:srgbClr>
                  </a:outerShdw>
                </a:effectLst>
              </a:rPr>
              <a:t>διαφορετικών ικανοτήτων</a:t>
            </a:r>
            <a:r>
              <a:rPr lang="en-US" sz="2000" dirty="0" smtClean="0">
                <a:solidFill>
                  <a:srgbClr val="C00000"/>
                </a:solidFill>
              </a:rPr>
              <a:t>, </a:t>
            </a:r>
            <a:r>
              <a:rPr lang="el-GR" sz="2000" dirty="0" smtClean="0">
                <a:solidFill>
                  <a:srgbClr val="C00000"/>
                </a:solidFill>
              </a:rPr>
              <a:t>ανακατάταξη  </a:t>
            </a:r>
            <a:r>
              <a:rPr lang="el-GR" sz="2000" dirty="0">
                <a:solidFill>
                  <a:srgbClr val="C00000"/>
                </a:solidFill>
              </a:rPr>
              <a:t>της </a:t>
            </a:r>
            <a:r>
              <a:rPr lang="el-GR" sz="2000" b="1" dirty="0" smtClean="0">
                <a:solidFill>
                  <a:srgbClr val="C00000"/>
                </a:solidFill>
                <a:effectLst>
                  <a:outerShdw blurRad="38100" dist="38100" dir="2700000" algn="tl">
                    <a:srgbClr val="000000">
                      <a:alpha val="43137"/>
                    </a:srgbClr>
                  </a:outerShdw>
                </a:effectLst>
              </a:rPr>
              <a:t>ιεραρχίας</a:t>
            </a:r>
            <a:r>
              <a:rPr lang="el-GR" sz="2000" dirty="0" smtClean="0">
                <a:solidFill>
                  <a:srgbClr val="C00000"/>
                </a:solidFill>
              </a:rPr>
              <a:t>  </a:t>
            </a:r>
            <a:r>
              <a:rPr lang="el-GR" sz="2000" dirty="0">
                <a:solidFill>
                  <a:srgbClr val="C00000"/>
                </a:solidFill>
              </a:rPr>
              <a:t>των </a:t>
            </a:r>
          </a:p>
          <a:p>
            <a:pPr algn="l"/>
            <a:r>
              <a:rPr lang="el-GR" sz="2000" dirty="0">
                <a:solidFill>
                  <a:srgbClr val="C00000"/>
                </a:solidFill>
              </a:rPr>
              <a:t>μαθησιακών </a:t>
            </a:r>
            <a:r>
              <a:rPr lang="el-GR" sz="2000" dirty="0" smtClean="0">
                <a:solidFill>
                  <a:srgbClr val="C00000"/>
                </a:solidFill>
              </a:rPr>
              <a:t>στόχων</a:t>
            </a:r>
            <a:endParaRPr lang="el-GR" sz="2000" dirty="0">
              <a:solidFill>
                <a:srgbClr val="C00000"/>
              </a:solidFill>
            </a:endParaRPr>
          </a:p>
          <a:p>
            <a:pPr algn="l"/>
            <a:r>
              <a:rPr lang="el-GR" sz="2000" dirty="0" smtClean="0">
                <a:solidFill>
                  <a:srgbClr val="C00000"/>
                </a:solidFill>
              </a:rPr>
              <a:t> και </a:t>
            </a:r>
            <a:r>
              <a:rPr lang="el-GR" sz="2000" b="1" dirty="0" smtClean="0">
                <a:solidFill>
                  <a:srgbClr val="C00000"/>
                </a:solidFill>
                <a:effectLst>
                  <a:outerShdw blurRad="38100" dist="38100" dir="2700000" algn="tl">
                    <a:srgbClr val="000000">
                      <a:alpha val="43137"/>
                    </a:srgbClr>
                  </a:outerShdw>
                </a:effectLst>
              </a:rPr>
              <a:t>γνωστικών στυλ των μαθητών</a:t>
            </a:r>
            <a:r>
              <a:rPr lang="el-GR" sz="2000" dirty="0" smtClean="0">
                <a:solidFill>
                  <a:srgbClr val="C00000"/>
                </a:solidFill>
              </a:rPr>
              <a:t>, αξιολόγηση.</a:t>
            </a:r>
            <a:endParaRPr lang="el-GR" sz="2000" dirty="0">
              <a:solidFill>
                <a:srgbClr val="C00000"/>
              </a:solidFill>
            </a:endParaRPr>
          </a:p>
        </p:txBody>
      </p:sp>
    </p:spTree>
    <p:extLst>
      <p:ext uri="{BB962C8B-B14F-4D97-AF65-F5344CB8AC3E}">
        <p14:creationId xmlns:p14="http://schemas.microsoft.com/office/powerpoint/2010/main" val="328582836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7887820" cy="1054470"/>
          </a:xfrm>
          <a:solidFill>
            <a:srgbClr val="FFFFCC"/>
          </a:solidFill>
        </p:spPr>
        <p:style>
          <a:lnRef idx="1">
            <a:schemeClr val="accent2"/>
          </a:lnRef>
          <a:fillRef idx="2">
            <a:schemeClr val="accent2"/>
          </a:fillRef>
          <a:effectRef idx="1">
            <a:schemeClr val="accent2"/>
          </a:effectRef>
          <a:fontRef idx="minor">
            <a:schemeClr val="dk1"/>
          </a:fontRef>
        </p:style>
        <p:txBody>
          <a:bodyPr>
            <a:normAutofit fontScale="90000"/>
          </a:bodyPr>
          <a:lstStyle/>
          <a:p>
            <a:pPr lvl="0"/>
            <a:r>
              <a:rPr lang="el-GR" i="1" dirty="0" smtClean="0"/>
              <a:t/>
            </a:r>
            <a:br>
              <a:rPr lang="el-GR" i="1" dirty="0" smtClean="0"/>
            </a:br>
            <a:r>
              <a:rPr lang="el-GR" sz="3600" b="1" i="1" cap="all" dirty="0" smtClean="0">
                <a:solidFill>
                  <a:schemeClr val="accent3">
                    <a:lumMod val="50000"/>
                  </a:schemeClr>
                </a:solidFill>
              </a:rPr>
              <a:t> </a:t>
            </a:r>
            <a:br>
              <a:rPr lang="el-GR" sz="3600" b="1" i="1" cap="all" dirty="0" smtClean="0">
                <a:solidFill>
                  <a:schemeClr val="accent3">
                    <a:lumMod val="50000"/>
                  </a:schemeClr>
                </a:solidFill>
              </a:rPr>
            </a:br>
            <a:r>
              <a:rPr lang="el-GR" sz="4000" b="1" dirty="0" smtClean="0">
                <a:solidFill>
                  <a:srgbClr val="FF0000"/>
                </a:solidFill>
              </a:rPr>
              <a:t/>
            </a:r>
            <a:br>
              <a:rPr lang="el-GR" sz="4000" b="1" dirty="0" smtClean="0">
                <a:solidFill>
                  <a:srgbClr val="FF0000"/>
                </a:solidFill>
              </a:rPr>
            </a:br>
            <a:r>
              <a:rPr lang="el-GR" sz="3600" dirty="0" smtClean="0">
                <a:solidFill>
                  <a:srgbClr val="C00000"/>
                </a:solidFill>
              </a:rPr>
              <a:t>Η </a:t>
            </a:r>
            <a:r>
              <a:rPr lang="el-GR" sz="3600" b="1" dirty="0">
                <a:solidFill>
                  <a:srgbClr val="C00000"/>
                </a:solidFill>
                <a:effectLst>
                  <a:outerShdw blurRad="38100" dist="38100" dir="2700000" algn="tl">
                    <a:srgbClr val="000000">
                      <a:alpha val="43137"/>
                    </a:srgbClr>
                  </a:outerShdw>
                </a:effectLst>
              </a:rPr>
              <a:t>σκηνοθεσία</a:t>
            </a:r>
            <a:r>
              <a:rPr lang="el-GR" sz="3600" dirty="0">
                <a:solidFill>
                  <a:srgbClr val="C00000"/>
                </a:solidFill>
              </a:rPr>
              <a:t> της ανοιχτής </a:t>
            </a:r>
            <a:r>
              <a:rPr lang="el-GR" sz="3600" dirty="0" smtClean="0">
                <a:solidFill>
                  <a:srgbClr val="C00000"/>
                </a:solidFill>
              </a:rPr>
              <a:t>κατάστασης προβληματισμού </a:t>
            </a:r>
            <a:r>
              <a:rPr lang="el-GR" sz="3600" dirty="0">
                <a:solidFill>
                  <a:srgbClr val="800080"/>
                </a:solidFill>
              </a:rPr>
              <a:t/>
            </a:r>
            <a:br>
              <a:rPr lang="el-GR" sz="3600" dirty="0">
                <a:solidFill>
                  <a:srgbClr val="800080"/>
                </a:solidFill>
              </a:rPr>
            </a:br>
            <a:r>
              <a:rPr lang="el-GR" sz="3600" dirty="0" smtClean="0"/>
              <a:t/>
            </a:r>
            <a:br>
              <a:rPr lang="el-GR" sz="3600"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107504" y="1484784"/>
            <a:ext cx="8928992" cy="489654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nSpc>
                <a:spcPct val="120000"/>
              </a:lnSpc>
              <a:spcBef>
                <a:spcPts val="600"/>
              </a:spcBef>
              <a:spcAft>
                <a:spcPts val="1200"/>
              </a:spcAft>
            </a:pPr>
            <a:r>
              <a:rPr lang="el-GR" sz="3600" b="1" dirty="0" smtClean="0">
                <a:solidFill>
                  <a:srgbClr val="C00000"/>
                </a:solidFill>
                <a:effectLst>
                  <a:outerShdw blurRad="38100" dist="38100" dir="2700000" algn="tl">
                    <a:srgbClr val="000000">
                      <a:alpha val="43137"/>
                    </a:srgbClr>
                  </a:outerShdw>
                </a:effectLst>
              </a:rPr>
              <a:t>Εκχώρηση</a:t>
            </a:r>
            <a:r>
              <a:rPr lang="el-GR" sz="3600" dirty="0" smtClean="0">
                <a:solidFill>
                  <a:srgbClr val="C00000"/>
                </a:solidFill>
              </a:rPr>
              <a:t> </a:t>
            </a:r>
            <a:r>
              <a:rPr lang="el-GR" sz="3600" dirty="0" smtClean="0">
                <a:solidFill>
                  <a:schemeClr val="tx1"/>
                </a:solidFill>
              </a:rPr>
              <a:t>ενός προβλήματος που αναδεικνύει </a:t>
            </a:r>
            <a:r>
              <a:rPr lang="el-GR" sz="3600" b="1" u="sng" dirty="0" smtClean="0">
                <a:solidFill>
                  <a:srgbClr val="FF0000"/>
                </a:solidFill>
                <a:effectLst>
                  <a:outerShdw blurRad="38100" dist="38100" dir="2700000" algn="tl">
                    <a:srgbClr val="000000">
                      <a:alpha val="43137"/>
                    </a:srgbClr>
                  </a:outerShdw>
                </a:effectLst>
              </a:rPr>
              <a:t>διαφορετικότητες</a:t>
            </a:r>
            <a:r>
              <a:rPr lang="el-GR" sz="3600" dirty="0" smtClean="0">
                <a:solidFill>
                  <a:schemeClr val="tx1"/>
                </a:solidFill>
                <a:effectLst>
                  <a:outerShdw blurRad="38100" dist="38100" dir="2700000" algn="tl">
                    <a:srgbClr val="000000">
                      <a:alpha val="43137"/>
                    </a:srgbClr>
                  </a:outerShdw>
                </a:effectLst>
              </a:rPr>
              <a:t> </a:t>
            </a:r>
            <a:r>
              <a:rPr lang="el-GR" sz="3600" b="1" dirty="0" smtClean="0">
                <a:solidFill>
                  <a:srgbClr val="FF0000"/>
                </a:solidFill>
                <a:effectLst>
                  <a:outerShdw blurRad="38100" dist="38100" dir="2700000" algn="tl">
                    <a:srgbClr val="000000">
                      <a:alpha val="43137"/>
                    </a:srgbClr>
                  </a:outerShdw>
                </a:effectLst>
              </a:rPr>
              <a:t>(π. χ. πολλαπλές στρατηγικές)</a:t>
            </a:r>
            <a:r>
              <a:rPr lang="el-GR" sz="3600" dirty="0" smtClean="0">
                <a:solidFill>
                  <a:schemeClr val="tx1"/>
                </a:solidFill>
              </a:rPr>
              <a:t>. Οι μαθητές χρησιμοποιούν συλλογισμό, επιχειρηματολογία και κριτική σκέψη για να βρουν τη λύση. </a:t>
            </a:r>
          </a:p>
          <a:p>
            <a:pPr>
              <a:lnSpc>
                <a:spcPct val="120000"/>
              </a:lnSpc>
              <a:spcBef>
                <a:spcPts val="600"/>
              </a:spcBef>
              <a:spcAft>
                <a:spcPts val="1200"/>
              </a:spcAft>
            </a:pPr>
            <a:r>
              <a:rPr lang="el-GR" sz="3600" dirty="0">
                <a:solidFill>
                  <a:schemeClr val="tx1"/>
                </a:solidFill>
              </a:rPr>
              <a:t>Η μαθησιακή διαδικασία </a:t>
            </a:r>
            <a:r>
              <a:rPr lang="el-GR" sz="3600" b="1" dirty="0">
                <a:solidFill>
                  <a:srgbClr val="C00000"/>
                </a:solidFill>
                <a:effectLst>
                  <a:outerShdw blurRad="38100" dist="38100" dir="2700000" algn="tl">
                    <a:srgbClr val="000000">
                      <a:alpha val="43137"/>
                    </a:srgbClr>
                  </a:outerShdw>
                </a:effectLst>
              </a:rPr>
              <a:t>εμβαθύνει στην κατανόηση</a:t>
            </a:r>
            <a:r>
              <a:rPr lang="el-GR" sz="3600" dirty="0">
                <a:solidFill>
                  <a:srgbClr val="800080"/>
                </a:solidFill>
              </a:rPr>
              <a:t> </a:t>
            </a:r>
            <a:r>
              <a:rPr lang="el-GR" sz="3600" dirty="0">
                <a:solidFill>
                  <a:schemeClr val="tx1"/>
                </a:solidFill>
              </a:rPr>
              <a:t>και αναπτύσσει </a:t>
            </a:r>
            <a:r>
              <a:rPr lang="el-GR" sz="3600" b="1" dirty="0">
                <a:solidFill>
                  <a:srgbClr val="800080"/>
                </a:solidFill>
                <a:effectLst>
                  <a:outerShdw blurRad="38100" dist="38100" dir="2700000" algn="tl">
                    <a:srgbClr val="000000">
                      <a:alpha val="43137"/>
                    </a:srgbClr>
                  </a:outerShdw>
                </a:effectLst>
              </a:rPr>
              <a:t>γνώσεις, δεξιότητες και στάσεις. </a:t>
            </a:r>
            <a:endParaRPr lang="el-GR" sz="2400" dirty="0">
              <a:solidFill>
                <a:srgbClr val="860000"/>
              </a:solidFill>
            </a:endParaRPr>
          </a:p>
          <a:p>
            <a:pPr>
              <a:lnSpc>
                <a:spcPct val="120000"/>
              </a:lnSpc>
              <a:spcBef>
                <a:spcPts val="600"/>
              </a:spcBef>
              <a:spcAft>
                <a:spcPts val="1200"/>
              </a:spcAft>
            </a:pPr>
            <a:r>
              <a:rPr lang="el-GR" sz="3600" dirty="0" smtClean="0">
                <a:solidFill>
                  <a:schemeClr val="tx1"/>
                </a:solidFill>
              </a:rPr>
              <a:t>Η εργασία των παιδιών σε </a:t>
            </a:r>
            <a:r>
              <a:rPr lang="el-GR" sz="3600" b="1" dirty="0" smtClean="0">
                <a:solidFill>
                  <a:srgbClr val="C00000"/>
                </a:solidFill>
                <a:effectLst>
                  <a:outerShdw blurRad="38100" dist="38100" dir="2700000" algn="tl">
                    <a:srgbClr val="000000">
                      <a:alpha val="43137"/>
                    </a:srgbClr>
                  </a:outerShdw>
                </a:effectLst>
              </a:rPr>
              <a:t>μικρές</a:t>
            </a:r>
            <a:r>
              <a:rPr lang="el-GR" sz="3600" dirty="0" smtClean="0">
                <a:solidFill>
                  <a:srgbClr val="C00000"/>
                </a:solidFill>
              </a:rPr>
              <a:t> </a:t>
            </a:r>
            <a:r>
              <a:rPr lang="el-GR" sz="3600" b="1" dirty="0" smtClean="0">
                <a:solidFill>
                  <a:srgbClr val="C00000"/>
                </a:solidFill>
                <a:effectLst>
                  <a:outerShdw blurRad="38100" dist="38100" dir="2700000" algn="tl">
                    <a:srgbClr val="000000">
                      <a:alpha val="43137"/>
                    </a:srgbClr>
                  </a:outerShdw>
                </a:effectLst>
              </a:rPr>
              <a:t>ομάδες:</a:t>
            </a:r>
            <a:r>
              <a:rPr lang="el-GR" sz="3600" dirty="0" smtClean="0">
                <a:solidFill>
                  <a:srgbClr val="800080"/>
                </a:solidFill>
              </a:rPr>
              <a:t> </a:t>
            </a:r>
            <a:r>
              <a:rPr lang="el-GR" sz="3600" dirty="0" smtClean="0">
                <a:solidFill>
                  <a:schemeClr val="tx1"/>
                </a:solidFill>
              </a:rPr>
              <a:t>Οι μαθητές θα πρέπει </a:t>
            </a:r>
            <a:r>
              <a:rPr lang="el-GR" sz="3600" b="1" dirty="0" smtClean="0">
                <a:solidFill>
                  <a:schemeClr val="tx1"/>
                </a:solidFill>
                <a:effectLst>
                  <a:outerShdw blurRad="38100" dist="38100" dir="2700000" algn="tl">
                    <a:srgbClr val="000000">
                      <a:alpha val="43137"/>
                    </a:srgbClr>
                  </a:outerShdw>
                </a:effectLst>
              </a:rPr>
              <a:t>από κοινού </a:t>
            </a:r>
            <a:r>
              <a:rPr lang="el-GR" sz="3600" dirty="0">
                <a:solidFill>
                  <a:schemeClr val="tx1"/>
                </a:solidFill>
              </a:rPr>
              <a:t>να </a:t>
            </a:r>
            <a:r>
              <a:rPr lang="el-GR" sz="3600" dirty="0" smtClean="0">
                <a:solidFill>
                  <a:schemeClr val="tx1"/>
                </a:solidFill>
              </a:rPr>
              <a:t>προσδιορίσουν τη λύση, να την παρουσιάσουν και να υποστηρίξουν τις απαντήσεις τους</a:t>
            </a:r>
            <a:r>
              <a:rPr lang="el-GR" sz="3600" dirty="0">
                <a:solidFill>
                  <a:schemeClr val="tx1"/>
                </a:solidFill>
              </a:rPr>
              <a:t>. </a:t>
            </a:r>
            <a:endParaRPr lang="el-GR" sz="3600" dirty="0" smtClean="0">
              <a:solidFill>
                <a:schemeClr val="tx1"/>
              </a:solidFill>
            </a:endParaRPr>
          </a:p>
        </p:txBody>
      </p:sp>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23</a:t>
            </a:fld>
            <a:endParaRPr lang="el-GR" dirty="0"/>
          </a:p>
        </p:txBody>
      </p:sp>
    </p:spTree>
    <p:extLst>
      <p:ext uri="{BB962C8B-B14F-4D97-AF65-F5344CB8AC3E}">
        <p14:creationId xmlns:p14="http://schemas.microsoft.com/office/powerpoint/2010/main" val="19053587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412776"/>
            <a:ext cx="8424936" cy="3312368"/>
          </a:xfrm>
          <a:prstGeom prst="roundRect">
            <a:avLst/>
          </a:prstGeom>
          <a:solidFill>
            <a:schemeClr val="accent3"/>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hangingPunct="0">
              <a:lnSpc>
                <a:spcPct val="120000"/>
              </a:lnSpc>
            </a:pPr>
            <a:r>
              <a:rPr lang="el-GR" sz="3600" b="1" i="1" dirty="0" smtClean="0">
                <a:solidFill>
                  <a:schemeClr val="accent3">
                    <a:lumMod val="20000"/>
                    <a:lumOff val="80000"/>
                  </a:schemeClr>
                </a:solidFill>
                <a:effectLst>
                  <a:outerShdw blurRad="38100" dist="38100" dir="2700000" algn="tl">
                    <a:srgbClr val="000000">
                      <a:alpha val="43137"/>
                    </a:srgbClr>
                  </a:outerShdw>
                </a:effectLst>
                <a:latin typeface="Comic Sans MS" pitchFamily="66" charset="0"/>
              </a:rPr>
              <a:t>Καθώς </a:t>
            </a:r>
            <a:r>
              <a:rPr lang="el-GR" sz="3600" b="1" i="1" dirty="0">
                <a:solidFill>
                  <a:schemeClr val="accent3">
                    <a:lumMod val="20000"/>
                    <a:lumOff val="80000"/>
                  </a:schemeClr>
                </a:solidFill>
                <a:effectLst>
                  <a:outerShdw blurRad="38100" dist="38100" dir="2700000" algn="tl">
                    <a:srgbClr val="000000">
                      <a:alpha val="43137"/>
                    </a:srgbClr>
                  </a:outerShdw>
                </a:effectLst>
                <a:latin typeface="Comic Sans MS" pitchFamily="66" charset="0"/>
              </a:rPr>
              <a:t>μοιράζουμε μια χρηματική αξία τη διαιρούμε και λιγοστεύει. Η γνώση είναι η μόνη αξία που αυξάνει όταν τη </a:t>
            </a:r>
            <a:r>
              <a:rPr lang="el-GR" sz="3600" b="1" i="1" dirty="0" smtClean="0">
                <a:solidFill>
                  <a:schemeClr val="accent3">
                    <a:lumMod val="20000"/>
                    <a:lumOff val="80000"/>
                  </a:schemeClr>
                </a:solidFill>
                <a:effectLst>
                  <a:outerShdw blurRad="38100" dist="38100" dir="2700000" algn="tl">
                    <a:srgbClr val="000000">
                      <a:alpha val="43137"/>
                    </a:srgbClr>
                  </a:outerShdw>
                </a:effectLst>
                <a:latin typeface="Comic Sans MS" pitchFamily="66" charset="0"/>
              </a:rPr>
              <a:t>μοιραζόμαστε.</a:t>
            </a:r>
            <a:endParaRPr lang="el-GR" sz="3600" b="1" i="1" dirty="0">
              <a:solidFill>
                <a:schemeClr val="accent3">
                  <a:lumMod val="20000"/>
                  <a:lumOff val="80000"/>
                </a:schemeClr>
              </a:solidFill>
              <a:effectLst>
                <a:outerShdw blurRad="38100" dist="38100" dir="2700000" algn="tl">
                  <a:srgbClr val="000000">
                    <a:alpha val="43137"/>
                  </a:srgbClr>
                </a:outerShdw>
              </a:effectLst>
              <a:latin typeface="Comic Sans MS" pitchFamily="66" charset="0"/>
            </a:endParaRPr>
          </a:p>
          <a:p>
            <a:pPr hangingPunct="0">
              <a:lnSpc>
                <a:spcPct val="120000"/>
              </a:lnSpc>
            </a:pPr>
            <a:r>
              <a:rPr lang="el-GR" sz="400" b="1" dirty="0">
                <a:solidFill>
                  <a:schemeClr val="accent3">
                    <a:lumMod val="20000"/>
                    <a:lumOff val="80000"/>
                  </a:schemeClr>
                </a:solidFill>
                <a:effectLst>
                  <a:outerShdw blurRad="38100" dist="38100" dir="2700000" algn="tl">
                    <a:srgbClr val="000000">
                      <a:alpha val="43137"/>
                    </a:srgbClr>
                  </a:outerShdw>
                </a:effectLst>
                <a:latin typeface="Comic Sans MS" pitchFamily="66" charset="0"/>
              </a:rPr>
              <a:t> </a:t>
            </a:r>
          </a:p>
          <a:p>
            <a:pPr algn="r" hangingPunct="0">
              <a:lnSpc>
                <a:spcPct val="120000"/>
              </a:lnSpc>
            </a:pPr>
            <a:r>
              <a:rPr lang="el-GR" sz="2400" dirty="0">
                <a:solidFill>
                  <a:schemeClr val="accent3">
                    <a:lumMod val="20000"/>
                    <a:lumOff val="80000"/>
                  </a:schemeClr>
                </a:solidFill>
                <a:latin typeface="Comic Sans MS" pitchFamily="66" charset="0"/>
              </a:rPr>
              <a:t>Ινδική παροιμία </a:t>
            </a:r>
          </a:p>
          <a:p>
            <a:pPr algn="ctr"/>
            <a:endParaRPr lang="el-GR" dirty="0"/>
          </a:p>
        </p:txBody>
      </p:sp>
    </p:spTree>
    <p:extLst>
      <p:ext uri="{BB962C8B-B14F-4D97-AF65-F5344CB8AC3E}">
        <p14:creationId xmlns:p14="http://schemas.microsoft.com/office/powerpoint/2010/main" val="396996615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251520" y="1340768"/>
            <a:ext cx="8496944" cy="4032448"/>
          </a:xfrm>
          <a:prstGeom prst="rect">
            <a:avLst/>
          </a:prstGeom>
          <a:solidFill>
            <a:schemeClr val="accent5">
              <a:lumMod val="20000"/>
              <a:lumOff val="80000"/>
            </a:schemeClr>
          </a:solidFill>
          <a:ln/>
          <a:extLst/>
        </p:spPr>
        <p:style>
          <a:lnRef idx="1">
            <a:schemeClr val="accent1"/>
          </a:lnRef>
          <a:fillRef idx="2">
            <a:schemeClr val="accent1"/>
          </a:fillRef>
          <a:effectRef idx="1">
            <a:schemeClr val="accent1"/>
          </a:effectRef>
          <a:fontRef idx="minor">
            <a:schemeClr val="dk1"/>
          </a:fontRef>
        </p:style>
        <p:txBody>
          <a:bodyPr/>
          <a:lstStyle/>
          <a:p>
            <a:pPr marL="342900" indent="-342900">
              <a:lnSpc>
                <a:spcPct val="110000"/>
              </a:lnSpc>
              <a:spcAft>
                <a:spcPts val="600"/>
              </a:spcAft>
              <a:buFont typeface="Arial" pitchFamily="34" charset="0"/>
              <a:buChar char="•"/>
            </a:pPr>
            <a:r>
              <a:rPr lang="el-GR" sz="2400" i="1" dirty="0"/>
              <a:t>Ο δάσκαλος πρέπει να ενθαρρύνει τους μαθητές στην υιοθέτηση «ενεργητικών μεθόδων» μάθησης. Βασικό εργαλείο προς την κατεύθυνση αυτή αποτελούν οι μαθησιακές δραστηριότητες που περιλαμβάνουν </a:t>
            </a:r>
            <a:r>
              <a:rPr lang="el-GR" sz="2400" b="1" i="1" u="sng" dirty="0">
                <a:solidFill>
                  <a:srgbClr val="C00000"/>
                </a:solidFill>
              </a:rPr>
              <a:t>ερευνητικές εργασίες και εργασία σε μικρές ομάδες μαθητών </a:t>
            </a:r>
            <a:r>
              <a:rPr lang="el-GR" sz="2400" dirty="0"/>
              <a:t>(</a:t>
            </a:r>
            <a:r>
              <a:rPr lang="el-GR" sz="2400" dirty="0" err="1"/>
              <a:t>Βιβ</a:t>
            </a:r>
            <a:r>
              <a:rPr lang="el-GR" sz="2400" dirty="0"/>
              <a:t>. </a:t>
            </a:r>
            <a:r>
              <a:rPr lang="el-GR" sz="2400" dirty="0" err="1"/>
              <a:t>Εκπαιδ</a:t>
            </a:r>
            <a:r>
              <a:rPr lang="el-GR" sz="2400" dirty="0"/>
              <a:t>. Α΄ Γυμνασίου, 2007, σ. 32).  </a:t>
            </a:r>
            <a:endParaRPr lang="el-GR" sz="2400" dirty="0" smtClean="0"/>
          </a:p>
          <a:p>
            <a:pPr marL="342900" indent="-342900">
              <a:lnSpc>
                <a:spcPct val="110000"/>
              </a:lnSpc>
              <a:spcAft>
                <a:spcPts val="600"/>
              </a:spcAft>
              <a:buFont typeface="Arial" pitchFamily="34" charset="0"/>
              <a:buChar char="•"/>
            </a:pPr>
            <a:r>
              <a:rPr lang="el-GR" sz="2400" i="1" dirty="0" smtClean="0"/>
              <a:t>Επιπλέον υπάρχουν 5 σχέδια εργασίας για </a:t>
            </a:r>
            <a:r>
              <a:rPr lang="el-GR" sz="2400" b="1" i="1" u="sng" dirty="0" smtClean="0">
                <a:solidFill>
                  <a:srgbClr val="C00000"/>
                </a:solidFill>
              </a:rPr>
              <a:t>συλλογική διερευνητική δουλειά των μαθητών </a:t>
            </a:r>
            <a:r>
              <a:rPr lang="el-GR" sz="2400" i="1" dirty="0" smtClean="0"/>
              <a:t>με </a:t>
            </a:r>
            <a:r>
              <a:rPr lang="el-GR" sz="2400" i="1" dirty="0" err="1" smtClean="0"/>
              <a:t>διαθεματικό</a:t>
            </a:r>
            <a:r>
              <a:rPr lang="el-GR" sz="2400" i="1" dirty="0" smtClean="0"/>
              <a:t> περιεχόμενο </a:t>
            </a:r>
            <a:r>
              <a:rPr lang="el-GR" sz="2400" dirty="0"/>
              <a:t>…(στο ίδιο, σ. 34</a:t>
            </a:r>
            <a:r>
              <a:rPr lang="el-GR" sz="2400" dirty="0" smtClean="0"/>
              <a:t>). </a:t>
            </a:r>
            <a:endParaRPr lang="el-GR" sz="2400" dirty="0"/>
          </a:p>
        </p:txBody>
      </p:sp>
      <p:sp>
        <p:nvSpPr>
          <p:cNvPr id="6" name="Title 1"/>
          <p:cNvSpPr txBox="1">
            <a:spLocks/>
          </p:cNvSpPr>
          <p:nvPr/>
        </p:nvSpPr>
        <p:spPr>
          <a:xfrm>
            <a:off x="573870" y="116632"/>
            <a:ext cx="8068268" cy="108012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20000"/>
              </a:lnSpc>
            </a:pPr>
            <a:r>
              <a:rPr lang="el-GR" sz="3200" b="1" dirty="0" err="1" smtClean="0">
                <a:solidFill>
                  <a:schemeClr val="bg1"/>
                </a:solidFill>
                <a:effectLst>
                  <a:outerShdw blurRad="38100" dist="38100" dir="2700000" algn="tl">
                    <a:srgbClr val="000000">
                      <a:alpha val="43137"/>
                    </a:srgbClr>
                  </a:outerShdw>
                </a:effectLst>
              </a:rPr>
              <a:t>Ομαδοσυνεργατικές</a:t>
            </a:r>
            <a:r>
              <a:rPr lang="el-GR" sz="3200" b="1" dirty="0" smtClean="0">
                <a:solidFill>
                  <a:schemeClr val="bg1"/>
                </a:solidFill>
                <a:effectLst>
                  <a:outerShdw blurRad="38100" dist="38100" dir="2700000" algn="tl">
                    <a:srgbClr val="000000">
                      <a:alpha val="43137"/>
                    </a:srgbClr>
                  </a:outerShdw>
                </a:effectLst>
              </a:rPr>
              <a:t> δραστηριότητες (βιβλίο εκπαιδευτικού Α΄ Γυμνασίου)</a:t>
            </a:r>
            <a:endParaRPr lang="el-GR"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547270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79512" y="1340768"/>
            <a:ext cx="8784976" cy="5040560"/>
          </a:xfrm>
          <a:prstGeom prst="rect">
            <a:avLst/>
          </a:prstGeom>
          <a:solidFill>
            <a:schemeClr val="accent5">
              <a:lumMod val="20000"/>
              <a:lumOff val="80000"/>
            </a:schemeClr>
          </a:solidFill>
          <a:ln/>
          <a:extLst/>
        </p:spPr>
        <p:style>
          <a:lnRef idx="1">
            <a:schemeClr val="accent1"/>
          </a:lnRef>
          <a:fillRef idx="2">
            <a:schemeClr val="accent1"/>
          </a:fillRef>
          <a:effectRef idx="1">
            <a:schemeClr val="accent1"/>
          </a:effectRef>
          <a:fontRef idx="minor">
            <a:schemeClr val="dk1"/>
          </a:fontRef>
        </p:style>
        <p:txBody>
          <a:bodyPr/>
          <a:lstStyle/>
          <a:p>
            <a:pPr marL="342900" indent="-342900">
              <a:lnSpc>
                <a:spcPct val="110000"/>
              </a:lnSpc>
              <a:spcAft>
                <a:spcPts val="600"/>
              </a:spcAft>
              <a:buFont typeface="Arial" pitchFamily="34" charset="0"/>
              <a:buChar char="•"/>
            </a:pPr>
            <a:r>
              <a:rPr lang="el-GR" sz="2400" i="1" dirty="0" smtClean="0"/>
              <a:t>Με τον όρο «πρόβλημα» δεν εννοούμε μόνο τα γνωστά προβλήματα, αλλά και τα λεγόμενα «</a:t>
            </a:r>
            <a:r>
              <a:rPr lang="el-GR" sz="2400" b="1" i="1" dirty="0" smtClean="0">
                <a:solidFill>
                  <a:srgbClr val="C00000"/>
                </a:solidFill>
                <a:effectLst>
                  <a:outerShdw blurRad="38100" dist="38100" dir="2700000" algn="tl">
                    <a:srgbClr val="000000">
                      <a:alpha val="43137"/>
                    </a:srgbClr>
                  </a:outerShdw>
                </a:effectLst>
              </a:rPr>
              <a:t>ανοιχτά προβλήματα</a:t>
            </a:r>
            <a:r>
              <a:rPr lang="el-GR" sz="2400" i="1" dirty="0" smtClean="0"/>
              <a:t>». Γενικά </a:t>
            </a:r>
            <a:r>
              <a:rPr lang="el-GR" sz="2400" i="1" dirty="0"/>
              <a:t>θα ονομάζουμε </a:t>
            </a:r>
            <a:r>
              <a:rPr lang="el-GR" sz="2400" b="1" i="1" u="sng" dirty="0">
                <a:solidFill>
                  <a:srgbClr val="C00000"/>
                </a:solidFill>
              </a:rPr>
              <a:t>ανοιχτό το πρόβλημα </a:t>
            </a:r>
            <a:r>
              <a:rPr lang="el-GR" sz="2400" i="1" dirty="0"/>
              <a:t>που μπορεί να ερμηνευτεί με πολλούς τρόπους και επομένως δέχεται διαφορετικές </a:t>
            </a:r>
            <a:r>
              <a:rPr lang="el-GR" sz="2400" i="1" dirty="0" smtClean="0"/>
              <a:t>λύσεις… </a:t>
            </a:r>
            <a:r>
              <a:rPr lang="el-GR" sz="2400" dirty="0"/>
              <a:t>(στο ίδιο, σ. 33). </a:t>
            </a:r>
          </a:p>
          <a:p>
            <a:pPr marL="342900" indent="-342900">
              <a:lnSpc>
                <a:spcPct val="110000"/>
              </a:lnSpc>
              <a:spcAft>
                <a:spcPts val="600"/>
              </a:spcAft>
              <a:buFont typeface="Arial" pitchFamily="34" charset="0"/>
              <a:buChar char="•"/>
            </a:pPr>
            <a:r>
              <a:rPr lang="el-GR" sz="2400" i="1" dirty="0" smtClean="0"/>
              <a:t>Το να δίνουμε μερικές φορές στους μαθητές μας </a:t>
            </a:r>
            <a:r>
              <a:rPr lang="el-GR" sz="2400" b="1" i="1" dirty="0" smtClean="0">
                <a:solidFill>
                  <a:srgbClr val="C00000"/>
                </a:solidFill>
                <a:effectLst>
                  <a:outerShdw blurRad="38100" dist="38100" dir="2700000" algn="tl">
                    <a:srgbClr val="000000">
                      <a:alpha val="43137"/>
                    </a:srgbClr>
                  </a:outerShdw>
                </a:effectLst>
              </a:rPr>
              <a:t>ανοικτές δραστηριότητες</a:t>
            </a:r>
            <a:r>
              <a:rPr lang="el-GR" sz="2400" i="1" dirty="0" smtClean="0"/>
              <a:t> αντί για ασκήσεις των δύο ή τριών λεπτών , είναι ένα βήμα για τη μεταφορά της υπευθυνότητας της διαδικασίας της μάθησης από το δάσκαλο στο μαθητή  </a:t>
            </a:r>
            <a:r>
              <a:rPr lang="el-GR" sz="2400" dirty="0"/>
              <a:t>(στο ίδιο, σ. 33). </a:t>
            </a:r>
            <a:endParaRPr lang="el-GR" sz="2400" dirty="0" smtClean="0"/>
          </a:p>
          <a:p>
            <a:pPr marL="342900" indent="-342900">
              <a:lnSpc>
                <a:spcPct val="110000"/>
              </a:lnSpc>
              <a:spcAft>
                <a:spcPts val="600"/>
              </a:spcAft>
              <a:buFont typeface="Arial" pitchFamily="34" charset="0"/>
              <a:buChar char="•"/>
            </a:pPr>
            <a:r>
              <a:rPr lang="el-GR" sz="2400" i="1" dirty="0" smtClean="0"/>
              <a:t>Εισαγωγικές δραστηριότητες στην τάξη που είναι </a:t>
            </a:r>
            <a:r>
              <a:rPr lang="el-GR" sz="2400" b="1" i="1" u="sng" dirty="0" smtClean="0">
                <a:solidFill>
                  <a:srgbClr val="C00000"/>
                </a:solidFill>
              </a:rPr>
              <a:t>«ανοιχτά προβλήματα»</a:t>
            </a:r>
            <a:r>
              <a:rPr lang="el-GR" sz="2400" i="1" dirty="0" smtClean="0"/>
              <a:t> </a:t>
            </a:r>
            <a:r>
              <a:rPr lang="el-GR" sz="2400" dirty="0"/>
              <a:t>…(στο ίδιο, σ. </a:t>
            </a:r>
            <a:r>
              <a:rPr lang="el-GR" sz="2400" dirty="0" smtClean="0"/>
              <a:t>34). </a:t>
            </a:r>
            <a:endParaRPr lang="el-GR" sz="2400" dirty="0"/>
          </a:p>
        </p:txBody>
      </p:sp>
      <p:sp>
        <p:nvSpPr>
          <p:cNvPr id="6" name="Title 1"/>
          <p:cNvSpPr txBox="1">
            <a:spLocks/>
          </p:cNvSpPr>
          <p:nvPr/>
        </p:nvSpPr>
        <p:spPr>
          <a:xfrm>
            <a:off x="573870" y="116632"/>
            <a:ext cx="8068268" cy="108012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20000"/>
              </a:lnSpc>
            </a:pPr>
            <a:r>
              <a:rPr lang="el-GR" sz="3200" b="1" dirty="0" smtClean="0">
                <a:solidFill>
                  <a:schemeClr val="bg1"/>
                </a:solidFill>
                <a:effectLst>
                  <a:outerShdw blurRad="38100" dist="38100" dir="2700000" algn="tl">
                    <a:srgbClr val="000000">
                      <a:alpha val="43137"/>
                    </a:srgbClr>
                  </a:outerShdw>
                </a:effectLst>
              </a:rPr>
              <a:t>Ανοιχτό πρόβλημα (βιβλίο εκπαιδευτικού Α΄ Γυμνασίου)</a:t>
            </a:r>
            <a:endParaRPr lang="el-GR"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31242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251520" y="1556792"/>
            <a:ext cx="8464312" cy="5112568"/>
          </a:xfrm>
          <a:prstGeom prst="rect">
            <a:avLst/>
          </a:prstGeom>
          <a:ln/>
          <a:extLst/>
        </p:spPr>
        <p:style>
          <a:lnRef idx="1">
            <a:schemeClr val="accent3"/>
          </a:lnRef>
          <a:fillRef idx="2">
            <a:schemeClr val="accent3"/>
          </a:fillRef>
          <a:effectRef idx="1">
            <a:schemeClr val="accent3"/>
          </a:effectRef>
          <a:fontRef idx="minor">
            <a:schemeClr val="dk1"/>
          </a:fontRef>
        </p:style>
        <p:txBody>
          <a:bodyPr/>
          <a:lstStyle/>
          <a:p>
            <a:pPr marL="342900" indent="-342900">
              <a:lnSpc>
                <a:spcPct val="120000"/>
              </a:lnSpc>
              <a:spcBef>
                <a:spcPts val="600"/>
              </a:spcBef>
              <a:spcAft>
                <a:spcPts val="1200"/>
              </a:spcAft>
              <a:buFont typeface="Arial" pitchFamily="34" charset="0"/>
              <a:buChar char="•"/>
            </a:pPr>
            <a:r>
              <a:rPr lang="el-GR" sz="2400" i="1" dirty="0" smtClean="0"/>
              <a:t>Η δραστηριότητα στοχεύει </a:t>
            </a:r>
            <a:r>
              <a:rPr lang="el-GR" sz="2400" b="1" i="1" dirty="0" smtClean="0">
                <a:solidFill>
                  <a:srgbClr val="FF0000"/>
                </a:solidFill>
                <a:effectLst>
                  <a:outerShdw blurRad="38100" dist="38100" dir="2700000" algn="tl">
                    <a:srgbClr val="000000">
                      <a:alpha val="43137"/>
                    </a:srgbClr>
                  </a:outerShdw>
                </a:effectLst>
              </a:rPr>
              <a:t>να ενθαρρύνει τη συνεργασία και την ομαδική </a:t>
            </a:r>
            <a:r>
              <a:rPr lang="el-GR" sz="2400" i="1" dirty="0" smtClean="0"/>
              <a:t>εργασία παροτρύνοντας τους μαθητές ή τις ομάδες των μαθητών σε πνευματικό, διανοητικό ανταγωνισμό… Οι δραστηριότητες αυτές δίνουν επιπλέον στο διδάσκοντα τη δυνατότητα να προκαλέσει τη συμμετοχή των μαθητών του στη διαδικασία της μάθησης μέσα στην τάξη ενθαρρύνοντας τη συνεργασία </a:t>
            </a:r>
            <a:r>
              <a:rPr lang="el-GR" sz="2400" dirty="0" smtClean="0"/>
              <a:t>(</a:t>
            </a:r>
            <a:r>
              <a:rPr lang="el-GR" sz="2400" dirty="0" err="1" smtClean="0"/>
              <a:t>Βιβ</a:t>
            </a:r>
            <a:r>
              <a:rPr lang="el-GR" sz="2400" dirty="0"/>
              <a:t>. </a:t>
            </a:r>
            <a:r>
              <a:rPr lang="el-GR" sz="2400" dirty="0" err="1"/>
              <a:t>Εκπαιδ</a:t>
            </a:r>
            <a:r>
              <a:rPr lang="el-GR" sz="2400" dirty="0"/>
              <a:t>. </a:t>
            </a:r>
            <a:r>
              <a:rPr lang="el-GR" sz="2400" dirty="0" smtClean="0"/>
              <a:t>Γ΄ </a:t>
            </a:r>
            <a:r>
              <a:rPr lang="el-GR" sz="2400" dirty="0"/>
              <a:t>Γυμνασίου, 2007, σ. </a:t>
            </a:r>
            <a:r>
              <a:rPr lang="el-GR" sz="2400" dirty="0" smtClean="0"/>
              <a:t>9).  </a:t>
            </a:r>
          </a:p>
          <a:p>
            <a:pPr marL="342900" indent="-342900">
              <a:lnSpc>
                <a:spcPct val="120000"/>
              </a:lnSpc>
              <a:spcBef>
                <a:spcPts val="600"/>
              </a:spcBef>
              <a:spcAft>
                <a:spcPts val="1200"/>
              </a:spcAft>
              <a:buFont typeface="Arial" pitchFamily="34" charset="0"/>
              <a:buChar char="•"/>
            </a:pPr>
            <a:r>
              <a:rPr lang="el-GR" sz="2400" i="1" dirty="0" smtClean="0"/>
              <a:t>…Προτείνονται ακόμη θέματα για την </a:t>
            </a:r>
            <a:r>
              <a:rPr lang="el-GR" sz="2400" b="1" i="1" dirty="0" smtClean="0">
                <a:solidFill>
                  <a:srgbClr val="FF0000"/>
                </a:solidFill>
                <a:effectLst>
                  <a:outerShdw blurRad="38100" dist="38100" dir="2700000" algn="tl">
                    <a:srgbClr val="000000">
                      <a:alpha val="43137"/>
                    </a:srgbClr>
                  </a:outerShdw>
                </a:effectLst>
              </a:rPr>
              <a:t>εκπόνηση </a:t>
            </a:r>
            <a:r>
              <a:rPr lang="el-GR" sz="2400" b="1" i="1" dirty="0" err="1" smtClean="0">
                <a:solidFill>
                  <a:srgbClr val="FF0000"/>
                </a:solidFill>
                <a:effectLst>
                  <a:outerShdw blurRad="38100" dist="38100" dir="2700000" algn="tl">
                    <a:srgbClr val="000000">
                      <a:alpha val="43137"/>
                    </a:srgbClr>
                  </a:outerShdw>
                </a:effectLst>
              </a:rPr>
              <a:t>Διαθεματικών</a:t>
            </a:r>
            <a:r>
              <a:rPr lang="el-GR" sz="2400" b="1" i="1" dirty="0" smtClean="0">
                <a:solidFill>
                  <a:srgbClr val="FF0000"/>
                </a:solidFill>
                <a:effectLst>
                  <a:outerShdw blurRad="38100" dist="38100" dir="2700000" algn="tl">
                    <a:srgbClr val="000000">
                      <a:alpha val="43137"/>
                    </a:srgbClr>
                  </a:outerShdw>
                </a:effectLst>
              </a:rPr>
              <a:t> εργασιών οι οποίες αποτελούν πρόκληση για ομαδική έρευνα και συνεργασία </a:t>
            </a:r>
            <a:r>
              <a:rPr lang="el-GR" sz="2400" i="1" dirty="0" smtClean="0"/>
              <a:t>μεταξύ των μαθητών.   </a:t>
            </a:r>
            <a:r>
              <a:rPr lang="el-GR" sz="2400" dirty="0"/>
              <a:t>(στο ίδιο, σ. </a:t>
            </a:r>
            <a:r>
              <a:rPr lang="el-GR" sz="2400" dirty="0" smtClean="0"/>
              <a:t>11). </a:t>
            </a:r>
            <a:endParaRPr lang="el-GR" sz="2400" dirty="0"/>
          </a:p>
        </p:txBody>
      </p:sp>
      <p:sp>
        <p:nvSpPr>
          <p:cNvPr id="6" name="Title 1"/>
          <p:cNvSpPr txBox="1">
            <a:spLocks/>
          </p:cNvSpPr>
          <p:nvPr/>
        </p:nvSpPr>
        <p:spPr>
          <a:xfrm>
            <a:off x="539552" y="116632"/>
            <a:ext cx="8068268" cy="12241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20000"/>
              </a:lnSpc>
            </a:pPr>
            <a:r>
              <a:rPr lang="el-GR" sz="3200" b="1" dirty="0" err="1" smtClean="0">
                <a:solidFill>
                  <a:schemeClr val="bg1"/>
                </a:solidFill>
                <a:effectLst>
                  <a:outerShdw blurRad="38100" dist="38100" dir="2700000" algn="tl">
                    <a:srgbClr val="000000">
                      <a:alpha val="43137"/>
                    </a:srgbClr>
                  </a:outerShdw>
                </a:effectLst>
              </a:rPr>
              <a:t>Ομαδοσυνεργατική</a:t>
            </a:r>
            <a:r>
              <a:rPr lang="el-GR" sz="3200" b="1" dirty="0" smtClean="0">
                <a:solidFill>
                  <a:schemeClr val="bg1"/>
                </a:solidFill>
                <a:effectLst>
                  <a:outerShdw blurRad="38100" dist="38100" dir="2700000" algn="tl">
                    <a:srgbClr val="000000">
                      <a:alpha val="43137"/>
                    </a:srgbClr>
                  </a:outerShdw>
                </a:effectLst>
              </a:rPr>
              <a:t> λύση προβλήματος</a:t>
            </a:r>
          </a:p>
          <a:p>
            <a:pPr>
              <a:lnSpc>
                <a:spcPct val="120000"/>
              </a:lnSpc>
            </a:pPr>
            <a:r>
              <a:rPr lang="el-GR" sz="3200" b="1" dirty="0" smtClean="0">
                <a:solidFill>
                  <a:schemeClr val="bg1"/>
                </a:solidFill>
                <a:effectLst>
                  <a:outerShdw blurRad="38100" dist="38100" dir="2700000" algn="tl">
                    <a:srgbClr val="000000">
                      <a:alpha val="43137"/>
                    </a:srgbClr>
                  </a:outerShdw>
                </a:effectLst>
              </a:rPr>
              <a:t> (βιβλίο εκπαιδευτικού Γ΄ Γυμνασίου)</a:t>
            </a:r>
            <a:endParaRPr lang="el-GR"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23877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idx="4294967295"/>
          </p:nvPr>
        </p:nvSpPr>
        <p:spPr>
          <a:xfrm>
            <a:off x="592540" y="188640"/>
            <a:ext cx="8004412" cy="962744"/>
          </a:xfrm>
        </p:spPr>
        <p:style>
          <a:lnRef idx="3">
            <a:schemeClr val="lt1"/>
          </a:lnRef>
          <a:fillRef idx="1">
            <a:schemeClr val="accent3"/>
          </a:fillRef>
          <a:effectRef idx="1">
            <a:schemeClr val="accent3"/>
          </a:effectRef>
          <a:fontRef idx="minor">
            <a:schemeClr val="lt1"/>
          </a:fontRef>
        </p:style>
        <p:txBody>
          <a:bodyPr anchor="b">
            <a:normAutofit fontScale="90000"/>
          </a:bodyPr>
          <a:lstStyle/>
          <a:p>
            <a:pPr algn="ctr" eaLnBrk="1" hangingPunct="1"/>
            <a:r>
              <a:rPr lang="el-GR" sz="3600" b="1" dirty="0" smtClean="0"/>
              <a:t>Η </a:t>
            </a:r>
            <a:r>
              <a:rPr lang="el-GR" sz="3600" b="1" dirty="0" err="1" smtClean="0"/>
              <a:t>ομαδοσυνεργατικ</a:t>
            </a:r>
            <a:r>
              <a:rPr lang="el-GR" sz="3600" b="1" dirty="0" smtClean="0"/>
              <a:t> οργάνωση των μαθητών  </a:t>
            </a:r>
            <a:br>
              <a:rPr lang="el-GR" sz="3600" b="1" dirty="0" smtClean="0"/>
            </a:br>
            <a:r>
              <a:rPr lang="el-GR" sz="2600" b="1" dirty="0" smtClean="0"/>
              <a:t>(Ολομέλεια </a:t>
            </a:r>
            <a:r>
              <a:rPr lang="en-US" sz="2600" b="1" dirty="0" smtClean="0"/>
              <a:t>&amp;</a:t>
            </a:r>
            <a:r>
              <a:rPr lang="el-GR" sz="2600" b="1" dirty="0" smtClean="0"/>
              <a:t> </a:t>
            </a:r>
            <a:r>
              <a:rPr lang="el-GR" sz="2600" b="1" dirty="0" err="1" smtClean="0"/>
              <a:t>μικρο</a:t>
            </a:r>
            <a:r>
              <a:rPr lang="el-GR" sz="2600" b="1" dirty="0" smtClean="0"/>
              <a:t>-ομάδες)</a:t>
            </a:r>
          </a:p>
        </p:txBody>
      </p:sp>
      <p:pic>
        <p:nvPicPr>
          <p:cNvPr id="5" name="Εικόνα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524000"/>
            <a:ext cx="3325210" cy="332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5105400"/>
            <a:ext cx="9144000" cy="129266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l-GR" sz="2600" b="1" dirty="0">
                <a:solidFill>
                  <a:srgbClr val="C00000"/>
                </a:solidFill>
              </a:rPr>
              <a:t>Η </a:t>
            </a:r>
            <a:r>
              <a:rPr lang="el-GR" sz="2600" b="1" dirty="0" err="1" smtClean="0">
                <a:solidFill>
                  <a:srgbClr val="C00000"/>
                </a:solidFill>
              </a:rPr>
              <a:t>ομαδοσυνεργατική</a:t>
            </a:r>
            <a:r>
              <a:rPr lang="el-GR" sz="2600" b="1" dirty="0" smtClean="0">
                <a:solidFill>
                  <a:srgbClr val="C00000"/>
                </a:solidFill>
              </a:rPr>
              <a:t> διδασκαλία βοηθά </a:t>
            </a:r>
            <a:r>
              <a:rPr lang="el-GR" sz="2600" b="1" dirty="0">
                <a:solidFill>
                  <a:srgbClr val="C00000"/>
                </a:solidFill>
              </a:rPr>
              <a:t>στην ολόπλευρη ανάπτυξη του </a:t>
            </a:r>
            <a:r>
              <a:rPr lang="el-GR" sz="2600" b="1" dirty="0" smtClean="0">
                <a:solidFill>
                  <a:srgbClr val="C00000"/>
                </a:solidFill>
              </a:rPr>
              <a:t>μαθητή στους τομείς: </a:t>
            </a:r>
            <a:r>
              <a:rPr lang="el-GR" sz="2600" b="1" dirty="0" smtClean="0">
                <a:solidFill>
                  <a:srgbClr val="C00000"/>
                </a:solidFill>
                <a:effectLst>
                  <a:outerShdw blurRad="38100" dist="38100" dir="2700000" algn="tl">
                    <a:srgbClr val="000000">
                      <a:alpha val="43137"/>
                    </a:srgbClr>
                  </a:outerShdw>
                </a:effectLst>
              </a:rPr>
              <a:t>βιωματικό, συναισθηματικό, κιναισθητικό, κοινωνικό, γνωστικό και ηθικό</a:t>
            </a:r>
            <a:r>
              <a:rPr lang="el-GR" sz="2600" b="1" dirty="0" smtClean="0">
                <a:solidFill>
                  <a:srgbClr val="C00000"/>
                </a:solidFill>
              </a:rPr>
              <a:t>. </a:t>
            </a:r>
            <a:endParaRPr lang="el-GR" sz="2600" b="1" dirty="0">
              <a:solidFill>
                <a:srgbClr val="C00000"/>
              </a:solidFill>
            </a:endParaRPr>
          </a:p>
        </p:txBody>
      </p:sp>
      <p:sp>
        <p:nvSpPr>
          <p:cNvPr id="6" name="Rectangle 5"/>
          <p:cNvSpPr/>
          <p:nvPr/>
        </p:nvSpPr>
        <p:spPr>
          <a:xfrm>
            <a:off x="4981051" y="2057400"/>
            <a:ext cx="3629549" cy="2123658"/>
          </a:xfrm>
          <a:prstGeom prst="rect">
            <a:avLst/>
          </a:prstGeom>
          <a:solidFill>
            <a:srgbClr val="B0C09C"/>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sz="2800" b="1" i="1" dirty="0" smtClean="0">
                <a:solidFill>
                  <a:srgbClr val="FFFF00"/>
                </a:solidFill>
              </a:rPr>
              <a:t>“</a:t>
            </a:r>
            <a:r>
              <a:rPr lang="el-GR" sz="2800" b="1" i="1" dirty="0" smtClean="0">
                <a:solidFill>
                  <a:srgbClr val="FFFF00"/>
                </a:solidFill>
              </a:rPr>
              <a:t>Η ομάδα είναι κάτι περισσότερο από το άθροισμα των επιμέρους ατόμων</a:t>
            </a:r>
            <a:r>
              <a:rPr lang="en-US" sz="2800" b="1" i="1" dirty="0" smtClean="0">
                <a:solidFill>
                  <a:srgbClr val="FFFF00"/>
                </a:solidFill>
              </a:rPr>
              <a:t>”</a:t>
            </a:r>
            <a:r>
              <a:rPr lang="el-GR" sz="2800" b="1" i="1" dirty="0" smtClean="0">
                <a:solidFill>
                  <a:srgbClr val="FFFF00"/>
                </a:solidFill>
              </a:rPr>
              <a:t>.</a:t>
            </a:r>
          </a:p>
          <a:p>
            <a:pPr algn="r"/>
            <a:r>
              <a:rPr lang="el-GR" sz="2000" b="1" dirty="0" smtClean="0">
                <a:solidFill>
                  <a:srgbClr val="FFFF00"/>
                </a:solidFill>
              </a:rPr>
              <a:t>Μορφολογική Ψυχολογία </a:t>
            </a:r>
            <a:endParaRPr lang="el-GR" sz="2000" b="1" dirty="0">
              <a:solidFill>
                <a:srgbClr val="FFFF00"/>
              </a:solidFill>
            </a:endParaRPr>
          </a:p>
        </p:txBody>
      </p:sp>
    </p:spTree>
    <p:extLst>
      <p:ext uri="{BB962C8B-B14F-4D97-AF65-F5344CB8AC3E}">
        <p14:creationId xmlns:p14="http://schemas.microsoft.com/office/powerpoint/2010/main" val="57277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399272" y="1552798"/>
            <a:ext cx="8317815" cy="3460378"/>
          </a:xfrm>
          <a:prstGeom prst="rect">
            <a:avLst/>
          </a:prstGeom>
          <a:solidFill>
            <a:srgbClr val="FFFFA7"/>
          </a:solidFill>
          <a:ln/>
          <a:extLst/>
        </p:spPr>
        <p:style>
          <a:lnRef idx="1">
            <a:schemeClr val="accent3"/>
          </a:lnRef>
          <a:fillRef idx="2">
            <a:schemeClr val="accent3"/>
          </a:fillRef>
          <a:effectRef idx="1">
            <a:schemeClr val="accent3"/>
          </a:effectRef>
          <a:fontRef idx="minor">
            <a:schemeClr val="dk1"/>
          </a:fontRef>
        </p:style>
        <p:txBody>
          <a:bodyPr/>
          <a:lstStyle/>
          <a:p>
            <a:pPr lvl="1" indent="-457200" algn="just">
              <a:spcBef>
                <a:spcPts val="600"/>
              </a:spcBef>
              <a:buFont typeface="Arial" pitchFamily="34" charset="0"/>
              <a:buChar char="•"/>
              <a:defRPr/>
            </a:pPr>
            <a:r>
              <a:rPr lang="el-GR" sz="2800" b="1" dirty="0">
                <a:solidFill>
                  <a:srgbClr val="FF0000"/>
                </a:solidFill>
                <a:effectLst>
                  <a:outerShdw blurRad="38100" dist="38100" dir="2700000" algn="tl">
                    <a:srgbClr val="000000">
                      <a:alpha val="43137"/>
                    </a:srgbClr>
                  </a:outerShdw>
                </a:effectLst>
              </a:rPr>
              <a:t>Η </a:t>
            </a:r>
            <a:r>
              <a:rPr lang="el-GR" sz="2800" b="1" dirty="0" smtClean="0">
                <a:solidFill>
                  <a:srgbClr val="FF0000"/>
                </a:solidFill>
                <a:effectLst>
                  <a:outerShdw blurRad="38100" dist="38100" dir="2700000" algn="tl">
                    <a:srgbClr val="000000">
                      <a:alpha val="43137"/>
                    </a:srgbClr>
                  </a:outerShdw>
                </a:effectLst>
              </a:rPr>
              <a:t>ατομική διερεύνηση </a:t>
            </a:r>
          </a:p>
          <a:p>
            <a:pPr marL="0" lvl="1" algn="just">
              <a:spcAft>
                <a:spcPts val="1200"/>
              </a:spcAft>
              <a:defRPr/>
            </a:pPr>
            <a:r>
              <a:rPr lang="el-GR" sz="2800" b="1" dirty="0" smtClean="0">
                <a:solidFill>
                  <a:srgbClr val="FF0000"/>
                </a:solidFill>
                <a:effectLst>
                  <a:outerShdw blurRad="38100" dist="38100" dir="2700000" algn="tl">
                    <a:srgbClr val="000000">
                      <a:alpha val="43137"/>
                    </a:srgbClr>
                  </a:outerShdw>
                </a:effectLst>
              </a:rPr>
              <a:t>     (κατανόηση του προβλήματος)</a:t>
            </a:r>
          </a:p>
          <a:p>
            <a:pPr lvl="1" indent="-457200" algn="just">
              <a:spcBef>
                <a:spcPts val="600"/>
              </a:spcBef>
              <a:spcAft>
                <a:spcPts val="1200"/>
              </a:spcAft>
              <a:buFont typeface="Arial" pitchFamily="34" charset="0"/>
              <a:buChar char="•"/>
              <a:defRPr/>
            </a:pPr>
            <a:r>
              <a:rPr lang="el-GR" sz="2800" b="1" dirty="0">
                <a:solidFill>
                  <a:srgbClr val="FF0000"/>
                </a:solidFill>
                <a:effectLst>
                  <a:outerShdw blurRad="38100" dist="38100" dir="2700000" algn="tl">
                    <a:srgbClr val="000000">
                      <a:alpha val="43137"/>
                    </a:srgbClr>
                  </a:outerShdw>
                </a:effectLst>
              </a:rPr>
              <a:t>Η </a:t>
            </a:r>
            <a:r>
              <a:rPr lang="el-GR" sz="2800" b="1" dirty="0" smtClean="0">
                <a:solidFill>
                  <a:srgbClr val="FF0000"/>
                </a:solidFill>
                <a:effectLst>
                  <a:outerShdw blurRad="38100" dist="38100" dir="2700000" algn="tl">
                    <a:srgbClr val="000000">
                      <a:alpha val="43137"/>
                    </a:srgbClr>
                  </a:outerShdw>
                </a:effectLst>
              </a:rPr>
              <a:t>ομαδική διερεύνηση </a:t>
            </a:r>
          </a:p>
          <a:p>
            <a:pPr lvl="1" indent="-457200" algn="just">
              <a:spcBef>
                <a:spcPts val="600"/>
              </a:spcBef>
              <a:buFont typeface="Arial" pitchFamily="34" charset="0"/>
              <a:buChar char="•"/>
              <a:defRPr/>
            </a:pPr>
            <a:r>
              <a:rPr lang="el-GR" sz="2800" b="1" dirty="0">
                <a:solidFill>
                  <a:srgbClr val="FF0000"/>
                </a:solidFill>
                <a:effectLst>
                  <a:outerShdw blurRad="38100" dist="38100" dir="2700000" algn="tl">
                    <a:srgbClr val="000000">
                      <a:alpha val="43137"/>
                    </a:srgbClr>
                  </a:outerShdw>
                </a:effectLst>
              </a:rPr>
              <a:t>Η </a:t>
            </a:r>
            <a:r>
              <a:rPr lang="el-GR" sz="2800" b="1" dirty="0" smtClean="0">
                <a:solidFill>
                  <a:srgbClr val="FF0000"/>
                </a:solidFill>
                <a:effectLst>
                  <a:outerShdw blurRad="38100" dist="38100" dir="2700000" algn="tl">
                    <a:srgbClr val="000000">
                      <a:alpha val="43137"/>
                    </a:srgbClr>
                  </a:outerShdw>
                </a:effectLst>
              </a:rPr>
              <a:t>μαθηματική συζήτηση στην ολομέλεια της τάξης (υπεράσπιση ισχυρισμών)</a:t>
            </a:r>
          </a:p>
          <a:p>
            <a:pPr lvl="1" indent="-457200" algn="just">
              <a:spcBef>
                <a:spcPts val="1200"/>
              </a:spcBef>
              <a:spcAft>
                <a:spcPts val="600"/>
              </a:spcAft>
              <a:buFont typeface="Arial" pitchFamily="34" charset="0"/>
              <a:buChar char="•"/>
              <a:defRPr/>
            </a:pPr>
            <a:r>
              <a:rPr lang="el-GR" sz="2800" b="1" dirty="0">
                <a:solidFill>
                  <a:srgbClr val="FF0000"/>
                </a:solidFill>
                <a:effectLst>
                  <a:outerShdw blurRad="38100" dist="38100" dir="2700000" algn="tl">
                    <a:srgbClr val="000000">
                      <a:alpha val="43137"/>
                    </a:srgbClr>
                  </a:outerShdw>
                </a:effectLst>
              </a:rPr>
              <a:t>Η </a:t>
            </a:r>
            <a:r>
              <a:rPr lang="el-GR" sz="2800" b="1" dirty="0" smtClean="0">
                <a:solidFill>
                  <a:srgbClr val="FF0000"/>
                </a:solidFill>
                <a:effectLst>
                  <a:outerShdw blurRad="38100" dist="38100" dir="2700000" algn="tl">
                    <a:srgbClr val="000000">
                      <a:alpha val="43137"/>
                    </a:srgbClr>
                  </a:outerShdw>
                </a:effectLst>
              </a:rPr>
              <a:t>σύνθεση </a:t>
            </a:r>
            <a:r>
              <a:rPr lang="el-GR" sz="2800" b="1" dirty="0">
                <a:solidFill>
                  <a:srgbClr val="FF0000"/>
                </a:solidFill>
                <a:effectLst>
                  <a:outerShdw blurRad="38100" dist="38100" dir="2700000" algn="tl">
                    <a:srgbClr val="000000">
                      <a:alpha val="43137"/>
                    </a:srgbClr>
                  </a:outerShdw>
                </a:effectLst>
              </a:rPr>
              <a:t>από τον </a:t>
            </a:r>
            <a:r>
              <a:rPr lang="el-GR" sz="2800" b="1" dirty="0" smtClean="0">
                <a:solidFill>
                  <a:srgbClr val="FF0000"/>
                </a:solidFill>
                <a:effectLst>
                  <a:outerShdw blurRad="38100" dist="38100" dir="2700000" algn="tl">
                    <a:srgbClr val="000000">
                      <a:alpha val="43137"/>
                    </a:srgbClr>
                  </a:outerShdw>
                </a:effectLst>
              </a:rPr>
              <a:t>εκπαιδευτικό</a:t>
            </a:r>
            <a:endParaRPr lang="el-GR" sz="2800" b="1" dirty="0">
              <a:solidFill>
                <a:srgbClr val="FF0000"/>
              </a:solidFill>
              <a:effectLst>
                <a:outerShdw blurRad="38100" dist="38100" dir="2700000" algn="tl">
                  <a:srgbClr val="000000">
                    <a:alpha val="43137"/>
                  </a:srgbClr>
                </a:outerShdw>
              </a:effectLst>
            </a:endParaRPr>
          </a:p>
        </p:txBody>
      </p:sp>
      <p:sp>
        <p:nvSpPr>
          <p:cNvPr id="3075" name="Text Box 7"/>
          <p:cNvSpPr txBox="1">
            <a:spLocks noChangeArrowheads="1"/>
          </p:cNvSpPr>
          <p:nvPr/>
        </p:nvSpPr>
        <p:spPr bwMode="auto">
          <a:xfrm>
            <a:off x="7451725" y="6061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l-GR"/>
          </a:p>
        </p:txBody>
      </p:sp>
      <p:sp>
        <p:nvSpPr>
          <p:cNvPr id="6" name="Title 1"/>
          <p:cNvSpPr txBox="1">
            <a:spLocks/>
          </p:cNvSpPr>
          <p:nvPr/>
        </p:nvSpPr>
        <p:spPr>
          <a:xfrm>
            <a:off x="611272" y="153555"/>
            <a:ext cx="7848872" cy="1152128"/>
          </a:xfrm>
          <a:prstGeom prst="rect">
            <a:avLst/>
          </a:prstGeom>
          <a:solidFill>
            <a:srgbClr val="D09E00"/>
          </a:solidFill>
        </p:spPr>
        <p:style>
          <a:lnRef idx="2">
            <a:schemeClr val="accent3">
              <a:shade val="50000"/>
            </a:schemeClr>
          </a:lnRef>
          <a:fillRef idx="1">
            <a:schemeClr val="accent3"/>
          </a:fillRef>
          <a:effectRef idx="0">
            <a:schemeClr val="accent3"/>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3200" b="1" dirty="0" smtClean="0">
                <a:solidFill>
                  <a:schemeClr val="bg1"/>
                </a:solidFill>
                <a:effectLst>
                  <a:outerShdw blurRad="38100" dist="38100" dir="2700000" algn="tl">
                    <a:srgbClr val="000000">
                      <a:alpha val="43137"/>
                    </a:srgbClr>
                  </a:outerShdw>
                </a:effectLst>
                <a:latin typeface="Comic Sans MS" pitchFamily="66" charset="0"/>
              </a:rPr>
              <a:t>Οι 4 φάσεις της </a:t>
            </a:r>
            <a:r>
              <a:rPr lang="el-GR" sz="3200" b="1" dirty="0" err="1" smtClean="0">
                <a:solidFill>
                  <a:schemeClr val="bg1"/>
                </a:solidFill>
                <a:effectLst>
                  <a:outerShdw blurRad="38100" dist="38100" dir="2700000" algn="tl">
                    <a:srgbClr val="000000">
                      <a:alpha val="43137"/>
                    </a:srgbClr>
                  </a:outerShdw>
                </a:effectLst>
                <a:latin typeface="Comic Sans MS" pitchFamily="66" charset="0"/>
              </a:rPr>
              <a:t>ομαδοσυνεργατικής</a:t>
            </a:r>
            <a:r>
              <a:rPr lang="el-GR" sz="3200" b="1" dirty="0" smtClean="0">
                <a:solidFill>
                  <a:schemeClr val="bg1"/>
                </a:solidFill>
                <a:effectLst>
                  <a:outerShdw blurRad="38100" dist="38100" dir="2700000" algn="tl">
                    <a:srgbClr val="000000">
                      <a:alpha val="43137"/>
                    </a:srgbClr>
                  </a:outerShdw>
                </a:effectLst>
                <a:latin typeface="Comic Sans MS" pitchFamily="66" charset="0"/>
              </a:rPr>
              <a:t> </a:t>
            </a:r>
          </a:p>
          <a:p>
            <a:r>
              <a:rPr lang="el-GR" sz="3200" b="1" dirty="0" smtClean="0">
                <a:solidFill>
                  <a:schemeClr val="bg1"/>
                </a:solidFill>
                <a:effectLst>
                  <a:outerShdw blurRad="38100" dist="38100" dir="2700000" algn="tl">
                    <a:srgbClr val="000000">
                      <a:alpha val="43137"/>
                    </a:srgbClr>
                  </a:outerShdw>
                </a:effectLst>
                <a:latin typeface="Comic Sans MS" pitchFamily="66" charset="0"/>
              </a:rPr>
              <a:t>δραστηριότητας των μαθητών</a:t>
            </a:r>
          </a:p>
        </p:txBody>
      </p:sp>
      <p:sp>
        <p:nvSpPr>
          <p:cNvPr id="5" name="Title 1"/>
          <p:cNvSpPr txBox="1">
            <a:spLocks/>
          </p:cNvSpPr>
          <p:nvPr/>
        </p:nvSpPr>
        <p:spPr>
          <a:xfrm>
            <a:off x="311575" y="5366147"/>
            <a:ext cx="8493207" cy="923528"/>
          </a:xfrm>
          <a:prstGeom prst="rect">
            <a:avLst/>
          </a:prstGeom>
        </p:spPr>
        <p:style>
          <a:lnRef idx="1">
            <a:schemeClr val="accent5"/>
          </a:lnRef>
          <a:fillRef idx="2">
            <a:schemeClr val="accent5"/>
          </a:fillRef>
          <a:effectRef idx="1">
            <a:schemeClr val="accent5"/>
          </a:effectRef>
          <a:fontRef idx="minor">
            <a:schemeClr val="dk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2400" b="1" dirty="0" smtClean="0">
                <a:solidFill>
                  <a:srgbClr val="0033CC"/>
                </a:solidFill>
                <a:effectLst>
                  <a:outerShdw blurRad="38100" dist="38100" dir="2700000" algn="tl">
                    <a:srgbClr val="000000">
                      <a:alpha val="43137"/>
                    </a:srgbClr>
                  </a:outerShdw>
                </a:effectLst>
                <a:latin typeface="Comic Sans MS" pitchFamily="66" charset="0"/>
              </a:rPr>
              <a:t>Οι ενεργοί μαθητές αναλαμβάνουν το έργο της μάθησης. Δεν αποφασίζει μόνο ο δάσκαλος τι είναι σωστό ή λάθος.</a:t>
            </a:r>
          </a:p>
        </p:txBody>
      </p:sp>
    </p:spTree>
    <p:extLst>
      <p:ext uri="{BB962C8B-B14F-4D97-AF65-F5344CB8AC3E}">
        <p14:creationId xmlns:p14="http://schemas.microsoft.com/office/powerpoint/2010/main" val="442408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9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729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683569" y="1052736"/>
            <a:ext cx="7992888" cy="4201150"/>
          </a:xfrm>
          <a:prstGeom prst="rect">
            <a:avLst/>
          </a:prstGeom>
          <a:solidFill>
            <a:schemeClr val="accent2">
              <a:lumMod val="20000"/>
              <a:lumOff val="80000"/>
            </a:schemeClr>
          </a:solidFill>
          <a:ln w="38100" cmpd="dbl">
            <a:solidFill>
              <a:srgbClr val="C00000"/>
            </a:solidFill>
          </a:ln>
        </p:spPr>
        <p:txBody>
          <a:bodyPr wrap="square" rtlCol="0">
            <a:spAutoFit/>
          </a:bodyPr>
          <a:lstStyle/>
          <a:p>
            <a:pPr marL="457200" indent="-457200">
              <a:spcBef>
                <a:spcPts val="600"/>
              </a:spcBef>
              <a:spcAft>
                <a:spcPts val="1200"/>
              </a:spcAft>
              <a:buFont typeface="Arial" pitchFamily="34" charset="0"/>
              <a:buChar char="•"/>
            </a:pPr>
            <a:r>
              <a:rPr lang="el-GR" sz="2800" dirty="0" smtClean="0">
                <a:latin typeface="+mn-lt"/>
              </a:rPr>
              <a:t>Επίλυση προβλήματος είναι </a:t>
            </a:r>
            <a:r>
              <a:rPr lang="el-GR" sz="2800" b="1" dirty="0" smtClean="0">
                <a:solidFill>
                  <a:srgbClr val="FF0000"/>
                </a:solidFill>
                <a:effectLst>
                  <a:outerShdw blurRad="38100" dist="38100" dir="2700000" algn="tl">
                    <a:srgbClr val="000000">
                      <a:alpha val="43137"/>
                    </a:srgbClr>
                  </a:outerShdw>
                </a:effectLst>
                <a:latin typeface="+mn-lt"/>
              </a:rPr>
              <a:t>η διαδικασία υπέρβασης των δυσκολιών  </a:t>
            </a:r>
            <a:r>
              <a:rPr lang="el-GR" sz="2800" dirty="0" smtClean="0">
                <a:latin typeface="+mn-lt"/>
              </a:rPr>
              <a:t>που εμποδίζουν την επίτευξη ενός στόχου. </a:t>
            </a:r>
          </a:p>
          <a:p>
            <a:pPr marL="457200" indent="-457200">
              <a:spcBef>
                <a:spcPts val="600"/>
              </a:spcBef>
              <a:spcAft>
                <a:spcPts val="1200"/>
              </a:spcAft>
              <a:buFont typeface="Arial" pitchFamily="34" charset="0"/>
              <a:buChar char="•"/>
            </a:pPr>
            <a:r>
              <a:rPr lang="el-GR" sz="2800" dirty="0" smtClean="0">
                <a:latin typeface="+mn-lt"/>
              </a:rPr>
              <a:t>Η </a:t>
            </a:r>
            <a:r>
              <a:rPr lang="el-GR" sz="2800" dirty="0">
                <a:latin typeface="+mn-lt"/>
              </a:rPr>
              <a:t>λύση προβλήματος αποτελεί </a:t>
            </a:r>
            <a:r>
              <a:rPr lang="el-GR" sz="2800" b="1" dirty="0">
                <a:solidFill>
                  <a:srgbClr val="007E39"/>
                </a:solidFill>
                <a:effectLst>
                  <a:outerShdw blurRad="38100" dist="38100" dir="2700000" algn="tl">
                    <a:srgbClr val="000000">
                      <a:alpha val="43137"/>
                    </a:srgbClr>
                  </a:outerShdw>
                </a:effectLst>
                <a:latin typeface="+mn-lt"/>
              </a:rPr>
              <a:t>βασικό συστατικό του αναλυτικού προγράμματος των μαθηματικών σε πολλές χώρες</a:t>
            </a:r>
            <a:r>
              <a:rPr lang="el-GR" sz="2800" dirty="0">
                <a:latin typeface="+mn-lt"/>
              </a:rPr>
              <a:t>. Αυτό συμβαίνει επειδή η λύση προβλήματος μπορεί να συνδεθεί </a:t>
            </a:r>
            <a:r>
              <a:rPr lang="el-GR" sz="2800" b="1" dirty="0">
                <a:solidFill>
                  <a:srgbClr val="C00000"/>
                </a:solidFill>
                <a:effectLst>
                  <a:outerShdw blurRad="38100" dist="38100" dir="2700000" algn="tl">
                    <a:srgbClr val="000000">
                      <a:alpha val="43137"/>
                    </a:srgbClr>
                  </a:outerShdw>
                </a:effectLst>
                <a:latin typeface="+mn-lt"/>
              </a:rPr>
              <a:t>με άλλα γνωστικά πεδία, έννοιες, στρατηγικές και δεξιότητες</a:t>
            </a:r>
            <a:r>
              <a:rPr lang="el-GR" sz="2800" dirty="0">
                <a:latin typeface="+mn-lt"/>
              </a:rPr>
              <a:t>.  </a:t>
            </a:r>
            <a:endParaRPr lang="el-GR" sz="2800" dirty="0" smtClean="0">
              <a:latin typeface="+mn-lt"/>
            </a:endParaRPr>
          </a:p>
        </p:txBody>
      </p:sp>
      <p:sp>
        <p:nvSpPr>
          <p:cNvPr id="11" name="Title 1"/>
          <p:cNvSpPr>
            <a:spLocks noGrp="1"/>
          </p:cNvSpPr>
          <p:nvPr>
            <p:ph type="title"/>
          </p:nvPr>
        </p:nvSpPr>
        <p:spPr>
          <a:xfrm>
            <a:off x="678396" y="188640"/>
            <a:ext cx="7931224" cy="648072"/>
          </a:xfrm>
        </p:spPr>
        <p:style>
          <a:lnRef idx="2">
            <a:schemeClr val="accent4">
              <a:shade val="50000"/>
            </a:schemeClr>
          </a:lnRef>
          <a:fillRef idx="1">
            <a:schemeClr val="accent4"/>
          </a:fillRef>
          <a:effectRef idx="0">
            <a:schemeClr val="accent4"/>
          </a:effectRef>
          <a:fontRef idx="minor">
            <a:schemeClr val="lt1"/>
          </a:fontRef>
        </p:style>
        <p:txBody>
          <a:bodyPr rtlCol="0">
            <a:noAutofit/>
          </a:bodyPr>
          <a:lstStyle/>
          <a:p>
            <a:pPr eaLnBrk="1" fontAlgn="auto" hangingPunct="1">
              <a:spcAft>
                <a:spcPts val="0"/>
              </a:spcAft>
              <a:defRPr/>
            </a:pPr>
            <a:r>
              <a:rPr lang="el-GR" sz="3600" b="1" dirty="0" smtClean="0">
                <a:solidFill>
                  <a:schemeClr val="bg1"/>
                </a:solidFill>
              </a:rPr>
              <a:t>Η σημασία της λύσης προβλήματος</a:t>
            </a:r>
            <a:endParaRPr lang="el-GR" sz="3600" b="1" dirty="0">
              <a:solidFill>
                <a:schemeClr val="bg1"/>
              </a:solidFill>
            </a:endParaRPr>
          </a:p>
        </p:txBody>
      </p:sp>
    </p:spTree>
    <p:extLst>
      <p:ext uri="{BB962C8B-B14F-4D97-AF65-F5344CB8AC3E}">
        <p14:creationId xmlns:p14="http://schemas.microsoft.com/office/powerpoint/2010/main" val="238442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0" y="1124744"/>
            <a:ext cx="9144000" cy="5544616"/>
          </a:xfrm>
          <a:prstGeom prst="rect">
            <a:avLst/>
          </a:prstGeom>
          <a:ln/>
          <a:extLst/>
        </p:spPr>
        <p:style>
          <a:lnRef idx="1">
            <a:schemeClr val="accent3"/>
          </a:lnRef>
          <a:fillRef idx="2">
            <a:schemeClr val="accent3"/>
          </a:fillRef>
          <a:effectRef idx="1">
            <a:schemeClr val="accent3"/>
          </a:effectRef>
          <a:fontRef idx="minor">
            <a:schemeClr val="dk1"/>
          </a:fontRef>
        </p:style>
        <p:txBody>
          <a:bodyPr/>
          <a:lstStyle/>
          <a:p>
            <a:pPr marL="342900" lvl="1" indent="-342900" algn="just">
              <a:spcAft>
                <a:spcPts val="600"/>
              </a:spcAft>
              <a:buFont typeface="Arial" pitchFamily="34" charset="0"/>
              <a:buChar char="•"/>
              <a:defRPr/>
            </a:pPr>
            <a:r>
              <a:rPr lang="el-GR" sz="2400" kern="1400" dirty="0" smtClean="0"/>
              <a:t>Κινητοποίηση των μαθητών από τον εκπαιδευτικό. Διανοητική και συναισθηματική προετοιμασία. Διευκρίνιση του συμβολαίου. </a:t>
            </a:r>
          </a:p>
          <a:p>
            <a:pPr marL="252000" lvl="1" indent="-324000" algn="just">
              <a:spcAft>
                <a:spcPts val="600"/>
              </a:spcAft>
              <a:buFont typeface="Arial" pitchFamily="34" charset="0"/>
              <a:buChar char="•"/>
              <a:defRPr/>
            </a:pPr>
            <a:r>
              <a:rPr lang="el-GR" sz="2400" kern="1400" dirty="0" smtClean="0"/>
              <a:t>Η </a:t>
            </a:r>
            <a:r>
              <a:rPr lang="el-GR" sz="2400" b="1" kern="1400" dirty="0" smtClean="0">
                <a:solidFill>
                  <a:srgbClr val="FF00FF"/>
                </a:solidFill>
                <a:effectLst>
                  <a:outerShdw blurRad="38100" dist="38100" dir="2700000" algn="tl">
                    <a:srgbClr val="000000">
                      <a:alpha val="43137"/>
                    </a:srgbClr>
                  </a:outerShdw>
                </a:effectLst>
              </a:rPr>
              <a:t>εκφώνηση</a:t>
            </a:r>
            <a:r>
              <a:rPr lang="el-GR" sz="2400" kern="1400" dirty="0" smtClean="0">
                <a:solidFill>
                  <a:srgbClr val="FF00FF"/>
                </a:solidFill>
                <a:effectLst>
                  <a:outerShdw blurRad="38100" dist="38100" dir="2700000" algn="tl">
                    <a:srgbClr val="000000">
                      <a:alpha val="43137"/>
                    </a:srgbClr>
                  </a:outerShdw>
                </a:effectLst>
              </a:rPr>
              <a:t> </a:t>
            </a:r>
            <a:r>
              <a:rPr lang="el-GR" sz="2400" kern="1400" dirty="0" smtClean="0"/>
              <a:t>του προβλήματος μοιράζεται στους μαθητές (</a:t>
            </a:r>
            <a:r>
              <a:rPr lang="el-GR" sz="2400" b="1" kern="1400" dirty="0" smtClean="0">
                <a:solidFill>
                  <a:srgbClr val="FF0000"/>
                </a:solidFill>
                <a:effectLst>
                  <a:outerShdw blurRad="38100" dist="38100" dir="2700000" algn="tl">
                    <a:srgbClr val="000000">
                      <a:alpha val="43137"/>
                    </a:srgbClr>
                  </a:outerShdw>
                </a:effectLst>
              </a:rPr>
              <a:t>ένα φύλλο κατά ομάδα</a:t>
            </a:r>
            <a:r>
              <a:rPr lang="el-GR" sz="2400" kern="1400" dirty="0" smtClean="0"/>
              <a:t>). </a:t>
            </a:r>
          </a:p>
          <a:p>
            <a:pPr marL="252000" lvl="1" indent="-324000" algn="just">
              <a:spcAft>
                <a:spcPts val="600"/>
              </a:spcAft>
              <a:buFont typeface="Arial" pitchFamily="34" charset="0"/>
              <a:buChar char="•"/>
              <a:defRPr/>
            </a:pPr>
            <a:r>
              <a:rPr lang="el-GR" sz="2400" kern="1400" dirty="0" smtClean="0"/>
              <a:t>Ο εκπαιδευτικός επισκέπτεται διαδοχικά τις ομάδες </a:t>
            </a:r>
            <a:r>
              <a:rPr lang="el-GR" sz="2400" b="1" kern="1400" dirty="0" smtClean="0">
                <a:solidFill>
                  <a:srgbClr val="C00000"/>
                </a:solidFill>
                <a:effectLst>
                  <a:outerShdw blurRad="38100" dist="38100" dir="2700000" algn="tl">
                    <a:srgbClr val="000000">
                      <a:alpha val="43137"/>
                    </a:srgbClr>
                  </a:outerShdw>
                </a:effectLst>
              </a:rPr>
              <a:t>φροντίζοντας </a:t>
            </a:r>
            <a:r>
              <a:rPr lang="el-GR" sz="2400" b="1" kern="1400" dirty="0">
                <a:solidFill>
                  <a:srgbClr val="C00000"/>
                </a:solidFill>
                <a:effectLst>
                  <a:outerShdw blurRad="38100" dist="38100" dir="2700000" algn="tl">
                    <a:srgbClr val="000000">
                      <a:alpha val="43137"/>
                    </a:srgbClr>
                  </a:outerShdw>
                </a:effectLst>
              </a:rPr>
              <a:t>να </a:t>
            </a:r>
            <a:r>
              <a:rPr lang="el-GR" sz="2400" b="1" kern="1400" dirty="0" smtClean="0">
                <a:solidFill>
                  <a:srgbClr val="C00000"/>
                </a:solidFill>
                <a:effectLst>
                  <a:outerShdw blurRad="38100" dist="38100" dir="2700000" algn="tl">
                    <a:srgbClr val="000000">
                      <a:alpha val="43137"/>
                    </a:srgbClr>
                  </a:outerShdw>
                </a:effectLst>
              </a:rPr>
              <a:t>μη </a:t>
            </a:r>
            <a:r>
              <a:rPr lang="el-GR" sz="2400" b="1" kern="1400" dirty="0">
                <a:solidFill>
                  <a:srgbClr val="C00000"/>
                </a:solidFill>
                <a:effectLst>
                  <a:outerShdw blurRad="38100" dist="38100" dir="2700000" algn="tl">
                    <a:srgbClr val="000000">
                      <a:alpha val="43137"/>
                    </a:srgbClr>
                  </a:outerShdw>
                </a:effectLst>
              </a:rPr>
              <a:t>μετατρέψει την ανοιχτή προβληματική κατάσταση </a:t>
            </a:r>
            <a:r>
              <a:rPr lang="el-GR" sz="2400" b="1" kern="1400" dirty="0" smtClean="0">
                <a:solidFill>
                  <a:srgbClr val="C00000"/>
                </a:solidFill>
                <a:effectLst>
                  <a:outerShdw blurRad="38100" dist="38100" dir="2700000" algn="tl">
                    <a:srgbClr val="000000">
                      <a:alpha val="43137"/>
                    </a:srgbClr>
                  </a:outerShdw>
                </a:effectLst>
              </a:rPr>
              <a:t>σε κλειστή</a:t>
            </a:r>
            <a:r>
              <a:rPr lang="el-GR" sz="2400" kern="1400" dirty="0"/>
              <a:t>. </a:t>
            </a:r>
            <a:endParaRPr lang="el-GR" sz="2400" kern="1400" dirty="0" smtClean="0"/>
          </a:p>
          <a:p>
            <a:pPr marL="252000" lvl="1" indent="-324000" algn="just">
              <a:spcAft>
                <a:spcPts val="600"/>
              </a:spcAft>
              <a:buFont typeface="Arial" pitchFamily="34" charset="0"/>
              <a:buChar char="•"/>
              <a:defRPr/>
            </a:pPr>
            <a:r>
              <a:rPr lang="el-GR" sz="2400" kern="1400" dirty="0" smtClean="0"/>
              <a:t>Αν </a:t>
            </a:r>
            <a:r>
              <a:rPr lang="el-GR" sz="2400" kern="1400" dirty="0"/>
              <a:t>πολλοί μαθητές έχουν </a:t>
            </a:r>
            <a:r>
              <a:rPr lang="el-GR" sz="2400" kern="1400" dirty="0" smtClean="0"/>
              <a:t>δυσκολίες με την </a:t>
            </a:r>
            <a:r>
              <a:rPr lang="el-GR" sz="2400" b="1" kern="1400" dirty="0" smtClean="0">
                <a:solidFill>
                  <a:srgbClr val="0033CC"/>
                </a:solidFill>
                <a:effectLst>
                  <a:outerShdw blurRad="38100" dist="38100" dir="2700000" algn="tl">
                    <a:srgbClr val="000000">
                      <a:alpha val="43137"/>
                    </a:srgbClr>
                  </a:outerShdw>
                </a:effectLst>
              </a:rPr>
              <a:t>κατανόηση του προβλήματος</a:t>
            </a:r>
            <a:r>
              <a:rPr lang="el-GR" sz="2400" kern="1400" dirty="0"/>
              <a:t>, γίνεται </a:t>
            </a:r>
            <a:r>
              <a:rPr lang="el-GR" sz="2400" kern="1400" dirty="0" smtClean="0"/>
              <a:t>συζήτηση σε όλη </a:t>
            </a:r>
            <a:r>
              <a:rPr lang="el-GR" sz="2400" kern="1400" dirty="0"/>
              <a:t>την </a:t>
            </a:r>
            <a:r>
              <a:rPr lang="el-GR" sz="2400" kern="1400" dirty="0" smtClean="0"/>
              <a:t>τάξη. </a:t>
            </a:r>
          </a:p>
          <a:p>
            <a:pPr marL="252000" lvl="1" indent="-324000" algn="just">
              <a:spcAft>
                <a:spcPts val="600"/>
              </a:spcAft>
              <a:buFont typeface="Arial" pitchFamily="34" charset="0"/>
              <a:buChar char="•"/>
              <a:defRPr/>
            </a:pPr>
            <a:r>
              <a:rPr lang="el-GR" sz="2400" kern="1400" dirty="0" smtClean="0"/>
              <a:t>Οι μαθητές πριν αρχίσουν τη δουλειά θα πρέπει να έχουν κατανοήσει τόσο το πρόβλημα όσο και την </a:t>
            </a:r>
            <a:r>
              <a:rPr lang="el-GR" sz="2400" b="1" kern="1400" dirty="0" smtClean="0">
                <a:solidFill>
                  <a:srgbClr val="FF0000"/>
                </a:solidFill>
                <a:effectLst>
                  <a:outerShdw blurRad="38100" dist="38100" dir="2700000" algn="tl">
                    <a:srgbClr val="000000">
                      <a:alpha val="43137"/>
                    </a:srgbClr>
                  </a:outerShdw>
                </a:effectLst>
              </a:rPr>
              <a:t>ευθύνη</a:t>
            </a:r>
            <a:r>
              <a:rPr lang="el-GR" sz="2400" kern="1400" dirty="0" smtClean="0">
                <a:effectLst>
                  <a:outerShdw blurRad="38100" dist="38100" dir="2700000" algn="tl">
                    <a:srgbClr val="000000">
                      <a:alpha val="43137"/>
                    </a:srgbClr>
                  </a:outerShdw>
                </a:effectLst>
              </a:rPr>
              <a:t> </a:t>
            </a:r>
            <a:r>
              <a:rPr lang="el-GR" sz="2400" kern="1400" dirty="0" smtClean="0"/>
              <a:t>που τους ανατέθηκε.</a:t>
            </a:r>
          </a:p>
          <a:p>
            <a:pPr marL="252000" lvl="1" indent="-324000" algn="just">
              <a:spcAft>
                <a:spcPts val="600"/>
              </a:spcAft>
              <a:buFont typeface="Arial" pitchFamily="34" charset="0"/>
              <a:buChar char="•"/>
              <a:defRPr/>
            </a:pPr>
            <a:r>
              <a:rPr lang="el-GR" sz="2400" kern="1400" dirty="0" smtClean="0">
                <a:ea typeface="Times New Roman"/>
              </a:rPr>
              <a:t>Οι μαθητές διερευνούν το πρόβλημα και κάνουν ατομικές </a:t>
            </a:r>
            <a:r>
              <a:rPr lang="el-GR" sz="2400" b="1" kern="1400" dirty="0" smtClean="0">
                <a:solidFill>
                  <a:srgbClr val="C00000"/>
                </a:solidFill>
                <a:effectLst>
                  <a:outerShdw blurRad="38100" dist="38100" dir="2700000" algn="tl">
                    <a:srgbClr val="000000">
                      <a:alpha val="43137"/>
                    </a:srgbClr>
                  </a:outerShdw>
                </a:effectLst>
                <a:ea typeface="Times New Roman"/>
              </a:rPr>
              <a:t>δοκιμές και επαληθεύσεις </a:t>
            </a:r>
            <a:r>
              <a:rPr lang="el-GR" sz="2400" kern="1400" dirty="0" smtClean="0">
                <a:solidFill>
                  <a:schemeClr val="tx1"/>
                </a:solidFill>
                <a:ea typeface="Times New Roman"/>
              </a:rPr>
              <a:t>και σχηματίζουν μια </a:t>
            </a:r>
            <a:r>
              <a:rPr lang="el-GR" sz="2400" b="1" kern="1400" dirty="0" smtClean="0">
                <a:solidFill>
                  <a:srgbClr val="C00000"/>
                </a:solidFill>
                <a:effectLst>
                  <a:outerShdw blurRad="38100" dist="38100" dir="2700000" algn="tl">
                    <a:srgbClr val="000000">
                      <a:alpha val="43137"/>
                    </a:srgbClr>
                  </a:outerShdw>
                </a:effectLst>
                <a:ea typeface="Times New Roman"/>
              </a:rPr>
              <a:t>πρώτη αναπαράσταση </a:t>
            </a:r>
            <a:r>
              <a:rPr lang="el-GR" sz="2400" kern="1400" dirty="0" smtClean="0">
                <a:solidFill>
                  <a:schemeClr val="tx1"/>
                </a:solidFill>
                <a:ea typeface="Times New Roman"/>
              </a:rPr>
              <a:t>του προβλήματος.</a:t>
            </a:r>
            <a:endParaRPr lang="el-GR" sz="2400" kern="1400" dirty="0">
              <a:solidFill>
                <a:schemeClr val="tx1"/>
              </a:solidFill>
              <a:ea typeface="Times New Roman"/>
            </a:endParaRPr>
          </a:p>
        </p:txBody>
      </p:sp>
      <p:sp>
        <p:nvSpPr>
          <p:cNvPr id="6" name="Title 1"/>
          <p:cNvSpPr txBox="1">
            <a:spLocks/>
          </p:cNvSpPr>
          <p:nvPr/>
        </p:nvSpPr>
        <p:spPr>
          <a:xfrm>
            <a:off x="469229" y="48877"/>
            <a:ext cx="8208912" cy="85984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ormAutofit fontScale="90000"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3600" b="1" i="1" dirty="0" smtClean="0">
                <a:solidFill>
                  <a:schemeClr val="bg1"/>
                </a:solidFill>
                <a:effectLst>
                  <a:outerShdw blurRad="38100" dist="38100" dir="2700000" algn="tl">
                    <a:srgbClr val="000000">
                      <a:alpha val="43137"/>
                    </a:srgbClr>
                  </a:outerShdw>
                </a:effectLst>
                <a:latin typeface="Comic Sans MS" pitchFamily="66" charset="0"/>
              </a:rPr>
              <a:t>Η </a:t>
            </a:r>
            <a:r>
              <a:rPr lang="el-GR" sz="3600" b="1" i="1" dirty="0">
                <a:solidFill>
                  <a:schemeClr val="bg1"/>
                </a:solidFill>
                <a:effectLst>
                  <a:outerShdw blurRad="38100" dist="38100" dir="2700000" algn="tl">
                    <a:srgbClr val="000000">
                      <a:alpha val="43137"/>
                    </a:srgbClr>
                  </a:outerShdw>
                </a:effectLst>
                <a:latin typeface="Comic Sans MS" pitchFamily="66" charset="0"/>
              </a:rPr>
              <a:t>φάση της ατομικής </a:t>
            </a:r>
            <a:r>
              <a:rPr lang="el-GR" sz="3600" b="1" i="1" dirty="0" smtClean="0">
                <a:solidFill>
                  <a:schemeClr val="bg1"/>
                </a:solidFill>
                <a:effectLst>
                  <a:outerShdw blurRad="38100" dist="38100" dir="2700000" algn="tl">
                    <a:srgbClr val="000000">
                      <a:alpha val="43137"/>
                    </a:srgbClr>
                  </a:outerShdw>
                </a:effectLst>
                <a:latin typeface="Comic Sans MS" pitchFamily="66" charset="0"/>
              </a:rPr>
              <a:t>διερεύνησης </a:t>
            </a:r>
            <a:r>
              <a:rPr lang="el-GR" sz="2500" b="1" dirty="0" smtClean="0">
                <a:solidFill>
                  <a:schemeClr val="bg1"/>
                </a:solidFill>
                <a:effectLst>
                  <a:outerShdw blurRad="38100" dist="38100" dir="2700000" algn="tl">
                    <a:srgbClr val="000000">
                      <a:alpha val="43137"/>
                    </a:srgbClr>
                  </a:outerShdw>
                </a:effectLst>
                <a:latin typeface="Comic Sans MS" pitchFamily="66" charset="0"/>
              </a:rPr>
              <a:t>(περίπου </a:t>
            </a:r>
            <a:r>
              <a:rPr lang="el-GR" sz="2500" b="1" dirty="0">
                <a:solidFill>
                  <a:schemeClr val="bg1"/>
                </a:solidFill>
                <a:effectLst>
                  <a:outerShdw blurRad="38100" dist="38100" dir="2700000" algn="tl">
                    <a:srgbClr val="000000">
                      <a:alpha val="43137"/>
                    </a:srgbClr>
                  </a:outerShdw>
                </a:effectLst>
                <a:latin typeface="Comic Sans MS" pitchFamily="66" charset="0"/>
              </a:rPr>
              <a:t>5 </a:t>
            </a:r>
            <a:r>
              <a:rPr lang="en-US" sz="2500" b="1" dirty="0">
                <a:solidFill>
                  <a:schemeClr val="bg1"/>
                </a:solidFill>
                <a:effectLst>
                  <a:outerShdw blurRad="38100" dist="38100" dir="2700000" algn="tl">
                    <a:srgbClr val="000000">
                      <a:alpha val="43137"/>
                    </a:srgbClr>
                  </a:outerShdw>
                </a:effectLst>
                <a:latin typeface="Comic Sans MS" pitchFamily="66" charset="0"/>
              </a:rPr>
              <a:t>min</a:t>
            </a:r>
            <a:r>
              <a:rPr lang="el-GR" sz="2500" b="1" dirty="0">
                <a:solidFill>
                  <a:schemeClr val="bg1"/>
                </a:solidFill>
                <a:effectLst>
                  <a:outerShdw blurRad="38100" dist="38100" dir="2700000" algn="tl">
                    <a:srgbClr val="000000">
                      <a:alpha val="43137"/>
                    </a:srgbClr>
                  </a:outerShdw>
                </a:effectLst>
                <a:latin typeface="Comic Sans MS" pitchFamily="66" charset="0"/>
              </a:rPr>
              <a:t>)</a:t>
            </a:r>
          </a:p>
          <a:p>
            <a:pPr marL="571500" indent="-571500">
              <a:buFont typeface="Arial" pitchFamily="34" charset="0"/>
              <a:buChar char="•"/>
            </a:pPr>
            <a:endParaRPr lang="el-G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240581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0" y="1448301"/>
            <a:ext cx="9144000" cy="5293067"/>
          </a:xfrm>
          <a:prstGeom prst="rect">
            <a:avLst/>
          </a:prstGeom>
          <a:ln/>
          <a:extLst/>
        </p:spPr>
        <p:style>
          <a:lnRef idx="1">
            <a:schemeClr val="accent6"/>
          </a:lnRef>
          <a:fillRef idx="2">
            <a:schemeClr val="accent6"/>
          </a:fillRef>
          <a:effectRef idx="1">
            <a:schemeClr val="accent6"/>
          </a:effectRef>
          <a:fontRef idx="minor">
            <a:schemeClr val="dk1"/>
          </a:fontRef>
        </p:style>
        <p:txBody>
          <a:bodyPr/>
          <a:lstStyle/>
          <a:p>
            <a:pPr lvl="1" indent="-457200" algn="just">
              <a:spcAft>
                <a:spcPts val="1200"/>
              </a:spcAft>
              <a:buFont typeface="Arial" pitchFamily="34" charset="0"/>
              <a:buChar char="•"/>
              <a:defRPr/>
            </a:pPr>
            <a:r>
              <a:rPr lang="el-GR" sz="2400" kern="1400" dirty="0"/>
              <a:t>Τα μέλη κάθε ομάδας μέσω </a:t>
            </a:r>
            <a:r>
              <a:rPr lang="el-GR" sz="2400" b="1" kern="1400" dirty="0">
                <a:solidFill>
                  <a:srgbClr val="FF00FF"/>
                </a:solidFill>
                <a:effectLst>
                  <a:outerShdw blurRad="38100" dist="38100" dir="2700000" algn="tl">
                    <a:srgbClr val="000000">
                      <a:alpha val="43137"/>
                    </a:srgbClr>
                  </a:outerShdw>
                </a:effectLst>
              </a:rPr>
              <a:t>βιωματικής-επικοινωνιακής αλληλεπίδρασης </a:t>
            </a:r>
            <a:r>
              <a:rPr lang="el-GR" sz="2400" kern="1400" dirty="0">
                <a:solidFill>
                  <a:schemeClr val="tx1"/>
                </a:solidFill>
              </a:rPr>
              <a:t>διατυπώνουν και ελέγχουν </a:t>
            </a:r>
            <a:r>
              <a:rPr lang="el-GR" sz="2400" b="1" kern="1400" dirty="0">
                <a:solidFill>
                  <a:srgbClr val="FF0000"/>
                </a:solidFill>
                <a:effectLst>
                  <a:outerShdw blurRad="38100" dist="38100" dir="2700000" algn="tl">
                    <a:srgbClr val="000000">
                      <a:alpha val="43137"/>
                    </a:srgbClr>
                  </a:outerShdw>
                </a:effectLst>
              </a:rPr>
              <a:t>εικασίες,</a:t>
            </a:r>
            <a:r>
              <a:rPr lang="el-GR" sz="2400" kern="1400" dirty="0"/>
              <a:t>  </a:t>
            </a:r>
            <a:r>
              <a:rPr lang="el-GR" sz="2400" kern="1400" dirty="0">
                <a:solidFill>
                  <a:schemeClr val="tx1"/>
                </a:solidFill>
              </a:rPr>
              <a:t>ανταλλάσσουν</a:t>
            </a:r>
            <a:r>
              <a:rPr lang="el-GR" sz="2400" b="1" kern="1400" dirty="0">
                <a:solidFill>
                  <a:srgbClr val="FF0000"/>
                </a:solidFill>
              </a:rPr>
              <a:t> </a:t>
            </a:r>
            <a:r>
              <a:rPr lang="el-GR" sz="2400" b="1" kern="1400" dirty="0">
                <a:solidFill>
                  <a:srgbClr val="FF0000"/>
                </a:solidFill>
                <a:effectLst>
                  <a:outerShdw blurRad="38100" dist="38100" dir="2700000" algn="tl">
                    <a:srgbClr val="000000">
                      <a:alpha val="43137"/>
                    </a:srgbClr>
                  </a:outerShdw>
                </a:effectLst>
              </a:rPr>
              <a:t>μαθηματικές εμπειρίες, </a:t>
            </a:r>
            <a:r>
              <a:rPr lang="el-GR" sz="2400" b="1" kern="1400" dirty="0" err="1">
                <a:solidFill>
                  <a:srgbClr val="00B050"/>
                </a:solidFill>
                <a:effectLst>
                  <a:outerShdw blurRad="38100" dist="38100" dir="2700000" algn="tl">
                    <a:srgbClr val="000000">
                      <a:alpha val="43137"/>
                    </a:srgbClr>
                  </a:outerShdw>
                </a:effectLst>
              </a:rPr>
              <a:t>συνερευνούν</a:t>
            </a:r>
            <a:r>
              <a:rPr lang="el-GR" sz="2400" b="1" kern="1400" dirty="0">
                <a:solidFill>
                  <a:srgbClr val="00B050"/>
                </a:solidFill>
                <a:effectLst>
                  <a:outerShdw blurRad="38100" dist="38100" dir="2700000" algn="tl">
                    <a:srgbClr val="000000">
                      <a:alpha val="43137"/>
                    </a:srgbClr>
                  </a:outerShdw>
                </a:effectLst>
              </a:rPr>
              <a:t> </a:t>
            </a:r>
            <a:r>
              <a:rPr lang="el-GR" sz="2400" kern="1400" dirty="0">
                <a:solidFill>
                  <a:schemeClr val="tx1"/>
                </a:solidFill>
              </a:rPr>
              <a:t>και μοιράζονται </a:t>
            </a:r>
            <a:r>
              <a:rPr lang="el-GR" sz="2400" b="1" kern="1400" dirty="0">
                <a:solidFill>
                  <a:srgbClr val="FF0000"/>
                </a:solidFill>
                <a:effectLst>
                  <a:outerShdw blurRad="38100" dist="38100" dir="2700000" algn="tl">
                    <a:srgbClr val="000000">
                      <a:alpha val="43137"/>
                    </a:srgbClr>
                  </a:outerShdw>
                </a:effectLst>
              </a:rPr>
              <a:t>ιδέες και επιχειρήματα</a:t>
            </a:r>
            <a:r>
              <a:rPr lang="el-GR" sz="2400" kern="1400" dirty="0"/>
              <a:t>. </a:t>
            </a:r>
          </a:p>
          <a:p>
            <a:pPr lvl="1" indent="-457200" algn="just">
              <a:spcAft>
                <a:spcPts val="1200"/>
              </a:spcAft>
              <a:buFont typeface="Arial" pitchFamily="34" charset="0"/>
              <a:buChar char="•"/>
              <a:defRPr/>
            </a:pPr>
            <a:r>
              <a:rPr lang="el-GR" sz="2400" kern="1400" dirty="0" smtClean="0"/>
              <a:t>Τα παιδιά έχουν την ευκαιρία να εργαστούν πάνω στο πρόβλημα χωρίς διαρκή καθοδήγηση και </a:t>
            </a:r>
            <a:r>
              <a:rPr lang="el-GR" sz="2400" b="1" kern="1400" dirty="0" smtClean="0">
                <a:solidFill>
                  <a:srgbClr val="FF0000"/>
                </a:solidFill>
                <a:effectLst>
                  <a:outerShdw blurRad="38100" dist="38100" dir="2700000" algn="tl">
                    <a:srgbClr val="000000">
                      <a:alpha val="43137"/>
                    </a:srgbClr>
                  </a:outerShdw>
                </a:effectLst>
              </a:rPr>
              <a:t>να ετοιμαστούν για τη συζήτηση. </a:t>
            </a:r>
          </a:p>
          <a:p>
            <a:pPr lvl="1" indent="-457200" algn="just">
              <a:spcAft>
                <a:spcPts val="1200"/>
              </a:spcAft>
              <a:buFont typeface="Arial" pitchFamily="34" charset="0"/>
              <a:buChar char="•"/>
              <a:defRPr/>
            </a:pPr>
            <a:r>
              <a:rPr lang="el-GR" sz="2400" kern="1400" dirty="0" smtClean="0"/>
              <a:t>Σκοπός του έργου κάθε ομάδας </a:t>
            </a:r>
            <a:r>
              <a:rPr lang="el-GR" sz="2400" kern="1400" dirty="0"/>
              <a:t>είναι </a:t>
            </a:r>
            <a:r>
              <a:rPr lang="el-GR" sz="2400" kern="1400" dirty="0" smtClean="0"/>
              <a:t>να συμφωνήσουν σε μια </a:t>
            </a:r>
            <a:r>
              <a:rPr lang="el-GR" sz="2400" b="1" kern="1400" dirty="0" smtClean="0">
                <a:solidFill>
                  <a:srgbClr val="7030A0"/>
                </a:solidFill>
                <a:effectLst>
                  <a:outerShdw blurRad="38100" dist="38100" dir="2700000" algn="tl">
                    <a:srgbClr val="000000">
                      <a:alpha val="43137"/>
                    </a:srgbClr>
                  </a:outerShdw>
                </a:effectLst>
              </a:rPr>
              <a:t>αιτιολογημένη λύση </a:t>
            </a:r>
            <a:r>
              <a:rPr lang="el-GR" sz="2400" kern="1400" dirty="0" smtClean="0"/>
              <a:t>του προβλήματος. Την </a:t>
            </a:r>
            <a:r>
              <a:rPr lang="el-GR" sz="2400" b="1" kern="1400" dirty="0" smtClean="0">
                <a:solidFill>
                  <a:srgbClr val="C00000"/>
                </a:solidFill>
                <a:effectLst>
                  <a:outerShdw blurRad="38100" dist="38100" dir="2700000" algn="tl">
                    <a:srgbClr val="000000">
                      <a:alpha val="43137"/>
                    </a:srgbClr>
                  </a:outerShdw>
                </a:effectLst>
              </a:rPr>
              <a:t>κοινή τεκμηρίωση της λύσης </a:t>
            </a:r>
            <a:r>
              <a:rPr lang="el-GR" sz="2400" b="1" kern="1400" dirty="0" smtClean="0">
                <a:solidFill>
                  <a:srgbClr val="007E39"/>
                </a:solidFill>
                <a:effectLst>
                  <a:outerShdw blurRad="38100" dist="38100" dir="2700000" algn="tl">
                    <a:srgbClr val="000000">
                      <a:alpha val="43137"/>
                    </a:srgbClr>
                  </a:outerShdw>
                </a:effectLst>
              </a:rPr>
              <a:t>γράφουν</a:t>
            </a:r>
            <a:r>
              <a:rPr lang="el-GR" sz="2400" kern="1400" dirty="0" smtClean="0">
                <a:effectLst>
                  <a:outerShdw blurRad="38100" dist="38100" dir="2700000" algn="tl">
                    <a:srgbClr val="000000">
                      <a:alpha val="43137"/>
                    </a:srgbClr>
                  </a:outerShdw>
                </a:effectLst>
              </a:rPr>
              <a:t> </a:t>
            </a:r>
            <a:r>
              <a:rPr lang="el-GR" sz="2400" kern="1400" dirty="0" smtClean="0"/>
              <a:t>πάνω σε μια </a:t>
            </a:r>
            <a:r>
              <a:rPr lang="el-GR" sz="2400" b="1" kern="1400" dirty="0" smtClean="0">
                <a:solidFill>
                  <a:srgbClr val="0033CC"/>
                </a:solidFill>
                <a:effectLst>
                  <a:outerShdw blurRad="38100" dist="38100" dir="2700000" algn="tl">
                    <a:srgbClr val="000000">
                      <a:alpha val="43137"/>
                    </a:srgbClr>
                  </a:outerShdw>
                </a:effectLst>
              </a:rPr>
              <a:t>διαφάνεια εργασίας</a:t>
            </a:r>
            <a:r>
              <a:rPr lang="el-GR" sz="2400" kern="1400" dirty="0" smtClean="0">
                <a:effectLst>
                  <a:outerShdw blurRad="38100" dist="38100" dir="2700000" algn="tl">
                    <a:srgbClr val="000000">
                      <a:alpha val="43137"/>
                    </a:srgbClr>
                  </a:outerShdw>
                </a:effectLst>
              </a:rPr>
              <a:t> </a:t>
            </a:r>
            <a:r>
              <a:rPr lang="el-GR" sz="2400" kern="1400" dirty="0" smtClean="0"/>
              <a:t>(</a:t>
            </a:r>
            <a:r>
              <a:rPr lang="el-GR" sz="2400" u="sng" kern="1400" dirty="0" smtClean="0"/>
              <a:t>σε ένα χαρτόνι </a:t>
            </a:r>
            <a:r>
              <a:rPr lang="el-GR" sz="2400" u="sng" kern="1400" dirty="0" err="1" smtClean="0"/>
              <a:t>κανσόν</a:t>
            </a:r>
            <a:r>
              <a:rPr lang="el-GR" sz="2400" u="sng" kern="1400" dirty="0" smtClean="0"/>
              <a:t>, ή σε μια μεγάλη αφίσα</a:t>
            </a:r>
            <a:r>
              <a:rPr lang="el-GR" sz="2400" kern="1400" dirty="0" smtClean="0"/>
              <a:t>). </a:t>
            </a:r>
          </a:p>
          <a:p>
            <a:pPr lvl="1" indent="-457200" algn="just">
              <a:spcAft>
                <a:spcPts val="1200"/>
              </a:spcAft>
              <a:buFont typeface="Arial" pitchFamily="34" charset="0"/>
              <a:buChar char="•"/>
              <a:defRPr/>
            </a:pPr>
            <a:r>
              <a:rPr lang="el-GR" sz="2400" kern="1400" dirty="0" smtClean="0">
                <a:ea typeface="Times New Roman"/>
              </a:rPr>
              <a:t>Όταν τα παιδιά της ομάδας γράφουν, μπορούν να </a:t>
            </a:r>
            <a:r>
              <a:rPr lang="el-GR" sz="2400" b="1" kern="1400" dirty="0" smtClean="0">
                <a:solidFill>
                  <a:srgbClr val="007E39"/>
                </a:solidFill>
                <a:effectLst>
                  <a:outerShdw blurRad="38100" dist="38100" dir="2700000" algn="tl">
                    <a:srgbClr val="000000">
                      <a:alpha val="43137"/>
                    </a:srgbClr>
                  </a:outerShdw>
                </a:effectLst>
                <a:ea typeface="Times New Roman"/>
              </a:rPr>
              <a:t>σταματούν και να σκέφτονται</a:t>
            </a:r>
            <a:r>
              <a:rPr lang="el-GR" sz="2400" kern="1400" dirty="0" smtClean="0">
                <a:ea typeface="Times New Roman"/>
              </a:rPr>
              <a:t>. Ο διδάσκων καλλιεργεί την προσδοκία ότι οι μαθητές θα τα καταφέρουν. </a:t>
            </a:r>
            <a:endParaRPr lang="el-GR" sz="2400" kern="1400" dirty="0">
              <a:ea typeface="Times New Roman"/>
            </a:endParaRPr>
          </a:p>
        </p:txBody>
      </p:sp>
      <p:sp>
        <p:nvSpPr>
          <p:cNvPr id="3075" name="Text Box 7"/>
          <p:cNvSpPr txBox="1">
            <a:spLocks noChangeArrowheads="1"/>
          </p:cNvSpPr>
          <p:nvPr/>
        </p:nvSpPr>
        <p:spPr bwMode="auto">
          <a:xfrm>
            <a:off x="7451725" y="6061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l-GR"/>
          </a:p>
        </p:txBody>
      </p:sp>
      <p:sp>
        <p:nvSpPr>
          <p:cNvPr id="6" name="Title 1"/>
          <p:cNvSpPr txBox="1">
            <a:spLocks/>
          </p:cNvSpPr>
          <p:nvPr/>
        </p:nvSpPr>
        <p:spPr>
          <a:xfrm>
            <a:off x="243484" y="188640"/>
            <a:ext cx="8686800" cy="122413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ormAutofit fontScale="7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3700" b="1" dirty="0" smtClean="0">
                <a:solidFill>
                  <a:schemeClr val="bg1"/>
                </a:solidFill>
                <a:effectLst>
                  <a:outerShdw blurRad="38100" dist="38100" dir="2700000" algn="tl">
                    <a:srgbClr val="000000">
                      <a:alpha val="43137"/>
                    </a:srgbClr>
                  </a:outerShdw>
                </a:effectLst>
                <a:latin typeface="Comic Sans MS" pitchFamily="66" charset="0"/>
              </a:rPr>
              <a:t>Η </a:t>
            </a:r>
            <a:r>
              <a:rPr lang="el-GR" sz="3700" b="1" dirty="0">
                <a:solidFill>
                  <a:schemeClr val="bg1"/>
                </a:solidFill>
                <a:effectLst>
                  <a:outerShdw blurRad="38100" dist="38100" dir="2700000" algn="tl">
                    <a:srgbClr val="000000">
                      <a:alpha val="43137"/>
                    </a:srgbClr>
                  </a:outerShdw>
                </a:effectLst>
                <a:latin typeface="Comic Sans MS" pitchFamily="66" charset="0"/>
              </a:rPr>
              <a:t>φάση </a:t>
            </a:r>
            <a:r>
              <a:rPr lang="el-GR" sz="3700" b="1" dirty="0" smtClean="0">
                <a:solidFill>
                  <a:schemeClr val="bg1"/>
                </a:solidFill>
                <a:effectLst>
                  <a:outerShdw blurRad="38100" dist="38100" dir="2700000" algn="tl">
                    <a:srgbClr val="000000">
                      <a:alpha val="43137"/>
                    </a:srgbClr>
                  </a:outerShdw>
                </a:effectLst>
                <a:latin typeface="Comic Sans MS" pitchFamily="66" charset="0"/>
              </a:rPr>
              <a:t>της </a:t>
            </a:r>
            <a:r>
              <a:rPr lang="el-GR" sz="3700" b="1" i="1" dirty="0" smtClean="0">
                <a:solidFill>
                  <a:schemeClr val="bg1"/>
                </a:solidFill>
                <a:effectLst>
                  <a:outerShdw blurRad="38100" dist="38100" dir="2700000" algn="tl">
                    <a:srgbClr val="000000">
                      <a:alpha val="43137"/>
                    </a:srgbClr>
                  </a:outerShdw>
                </a:effectLst>
                <a:latin typeface="Comic Sans MS" pitchFamily="66" charset="0"/>
              </a:rPr>
              <a:t>ομαδικής</a:t>
            </a:r>
            <a:r>
              <a:rPr lang="el-GR" sz="3700" b="1" i="1" dirty="0" smtClean="0">
                <a:solidFill>
                  <a:schemeClr val="accent6"/>
                </a:solidFill>
                <a:effectLst>
                  <a:outerShdw blurRad="38100" dist="38100" dir="2700000" algn="tl">
                    <a:srgbClr val="000000">
                      <a:alpha val="43137"/>
                    </a:srgbClr>
                  </a:outerShdw>
                </a:effectLst>
                <a:latin typeface="Comic Sans MS" pitchFamily="66" charset="0"/>
              </a:rPr>
              <a:t> </a:t>
            </a:r>
            <a:r>
              <a:rPr lang="el-GR" sz="4000" b="1" i="1" dirty="0" smtClean="0">
                <a:solidFill>
                  <a:schemeClr val="bg1"/>
                </a:solidFill>
                <a:effectLst>
                  <a:outerShdw blurRad="38100" dist="38100" dir="2700000" algn="tl">
                    <a:srgbClr val="000000">
                      <a:alpha val="43137"/>
                    </a:srgbClr>
                  </a:outerShdw>
                </a:effectLst>
                <a:latin typeface="Comic Sans MS" pitchFamily="66" charset="0"/>
              </a:rPr>
              <a:t>διερεύνησης: </a:t>
            </a:r>
          </a:p>
          <a:p>
            <a:r>
              <a:rPr lang="el-GR" sz="4000" b="1" i="1" dirty="0" smtClean="0">
                <a:solidFill>
                  <a:schemeClr val="bg1"/>
                </a:solidFill>
                <a:effectLst>
                  <a:outerShdw blurRad="38100" dist="38100" dir="2700000" algn="tl">
                    <a:srgbClr val="000000">
                      <a:alpha val="43137"/>
                    </a:srgbClr>
                  </a:outerShdw>
                </a:effectLst>
                <a:latin typeface="Comic Sans MS" pitchFamily="66" charset="0"/>
              </a:rPr>
              <a:t>Αφήνουμε τα ηνία στους μαθητές</a:t>
            </a:r>
          </a:p>
          <a:p>
            <a:r>
              <a:rPr lang="el-GR" sz="4000" b="1" dirty="0" smtClean="0">
                <a:solidFill>
                  <a:schemeClr val="bg1"/>
                </a:solidFill>
                <a:effectLst>
                  <a:outerShdw blurRad="38100" dist="38100" dir="2700000" algn="tl">
                    <a:srgbClr val="000000">
                      <a:alpha val="43137"/>
                    </a:srgbClr>
                  </a:outerShdw>
                </a:effectLst>
                <a:latin typeface="Comic Sans MS" pitchFamily="66" charset="0"/>
              </a:rPr>
              <a:t> </a:t>
            </a:r>
            <a:r>
              <a:rPr lang="el-GR" sz="2500" b="1" dirty="0" smtClean="0">
                <a:solidFill>
                  <a:schemeClr val="bg1"/>
                </a:solidFill>
                <a:effectLst>
                  <a:outerShdw blurRad="38100" dist="38100" dir="2700000" algn="tl">
                    <a:srgbClr val="000000">
                      <a:alpha val="43137"/>
                    </a:srgbClr>
                  </a:outerShdw>
                </a:effectLst>
                <a:latin typeface="Comic Sans MS" pitchFamily="66" charset="0"/>
              </a:rPr>
              <a:t>(συμπλήρωση της πρώτης διδακτικής ώρας)</a:t>
            </a:r>
            <a:endParaRPr lang="el-GR" sz="2500" b="1" dirty="0">
              <a:solidFill>
                <a:schemeClr val="bg1"/>
              </a:solidFill>
              <a:effectLst>
                <a:outerShdw blurRad="38100" dist="38100" dir="2700000" algn="tl">
                  <a:srgbClr val="000000">
                    <a:alpha val="43137"/>
                  </a:srgbClr>
                </a:outerShdw>
              </a:effectLst>
              <a:latin typeface="Comic Sans MS" pitchFamily="66" charset="0"/>
            </a:endParaRPr>
          </a:p>
          <a:p>
            <a:endParaRPr lang="el-GR" b="1" dirty="0">
              <a:solidFill>
                <a:schemeClr val="bg1"/>
              </a:solidFill>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956A15AD-5D40-417B-9E6B-CECD2C7E2148}" type="slidenum">
              <a:rPr lang="el-GR" smtClean="0"/>
              <a:t>31</a:t>
            </a:fld>
            <a:endParaRPr lang="el-GR"/>
          </a:p>
        </p:txBody>
      </p:sp>
    </p:spTree>
    <p:extLst>
      <p:ext uri="{BB962C8B-B14F-4D97-AF65-F5344CB8AC3E}">
        <p14:creationId xmlns:p14="http://schemas.microsoft.com/office/powerpoint/2010/main" val="75161893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230285" y="1628800"/>
            <a:ext cx="8686800" cy="4889475"/>
          </a:xfrm>
          <a:prstGeom prst="rect">
            <a:avLst/>
          </a:prstGeom>
          <a:ln/>
          <a:extLst/>
        </p:spPr>
        <p:style>
          <a:lnRef idx="1">
            <a:schemeClr val="accent5"/>
          </a:lnRef>
          <a:fillRef idx="2">
            <a:schemeClr val="accent5"/>
          </a:fillRef>
          <a:effectRef idx="1">
            <a:schemeClr val="accent5"/>
          </a:effectRef>
          <a:fontRef idx="minor">
            <a:schemeClr val="dk1"/>
          </a:fontRef>
        </p:style>
        <p:txBody>
          <a:bodyPr/>
          <a:lstStyle/>
          <a:p>
            <a:pPr marL="342900" indent="-342900" algn="just" fontAlgn="t">
              <a:spcBef>
                <a:spcPts val="600"/>
              </a:spcBef>
              <a:spcAft>
                <a:spcPts val="600"/>
              </a:spcAft>
              <a:buFont typeface="Arial" pitchFamily="34" charset="0"/>
              <a:buChar char="•"/>
              <a:defRPr/>
            </a:pPr>
            <a:r>
              <a:rPr lang="el-GR" sz="2800" kern="1400" dirty="0">
                <a:solidFill>
                  <a:srgbClr val="000000"/>
                </a:solidFill>
              </a:rPr>
              <a:t>Ο </a:t>
            </a:r>
            <a:r>
              <a:rPr lang="el-GR" sz="2800" kern="1400" dirty="0" smtClean="0">
                <a:solidFill>
                  <a:srgbClr val="000000"/>
                </a:solidFill>
              </a:rPr>
              <a:t>εκπαιδευτικός επιλέγει την </a:t>
            </a:r>
            <a:r>
              <a:rPr lang="el-GR" sz="2800" b="1" kern="1400" dirty="0">
                <a:solidFill>
                  <a:srgbClr val="C00000"/>
                </a:solidFill>
                <a:effectLst>
                  <a:outerShdw blurRad="38100" dist="38100" dir="2700000" algn="tl">
                    <a:srgbClr val="000000">
                      <a:alpha val="43137"/>
                    </a:srgbClr>
                  </a:outerShdw>
                </a:effectLst>
              </a:rPr>
              <a:t>πρώτη </a:t>
            </a:r>
            <a:r>
              <a:rPr lang="el-GR" sz="2800" b="1" kern="1400" dirty="0" smtClean="0">
                <a:solidFill>
                  <a:srgbClr val="C00000"/>
                </a:solidFill>
                <a:effectLst>
                  <a:outerShdw blurRad="38100" dist="38100" dir="2700000" algn="tl">
                    <a:srgbClr val="000000">
                      <a:alpha val="43137"/>
                    </a:srgbClr>
                  </a:outerShdw>
                </a:effectLst>
              </a:rPr>
              <a:t>διαφάνεια </a:t>
            </a:r>
            <a:r>
              <a:rPr lang="el-GR" sz="2800" kern="1400" dirty="0" smtClean="0">
                <a:solidFill>
                  <a:srgbClr val="000000"/>
                </a:solidFill>
              </a:rPr>
              <a:t>και </a:t>
            </a:r>
            <a:r>
              <a:rPr lang="el-GR" sz="2800" kern="1400" dirty="0">
                <a:solidFill>
                  <a:srgbClr val="000000"/>
                </a:solidFill>
              </a:rPr>
              <a:t>την  </a:t>
            </a:r>
            <a:r>
              <a:rPr lang="el-GR" sz="2800" kern="1400" dirty="0" smtClean="0">
                <a:solidFill>
                  <a:srgbClr val="000000"/>
                </a:solidFill>
              </a:rPr>
              <a:t>προβάλει με το </a:t>
            </a:r>
            <a:r>
              <a:rPr lang="el-GR" sz="2800" kern="1400" dirty="0" err="1" smtClean="0">
                <a:solidFill>
                  <a:srgbClr val="000000"/>
                </a:solidFill>
              </a:rPr>
              <a:t>διαφανοσκόπιο</a:t>
            </a:r>
            <a:r>
              <a:rPr lang="el-GR" sz="2800" kern="1400" dirty="0" smtClean="0">
                <a:solidFill>
                  <a:srgbClr val="000000"/>
                </a:solidFill>
              </a:rPr>
              <a:t> </a:t>
            </a:r>
            <a:r>
              <a:rPr lang="el-GR" sz="2800" b="1" kern="1400" dirty="0" smtClean="0">
                <a:solidFill>
                  <a:srgbClr val="0033CC"/>
                </a:solidFill>
                <a:effectLst>
                  <a:outerShdw blurRad="38100" dist="38100" dir="2700000" algn="tl">
                    <a:srgbClr val="000000">
                      <a:alpha val="43137"/>
                    </a:srgbClr>
                  </a:outerShdw>
                </a:effectLst>
              </a:rPr>
              <a:t>σε ολόκληρη την τάξη</a:t>
            </a:r>
            <a:r>
              <a:rPr lang="el-GR" sz="2800" kern="1400" dirty="0" smtClean="0">
                <a:solidFill>
                  <a:srgbClr val="000000"/>
                </a:solidFill>
              </a:rPr>
              <a:t>.</a:t>
            </a:r>
            <a:endParaRPr lang="el-GR" sz="2800" dirty="0"/>
          </a:p>
          <a:p>
            <a:pPr marL="342900" indent="-342900" algn="just" fontAlgn="t">
              <a:spcBef>
                <a:spcPts val="600"/>
              </a:spcBef>
              <a:spcAft>
                <a:spcPts val="600"/>
              </a:spcAft>
              <a:buFont typeface="Arial" pitchFamily="34" charset="0"/>
              <a:buChar char="•"/>
              <a:defRPr/>
            </a:pPr>
            <a:r>
              <a:rPr lang="el-GR" sz="2800" kern="1400" dirty="0" smtClean="0">
                <a:solidFill>
                  <a:srgbClr val="000000"/>
                </a:solidFill>
                <a:sym typeface="Symbol"/>
              </a:rPr>
              <a:t>Οι μαθητές διαβάζουν προσεκτικά το περιεχόμενό της. </a:t>
            </a:r>
            <a:endParaRPr lang="el-GR" sz="2800" dirty="0"/>
          </a:p>
          <a:p>
            <a:pPr marL="342900" indent="-342900" algn="just" fontAlgn="t">
              <a:spcBef>
                <a:spcPts val="600"/>
              </a:spcBef>
              <a:spcAft>
                <a:spcPts val="600"/>
              </a:spcAft>
              <a:buFont typeface="Arial" pitchFamily="34" charset="0"/>
              <a:buChar char="•"/>
              <a:defRPr/>
            </a:pPr>
            <a:r>
              <a:rPr lang="el-GR" sz="2800" kern="1400" dirty="0" smtClean="0">
                <a:solidFill>
                  <a:srgbClr val="000000"/>
                </a:solidFill>
              </a:rPr>
              <a:t>Ο </a:t>
            </a:r>
            <a:r>
              <a:rPr lang="el-GR" sz="2800" kern="1400" dirty="0">
                <a:solidFill>
                  <a:srgbClr val="000000"/>
                </a:solidFill>
              </a:rPr>
              <a:t>εκπαιδευτικός </a:t>
            </a:r>
            <a:r>
              <a:rPr lang="el-GR" sz="2800" kern="1400" dirty="0" smtClean="0">
                <a:solidFill>
                  <a:srgbClr val="000000"/>
                </a:solidFill>
              </a:rPr>
              <a:t>γράφει στον πίνακα </a:t>
            </a:r>
            <a:r>
              <a:rPr lang="el-GR" sz="2800" kern="1400" dirty="0">
                <a:solidFill>
                  <a:srgbClr val="000000"/>
                </a:solidFill>
              </a:rPr>
              <a:t>τα </a:t>
            </a:r>
            <a:r>
              <a:rPr lang="el-GR" sz="2800" b="1" kern="1400" dirty="0" smtClean="0">
                <a:solidFill>
                  <a:srgbClr val="FF00FF"/>
                </a:solidFill>
                <a:effectLst>
                  <a:outerShdw blurRad="38100" dist="38100" dir="2700000" algn="tl">
                    <a:srgbClr val="000000">
                      <a:alpha val="43137"/>
                    </a:srgbClr>
                  </a:outerShdw>
                </a:effectLst>
              </a:rPr>
              <a:t>επιχειρήματα κάθε ομάδας</a:t>
            </a:r>
            <a:r>
              <a:rPr lang="el-GR" sz="2800" kern="1400" dirty="0" smtClean="0">
                <a:solidFill>
                  <a:srgbClr val="000000"/>
                </a:solidFill>
              </a:rPr>
              <a:t> (απαντήσεις “</a:t>
            </a:r>
            <a:r>
              <a:rPr lang="el-GR" sz="2800" kern="1400" dirty="0">
                <a:solidFill>
                  <a:srgbClr val="000000"/>
                </a:solidFill>
              </a:rPr>
              <a:t>υπέρ” και </a:t>
            </a:r>
            <a:r>
              <a:rPr lang="el-GR" sz="2800" kern="1400" dirty="0" smtClean="0">
                <a:solidFill>
                  <a:srgbClr val="000000"/>
                </a:solidFill>
              </a:rPr>
              <a:t>“</a:t>
            </a:r>
            <a:r>
              <a:rPr lang="el-GR" sz="2800" kern="1400" dirty="0">
                <a:solidFill>
                  <a:srgbClr val="000000"/>
                </a:solidFill>
              </a:rPr>
              <a:t>κατά</a:t>
            </a:r>
            <a:r>
              <a:rPr lang="el-GR" sz="2800" kern="1400" dirty="0" smtClean="0">
                <a:solidFill>
                  <a:srgbClr val="000000"/>
                </a:solidFill>
              </a:rPr>
              <a:t>”).</a:t>
            </a:r>
            <a:endParaRPr lang="el-GR" sz="2800" dirty="0"/>
          </a:p>
          <a:p>
            <a:pPr marL="342900" indent="-342900" algn="just" fontAlgn="t">
              <a:spcBef>
                <a:spcPts val="600"/>
              </a:spcBef>
              <a:spcAft>
                <a:spcPts val="600"/>
              </a:spcAft>
              <a:buFont typeface="Arial" pitchFamily="34" charset="0"/>
              <a:buChar char="•"/>
              <a:defRPr/>
            </a:pPr>
            <a:r>
              <a:rPr lang="el-GR" sz="2800" kern="1400" dirty="0" smtClean="0">
                <a:solidFill>
                  <a:srgbClr val="000000"/>
                </a:solidFill>
              </a:rPr>
              <a:t>Η “</a:t>
            </a:r>
            <a:r>
              <a:rPr lang="el-GR" sz="2800" kern="1400" dirty="0">
                <a:solidFill>
                  <a:srgbClr val="000000"/>
                </a:solidFill>
              </a:rPr>
              <a:t>διαμάχη” διεξάγεται </a:t>
            </a:r>
            <a:r>
              <a:rPr lang="el-GR" sz="2800" kern="1400" dirty="0" smtClean="0">
                <a:solidFill>
                  <a:srgbClr val="000000"/>
                </a:solidFill>
              </a:rPr>
              <a:t>πάνω στην ορθότητα της προτεινόμενης </a:t>
            </a:r>
            <a:r>
              <a:rPr lang="el-GR" sz="2800" kern="1400" dirty="0">
                <a:solidFill>
                  <a:srgbClr val="000000"/>
                </a:solidFill>
              </a:rPr>
              <a:t>λύσης, την </a:t>
            </a:r>
            <a:r>
              <a:rPr lang="el-GR" sz="2800" b="1" kern="1400" dirty="0">
                <a:solidFill>
                  <a:srgbClr val="C00000"/>
                </a:solidFill>
                <a:effectLst>
                  <a:outerShdw blurRad="38100" dist="38100" dir="2700000" algn="tl">
                    <a:srgbClr val="000000">
                      <a:alpha val="43137"/>
                    </a:srgbClr>
                  </a:outerShdw>
                </a:effectLst>
              </a:rPr>
              <a:t>εγκυρότητα </a:t>
            </a:r>
            <a:r>
              <a:rPr lang="el-GR" sz="2800" b="1" kern="1400" dirty="0" smtClean="0">
                <a:solidFill>
                  <a:srgbClr val="C00000"/>
                </a:solidFill>
                <a:effectLst>
                  <a:outerShdw blurRad="38100" dist="38100" dir="2700000" algn="tl">
                    <a:srgbClr val="000000">
                      <a:alpha val="43137"/>
                    </a:srgbClr>
                  </a:outerShdw>
                </a:effectLst>
              </a:rPr>
              <a:t>των συλλογισμών που ξετυλίγονται</a:t>
            </a:r>
            <a:r>
              <a:rPr lang="el-GR" sz="2800" kern="1400" dirty="0" smtClean="0">
                <a:solidFill>
                  <a:srgbClr val="000000"/>
                </a:solidFill>
              </a:rPr>
              <a:t> και την </a:t>
            </a:r>
            <a:r>
              <a:rPr lang="el-GR" sz="2800" b="1" kern="1400" dirty="0">
                <a:solidFill>
                  <a:srgbClr val="0033CC"/>
                </a:solidFill>
                <a:effectLst>
                  <a:outerShdw blurRad="38100" dist="38100" dir="2700000" algn="tl">
                    <a:srgbClr val="000000">
                      <a:alpha val="43137"/>
                    </a:srgbClr>
                  </a:outerShdw>
                </a:effectLst>
              </a:rPr>
              <a:t>πειστικότητα </a:t>
            </a:r>
            <a:r>
              <a:rPr lang="el-GR" sz="2800" b="1" kern="1400" dirty="0" smtClean="0">
                <a:solidFill>
                  <a:srgbClr val="0033CC"/>
                </a:solidFill>
                <a:effectLst>
                  <a:outerShdw blurRad="38100" dist="38100" dir="2700000" algn="tl">
                    <a:srgbClr val="000000">
                      <a:alpha val="43137"/>
                    </a:srgbClr>
                  </a:outerShdw>
                </a:effectLst>
              </a:rPr>
              <a:t>των  επιχειρημάτων</a:t>
            </a:r>
            <a:r>
              <a:rPr lang="el-GR" sz="2800" kern="1400" dirty="0" smtClean="0">
                <a:solidFill>
                  <a:srgbClr val="000000"/>
                </a:solidFill>
              </a:rPr>
              <a:t>.</a:t>
            </a:r>
            <a:endParaRPr lang="el-GR" sz="2800" dirty="0"/>
          </a:p>
        </p:txBody>
      </p:sp>
      <p:sp>
        <p:nvSpPr>
          <p:cNvPr id="3075" name="Text Box 7"/>
          <p:cNvSpPr txBox="1">
            <a:spLocks noChangeArrowheads="1"/>
          </p:cNvSpPr>
          <p:nvPr/>
        </p:nvSpPr>
        <p:spPr bwMode="auto">
          <a:xfrm>
            <a:off x="7451725" y="6061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l-GR"/>
          </a:p>
        </p:txBody>
      </p:sp>
      <p:sp>
        <p:nvSpPr>
          <p:cNvPr id="6" name="Title 1"/>
          <p:cNvSpPr txBox="1">
            <a:spLocks/>
          </p:cNvSpPr>
          <p:nvPr/>
        </p:nvSpPr>
        <p:spPr>
          <a:xfrm>
            <a:off x="482428" y="332656"/>
            <a:ext cx="8208912" cy="1080120"/>
          </a:xfrm>
          <a:prstGeom prst="rect">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a:normAutofit fontScale="675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5300" b="1" dirty="0" smtClean="0">
                <a:solidFill>
                  <a:schemeClr val="bg1"/>
                </a:solidFill>
                <a:effectLst>
                  <a:outerShdw blurRad="38100" dist="38100" dir="2700000" algn="tl">
                    <a:srgbClr val="000000">
                      <a:alpha val="43137"/>
                    </a:srgbClr>
                  </a:outerShdw>
                </a:effectLst>
                <a:latin typeface="Comic Sans MS" pitchFamily="66" charset="0"/>
              </a:rPr>
              <a:t>Η </a:t>
            </a:r>
            <a:r>
              <a:rPr lang="el-GR" sz="5300" b="1" dirty="0">
                <a:solidFill>
                  <a:schemeClr val="bg1"/>
                </a:solidFill>
                <a:effectLst>
                  <a:outerShdw blurRad="38100" dist="38100" dir="2700000" algn="tl">
                    <a:srgbClr val="000000">
                      <a:alpha val="43137"/>
                    </a:srgbClr>
                  </a:outerShdw>
                </a:effectLst>
                <a:latin typeface="Comic Sans MS" pitchFamily="66" charset="0"/>
              </a:rPr>
              <a:t>φάση της </a:t>
            </a:r>
            <a:r>
              <a:rPr lang="el-GR" sz="5300" b="1" i="1" dirty="0" smtClean="0">
                <a:solidFill>
                  <a:schemeClr val="bg1"/>
                </a:solidFill>
                <a:effectLst>
                  <a:outerShdw blurRad="38100" dist="38100" dir="2700000" algn="tl">
                    <a:srgbClr val="000000">
                      <a:alpha val="43137"/>
                    </a:srgbClr>
                  </a:outerShdw>
                </a:effectLst>
                <a:latin typeface="Comic Sans MS" pitchFamily="66" charset="0"/>
              </a:rPr>
              <a:t>μαθηματικής συζήτησης </a:t>
            </a:r>
            <a:r>
              <a:rPr lang="el-GR" sz="5300" b="1" i="1" dirty="0">
                <a:solidFill>
                  <a:schemeClr val="bg1"/>
                </a:solidFill>
                <a:effectLst>
                  <a:outerShdw blurRad="38100" dist="38100" dir="2700000" algn="tl">
                    <a:srgbClr val="000000">
                      <a:alpha val="43137"/>
                    </a:srgbClr>
                  </a:outerShdw>
                </a:effectLst>
                <a:latin typeface="Comic Sans MS" pitchFamily="66" charset="0"/>
              </a:rPr>
              <a:t>στην </a:t>
            </a:r>
            <a:r>
              <a:rPr lang="el-GR" sz="5300" b="1" i="1" dirty="0" smtClean="0">
                <a:solidFill>
                  <a:schemeClr val="bg1"/>
                </a:solidFill>
                <a:effectLst>
                  <a:outerShdw blurRad="38100" dist="38100" dir="2700000" algn="tl">
                    <a:srgbClr val="000000">
                      <a:alpha val="43137"/>
                    </a:srgbClr>
                  </a:outerShdw>
                </a:effectLst>
                <a:latin typeface="Comic Sans MS" pitchFamily="66" charset="0"/>
              </a:rPr>
              <a:t>ολομέλεια </a:t>
            </a:r>
            <a:r>
              <a:rPr lang="el-GR" sz="3000" b="1" dirty="0" smtClean="0">
                <a:solidFill>
                  <a:schemeClr val="bg1"/>
                </a:solidFill>
                <a:effectLst>
                  <a:outerShdw blurRad="38100" dist="38100" dir="2700000" algn="tl">
                    <a:srgbClr val="000000">
                      <a:alpha val="43137"/>
                    </a:srgbClr>
                  </a:outerShdw>
                </a:effectLst>
                <a:latin typeface="Comic Sans MS" pitchFamily="66" charset="0"/>
              </a:rPr>
              <a:t>(δεύτερη διδακτική ώρα)</a:t>
            </a:r>
            <a:endParaRPr lang="el-GR" sz="3000" b="1" dirty="0">
              <a:solidFill>
                <a:schemeClr val="bg1"/>
              </a:solidFill>
              <a:effectLst>
                <a:outerShdw blurRad="38100" dist="38100" dir="2700000" algn="tl">
                  <a:srgbClr val="000000">
                    <a:alpha val="43137"/>
                  </a:srgbClr>
                </a:outerShdw>
              </a:effectLst>
              <a:latin typeface="Comic Sans MS" pitchFamily="66" charset="0"/>
            </a:endParaRPr>
          </a:p>
          <a:p>
            <a:endParaRPr lang="el-GR" b="1" dirty="0">
              <a:solidFill>
                <a:schemeClr val="bg1"/>
              </a:solidFill>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956A15AD-5D40-417B-9E6B-CECD2C7E2148}" type="slidenum">
              <a:rPr lang="el-GR" smtClean="0"/>
              <a:t>32</a:t>
            </a:fld>
            <a:endParaRPr lang="el-GR"/>
          </a:p>
        </p:txBody>
      </p:sp>
    </p:spTree>
    <p:extLst>
      <p:ext uri="{BB962C8B-B14F-4D97-AF65-F5344CB8AC3E}">
        <p14:creationId xmlns:p14="http://schemas.microsoft.com/office/powerpoint/2010/main" val="291072068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2400" y="76200"/>
            <a:ext cx="8839200" cy="1040524"/>
          </a:xfrm>
          <a:solidFill>
            <a:schemeClr val="accent4">
              <a:lumMod val="75000"/>
            </a:schemeClr>
          </a:solidFill>
        </p:spPr>
        <p:style>
          <a:lnRef idx="0">
            <a:schemeClr val="accent4"/>
          </a:lnRef>
          <a:fillRef idx="3">
            <a:schemeClr val="accent4"/>
          </a:fillRef>
          <a:effectRef idx="3">
            <a:schemeClr val="accent4"/>
          </a:effectRef>
          <a:fontRef idx="minor">
            <a:schemeClr val="lt1"/>
          </a:fontRef>
        </p:style>
        <p:txBody>
          <a:bodyPr>
            <a:noAutofit/>
          </a:bodyPr>
          <a:lstStyle/>
          <a:p>
            <a:pPr algn="ctr"/>
            <a:r>
              <a:rPr lang="el-GR" sz="3600" b="1" dirty="0" smtClean="0">
                <a:solidFill>
                  <a:schemeClr val="bg1"/>
                </a:solidFill>
              </a:rPr>
              <a:t>Πρωταγωνιστές οι μαθητές: κατάργηση της έδρας και παραχώρηση «εξουσίας»</a:t>
            </a:r>
            <a:endParaRPr lang="el-GR" sz="3600" b="1" dirty="0">
              <a:solidFill>
                <a:schemeClr val="bg1"/>
              </a:solidFill>
            </a:endParaRPr>
          </a:p>
        </p:txBody>
      </p:sp>
      <p:sp>
        <p:nvSpPr>
          <p:cNvPr id="36867" name="Rectangle 3"/>
          <p:cNvSpPr>
            <a:spLocks noGrp="1" noChangeArrowheads="1"/>
          </p:cNvSpPr>
          <p:nvPr>
            <p:ph idx="1"/>
          </p:nvPr>
        </p:nvSpPr>
        <p:spPr>
          <a:xfrm>
            <a:off x="76200" y="1219200"/>
            <a:ext cx="8915400" cy="5257800"/>
          </a:xfrm>
          <a:solidFill>
            <a:schemeClr val="accent6">
              <a:lumMod val="20000"/>
              <a:lumOff val="80000"/>
            </a:schemeClr>
          </a:solidFill>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lnSpc>
                <a:spcPct val="121000"/>
              </a:lnSpc>
              <a:spcAft>
                <a:spcPts val="600"/>
              </a:spcAft>
            </a:pPr>
            <a:r>
              <a:rPr lang="el-GR" sz="3800" dirty="0" smtClean="0"/>
              <a:t>Διαμορφώνουμε προϋποθέσεις έτσι </a:t>
            </a:r>
            <a:r>
              <a:rPr lang="el-GR" sz="3800" dirty="0"/>
              <a:t>ώστε οι έφηβοι να αρθρώσουν </a:t>
            </a:r>
            <a:r>
              <a:rPr lang="el-GR" sz="3800" b="1" dirty="0">
                <a:solidFill>
                  <a:srgbClr val="6600FF"/>
                </a:solidFill>
                <a:effectLst>
                  <a:outerShdw blurRad="38100" dist="38100" dir="2700000" algn="tl">
                    <a:srgbClr val="000000">
                      <a:alpha val="43137"/>
                    </a:srgbClr>
                  </a:outerShdw>
                </a:effectLst>
              </a:rPr>
              <a:t>το δικό τους </a:t>
            </a:r>
            <a:r>
              <a:rPr lang="el-GR" sz="3800" b="1" dirty="0" smtClean="0">
                <a:solidFill>
                  <a:srgbClr val="6600FF"/>
                </a:solidFill>
                <a:effectLst>
                  <a:outerShdw blurRad="38100" dist="38100" dir="2700000" algn="tl">
                    <a:srgbClr val="000000">
                      <a:alpha val="43137"/>
                    </a:srgbClr>
                  </a:outerShdw>
                </a:effectLst>
              </a:rPr>
              <a:t>λόγο</a:t>
            </a:r>
            <a:r>
              <a:rPr lang="el-GR" sz="3800" dirty="0" smtClean="0"/>
              <a:t>.</a:t>
            </a:r>
          </a:p>
          <a:p>
            <a:pPr>
              <a:lnSpc>
                <a:spcPct val="121000"/>
              </a:lnSpc>
              <a:spcAft>
                <a:spcPts val="600"/>
              </a:spcAft>
            </a:pPr>
            <a:r>
              <a:rPr lang="el-GR" sz="3800" b="1" i="1" dirty="0">
                <a:solidFill>
                  <a:srgbClr val="006600"/>
                </a:solidFill>
              </a:rPr>
              <a:t>«Η τάξη θα αποφασίσει ποια από τις ιδέες είναι έγκυρες και σωστές και ποιες είναι  λάθος». </a:t>
            </a:r>
          </a:p>
          <a:p>
            <a:pPr>
              <a:lnSpc>
                <a:spcPct val="121000"/>
              </a:lnSpc>
              <a:spcAft>
                <a:spcPts val="600"/>
              </a:spcAft>
            </a:pPr>
            <a:r>
              <a:rPr lang="el-GR" sz="3800" b="1" i="1" dirty="0">
                <a:solidFill>
                  <a:srgbClr val="006600"/>
                </a:solidFill>
              </a:rPr>
              <a:t>«Εσείς θα κρίνετε ποιες απόψεις θα δεχθείτε και ποιες  θα  απορρίψετε,  αναλογιστείτε …».</a:t>
            </a:r>
          </a:p>
          <a:p>
            <a:pPr>
              <a:lnSpc>
                <a:spcPct val="121000"/>
              </a:lnSpc>
              <a:spcAft>
                <a:spcPts val="600"/>
              </a:spcAft>
            </a:pPr>
            <a:r>
              <a:rPr lang="el-GR" sz="3800" dirty="0" smtClean="0"/>
              <a:t>Η </a:t>
            </a:r>
            <a:r>
              <a:rPr lang="el-GR" sz="3800" dirty="0"/>
              <a:t>ανάπτυξη του αυτόνομου, ενεργού και υπεύθυνου δημοκρατικού πολίτη συντελείται </a:t>
            </a:r>
            <a:r>
              <a:rPr lang="el-GR" sz="3800" b="1" dirty="0">
                <a:solidFill>
                  <a:schemeClr val="accent6">
                    <a:lumMod val="50000"/>
                  </a:schemeClr>
                </a:solidFill>
                <a:effectLst>
                  <a:outerShdw blurRad="38100" dist="38100" dir="2700000" algn="tl">
                    <a:srgbClr val="000000">
                      <a:alpha val="43137"/>
                    </a:srgbClr>
                  </a:outerShdw>
                </a:effectLst>
              </a:rPr>
              <a:t>μέσα σε συνθήκες ισότιμων σχέσεων επικοινωνίας και συνεργασίας</a:t>
            </a:r>
            <a:r>
              <a:rPr lang="el-GR" sz="3800" dirty="0" smtClean="0"/>
              <a:t>.</a:t>
            </a:r>
            <a:r>
              <a:rPr lang="el-GR" sz="3800" b="1" dirty="0">
                <a:solidFill>
                  <a:srgbClr val="C00000"/>
                </a:solidFill>
                <a:effectLst>
                  <a:outerShdw blurRad="38100" dist="38100" dir="2700000" algn="tl">
                    <a:srgbClr val="000000">
                      <a:alpha val="43137"/>
                    </a:srgbClr>
                  </a:outerShdw>
                </a:effectLst>
              </a:rPr>
              <a:t> </a:t>
            </a:r>
            <a:endParaRPr lang="el-GR" sz="3800" b="1" dirty="0" smtClean="0">
              <a:solidFill>
                <a:srgbClr val="C00000"/>
              </a:solidFill>
              <a:effectLst>
                <a:outerShdw blurRad="38100" dist="38100" dir="2700000" algn="tl">
                  <a:srgbClr val="000000">
                    <a:alpha val="43137"/>
                  </a:srgbClr>
                </a:outerShdw>
              </a:effectLst>
            </a:endParaRPr>
          </a:p>
          <a:p>
            <a:pPr marL="82296" indent="0" algn="ctr">
              <a:lnSpc>
                <a:spcPct val="121000"/>
              </a:lnSpc>
              <a:spcAft>
                <a:spcPts val="600"/>
              </a:spcAft>
              <a:buNone/>
            </a:pPr>
            <a:r>
              <a:rPr lang="el-GR" sz="3800" b="1" dirty="0" smtClean="0">
                <a:solidFill>
                  <a:srgbClr val="C00000"/>
                </a:solidFill>
                <a:effectLst>
                  <a:outerShdw blurRad="38100" dist="38100" dir="2700000" algn="tl">
                    <a:srgbClr val="000000">
                      <a:alpha val="43137"/>
                    </a:srgbClr>
                  </a:outerShdw>
                </a:effectLst>
              </a:rPr>
              <a:t>Υπεράσπιση </a:t>
            </a:r>
            <a:r>
              <a:rPr lang="el-GR" sz="3800" b="1" dirty="0">
                <a:solidFill>
                  <a:srgbClr val="C00000"/>
                </a:solidFill>
                <a:effectLst>
                  <a:outerShdw blurRad="38100" dist="38100" dir="2700000" algn="tl">
                    <a:srgbClr val="000000">
                      <a:alpha val="43137"/>
                    </a:srgbClr>
                  </a:outerShdw>
                </a:effectLst>
              </a:rPr>
              <a:t>του περιεχομένου, σύγκριση διάφορων εκδοχών, ανασκευή, φιλτράρισμα, πειστική τεκμηρίωση, λογική συνοχή, ακρίβεια, συνέπεια, σεβασμός κανόνων υπεύθυνης συζήτησης κλπ. </a:t>
            </a:r>
          </a:p>
        </p:txBody>
      </p:sp>
    </p:spTree>
    <p:extLst>
      <p:ext uri="{BB962C8B-B14F-4D97-AF65-F5344CB8AC3E}">
        <p14:creationId xmlns:p14="http://schemas.microsoft.com/office/powerpoint/2010/main" val="148249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79512" y="188640"/>
            <a:ext cx="8856984" cy="720080"/>
          </a:xfrm>
          <a:ln>
            <a:solidFill>
              <a:srgbClr val="002060"/>
            </a:solidFill>
          </a:ln>
        </p:spPr>
        <p:style>
          <a:lnRef idx="3">
            <a:schemeClr val="lt1"/>
          </a:lnRef>
          <a:fillRef idx="1">
            <a:schemeClr val="accent5"/>
          </a:fillRef>
          <a:effectRef idx="1">
            <a:schemeClr val="accent5"/>
          </a:effectRef>
          <a:fontRef idx="minor">
            <a:schemeClr val="lt1"/>
          </a:fontRef>
        </p:style>
        <p:txBody>
          <a:bodyPr>
            <a:noAutofit/>
          </a:bodyPr>
          <a:lstStyle/>
          <a:p>
            <a:pPr algn="ctr"/>
            <a:r>
              <a:rPr lang="el-GR" sz="3000" b="1" dirty="0">
                <a:solidFill>
                  <a:schemeClr val="bg1"/>
                </a:solidFill>
              </a:rPr>
              <a:t>Φάση της </a:t>
            </a:r>
            <a:r>
              <a:rPr lang="el-GR" sz="3000" b="1" dirty="0" smtClean="0">
                <a:solidFill>
                  <a:schemeClr val="bg1"/>
                </a:solidFill>
              </a:rPr>
              <a:t>κοινής συζήτησης  στην ολομέλεια της τάξης </a:t>
            </a:r>
          </a:p>
        </p:txBody>
      </p:sp>
      <p:sp>
        <p:nvSpPr>
          <p:cNvPr id="37891" name="Rectangle 3"/>
          <p:cNvSpPr>
            <a:spLocks noGrp="1" noChangeArrowheads="1"/>
          </p:cNvSpPr>
          <p:nvPr>
            <p:ph idx="1"/>
          </p:nvPr>
        </p:nvSpPr>
        <p:spPr>
          <a:xfrm>
            <a:off x="107504" y="1052736"/>
            <a:ext cx="8928992" cy="5688632"/>
          </a:xfrm>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a:lnSpc>
                <a:spcPct val="130000"/>
              </a:lnSpc>
              <a:spcBef>
                <a:spcPts val="0"/>
              </a:spcBef>
              <a:spcAft>
                <a:spcPts val="1200"/>
              </a:spcAft>
            </a:pPr>
            <a:r>
              <a:rPr lang="el-GR" sz="4400" dirty="0"/>
              <a:t>Η συνεργασία μικρές ομάδες ολοκληρώνεται με τη συζήτηση σε ολόκληρη την τάξη, αφού κάθε παρουσίαση προϋποθέτει τη </a:t>
            </a:r>
            <a:r>
              <a:rPr lang="el-GR" sz="4400" b="1" dirty="0">
                <a:solidFill>
                  <a:srgbClr val="C00000"/>
                </a:solidFill>
                <a:effectLst>
                  <a:outerShdw blurRad="38100" dist="38100" dir="2700000" algn="tl">
                    <a:srgbClr val="000000">
                      <a:alpha val="43137"/>
                    </a:srgbClr>
                  </a:outerShdw>
                </a:effectLst>
              </a:rPr>
              <a:t>συνόψιση των σκέψεων και των αποφάσεων</a:t>
            </a:r>
            <a:r>
              <a:rPr lang="el-GR" sz="4400" dirty="0"/>
              <a:t> των μελών της. </a:t>
            </a:r>
          </a:p>
          <a:p>
            <a:pPr>
              <a:lnSpc>
                <a:spcPct val="130000"/>
              </a:lnSpc>
              <a:spcBef>
                <a:spcPts val="0"/>
              </a:spcBef>
              <a:spcAft>
                <a:spcPts val="1200"/>
              </a:spcAft>
            </a:pPr>
            <a:r>
              <a:rPr lang="el-GR" sz="4400" dirty="0" smtClean="0"/>
              <a:t>Στη φάση αυτή μιλούν και αιτιολογούν μόνο οι μαθητές. Συνήθως  αμφισβητούν τους συμμαθητές τους, </a:t>
            </a:r>
            <a:r>
              <a:rPr lang="el-GR" sz="4400" b="1" dirty="0" smtClean="0">
                <a:solidFill>
                  <a:srgbClr val="C00000"/>
                </a:solidFill>
                <a:effectLst>
                  <a:outerShdw blurRad="38100" dist="38100" dir="2700000" algn="tl">
                    <a:srgbClr val="000000">
                      <a:alpha val="43137"/>
                    </a:srgbClr>
                  </a:outerShdw>
                </a:effectLst>
              </a:rPr>
              <a:t>ενώ δέχονται τις εξηγήσεις του δασκάλου χωρίς να τις εξετάζουν </a:t>
            </a:r>
            <a:r>
              <a:rPr lang="el-GR" sz="4400" dirty="0" smtClean="0"/>
              <a:t>(θεσμική εξουσία)</a:t>
            </a:r>
          </a:p>
          <a:p>
            <a:pPr>
              <a:lnSpc>
                <a:spcPct val="130000"/>
              </a:lnSpc>
              <a:spcBef>
                <a:spcPts val="0"/>
              </a:spcBef>
              <a:spcAft>
                <a:spcPts val="1200"/>
              </a:spcAft>
            </a:pPr>
            <a:r>
              <a:rPr lang="el-GR" sz="4400" dirty="0" smtClean="0"/>
              <a:t>Ταυτόχρονα</a:t>
            </a:r>
            <a:r>
              <a:rPr lang="el-GR" sz="4400" dirty="0"/>
              <a:t>, όμως, </a:t>
            </a:r>
            <a:r>
              <a:rPr lang="el-GR" sz="4400" dirty="0" smtClean="0"/>
              <a:t>ενεργοποιούνται </a:t>
            </a:r>
            <a:r>
              <a:rPr lang="el-GR" sz="4400" dirty="0"/>
              <a:t>νέες συνομιλίες στις μικρές ομάδες, </a:t>
            </a:r>
            <a:r>
              <a:rPr lang="el-GR" sz="4400" dirty="0" smtClean="0"/>
              <a:t>νέα </a:t>
            </a:r>
            <a:r>
              <a:rPr lang="el-GR" sz="4400" dirty="0"/>
              <a:t>και </a:t>
            </a:r>
            <a:r>
              <a:rPr lang="el-GR" sz="4400" b="1" dirty="0">
                <a:solidFill>
                  <a:srgbClr val="CE02A7"/>
                </a:solidFill>
                <a:effectLst>
                  <a:outerShdw blurRad="38100" dist="38100" dir="2700000" algn="tl">
                    <a:srgbClr val="000000">
                      <a:alpha val="43137"/>
                    </a:srgbClr>
                  </a:outerShdw>
                </a:effectLst>
              </a:rPr>
              <a:t>περισσότερο </a:t>
            </a:r>
            <a:r>
              <a:rPr lang="el-GR" sz="4400" b="1" dirty="0" smtClean="0">
                <a:solidFill>
                  <a:srgbClr val="CE02A7"/>
                </a:solidFill>
                <a:effectLst>
                  <a:outerShdw blurRad="38100" dist="38100" dir="2700000" algn="tl">
                    <a:srgbClr val="000000">
                      <a:alpha val="43137"/>
                    </a:srgbClr>
                  </a:outerShdw>
                </a:effectLst>
              </a:rPr>
              <a:t>διεισδυτικά ερωτήματα </a:t>
            </a:r>
            <a:r>
              <a:rPr lang="el-GR" sz="4400" dirty="0" smtClean="0"/>
              <a:t>και πληρέστερα επιχειρήματα. </a:t>
            </a:r>
            <a:endParaRPr lang="el-GR" sz="4400" dirty="0"/>
          </a:p>
          <a:p>
            <a:pPr>
              <a:lnSpc>
                <a:spcPct val="130000"/>
              </a:lnSpc>
              <a:spcBef>
                <a:spcPts val="0"/>
              </a:spcBef>
              <a:spcAft>
                <a:spcPts val="1200"/>
              </a:spcAft>
            </a:pPr>
            <a:r>
              <a:rPr lang="el-GR" sz="4400" dirty="0" smtClean="0"/>
              <a:t>Τα Χαρτόνια Εργασίας προκαλούν ωριμότερες διαβουλεύσεις και </a:t>
            </a:r>
            <a:r>
              <a:rPr lang="el-GR" sz="4400" b="1" dirty="0" smtClean="0">
                <a:solidFill>
                  <a:srgbClr val="007E39"/>
                </a:solidFill>
                <a:effectLst>
                  <a:outerShdw blurRad="38100" dist="38100" dir="2700000" algn="tl">
                    <a:srgbClr val="000000">
                      <a:alpha val="43137"/>
                    </a:srgbClr>
                  </a:outerShdw>
                </a:effectLst>
              </a:rPr>
              <a:t>κριτικές αναλύσεις </a:t>
            </a:r>
            <a:r>
              <a:rPr lang="el-GR" sz="4400" dirty="0" smtClean="0"/>
              <a:t>και συμβάλλουν στην </a:t>
            </a:r>
            <a:r>
              <a:rPr lang="el-GR" sz="4400" dirty="0" err="1" smtClean="0"/>
              <a:t>αλληλομόρφωση</a:t>
            </a:r>
            <a:r>
              <a:rPr lang="el-GR" sz="4400" dirty="0" smtClean="0"/>
              <a:t>.</a:t>
            </a:r>
            <a:endParaRPr lang="el-GR" sz="4400" dirty="0"/>
          </a:p>
          <a:p>
            <a:pPr eaLnBrk="1" hangingPunct="1"/>
            <a:endParaRPr lang="el-GR" dirty="0" smtClean="0"/>
          </a:p>
        </p:txBody>
      </p:sp>
    </p:spTree>
    <p:extLst>
      <p:ext uri="{BB962C8B-B14F-4D97-AF65-F5344CB8AC3E}">
        <p14:creationId xmlns:p14="http://schemas.microsoft.com/office/powerpoint/2010/main" val="17279949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79512" y="1173104"/>
            <a:ext cx="8699290" cy="5116571"/>
          </a:xfrm>
          <a:prstGeom prst="rect">
            <a:avLst/>
          </a:prstGeom>
          <a:solidFill>
            <a:srgbClr val="FFD9FF"/>
          </a:solidFill>
          <a:ln/>
          <a:extLst/>
        </p:spPr>
        <p:style>
          <a:lnRef idx="1">
            <a:schemeClr val="accent2"/>
          </a:lnRef>
          <a:fillRef idx="2">
            <a:schemeClr val="accent2"/>
          </a:fillRef>
          <a:effectRef idx="1">
            <a:schemeClr val="accent2"/>
          </a:effectRef>
          <a:fontRef idx="minor">
            <a:schemeClr val="dk1"/>
          </a:fontRef>
        </p:style>
        <p:txBody>
          <a:bodyPr/>
          <a:lstStyle/>
          <a:p>
            <a:pPr marL="342900" indent="-342900" algn="just" fontAlgn="t">
              <a:buFont typeface="Arial" pitchFamily="34" charset="0"/>
              <a:buChar char="•"/>
              <a:defRPr/>
            </a:pPr>
            <a:r>
              <a:rPr lang="el-GR" sz="2700" kern="1400" dirty="0" smtClean="0">
                <a:solidFill>
                  <a:srgbClr val="000000"/>
                </a:solidFill>
              </a:rPr>
              <a:t>Στο τέλος γίνεται επαλήθευση των αποτελεσμάτων, </a:t>
            </a:r>
            <a:r>
              <a:rPr lang="el-GR" sz="2700" b="1" kern="1400" dirty="0" smtClean="0">
                <a:solidFill>
                  <a:schemeClr val="accent3">
                    <a:lumMod val="75000"/>
                  </a:schemeClr>
                </a:solidFill>
                <a:effectLst>
                  <a:outerShdw blurRad="38100" dist="38100" dir="2700000" algn="tl">
                    <a:srgbClr val="000000">
                      <a:alpha val="43137"/>
                    </a:srgbClr>
                  </a:outerShdw>
                </a:effectLst>
              </a:rPr>
              <a:t>έλεγχος της των διαδικασιών τεκμηρίωσης και αιτιολόγησης</a:t>
            </a:r>
            <a:r>
              <a:rPr lang="el-GR" sz="2700" kern="1400" dirty="0" smtClean="0">
                <a:solidFill>
                  <a:srgbClr val="000000"/>
                </a:solidFill>
              </a:rPr>
              <a:t>, των κριτηρίων εγκυρότητας και των κανόνων της συζήτησης. </a:t>
            </a:r>
          </a:p>
          <a:p>
            <a:pPr marL="342900" indent="-342900" algn="just" fontAlgn="t">
              <a:buFont typeface="Arial" pitchFamily="34" charset="0"/>
              <a:buChar char="•"/>
              <a:defRPr/>
            </a:pPr>
            <a:r>
              <a:rPr lang="el-GR" sz="2700" kern="1400" dirty="0" smtClean="0">
                <a:solidFill>
                  <a:srgbClr val="000000"/>
                </a:solidFill>
              </a:rPr>
              <a:t>Ο εκπαιδευτικός συνοψίζει τις στρατηγικές, τα επιχειρήματα, τα συμπεράσματα από τις λύσεις που εκτέθηκαν, κάνει </a:t>
            </a:r>
            <a:r>
              <a:rPr lang="el-GR" sz="2700" b="1" kern="1400" dirty="0" smtClean="0">
                <a:solidFill>
                  <a:srgbClr val="C00000"/>
                </a:solidFill>
                <a:effectLst>
                  <a:outerShdw blurRad="38100" dist="38100" dir="2700000" algn="tl">
                    <a:srgbClr val="000000">
                      <a:alpha val="43137"/>
                    </a:srgbClr>
                  </a:outerShdw>
                </a:effectLst>
              </a:rPr>
              <a:t>σύνθεση </a:t>
            </a:r>
            <a:r>
              <a:rPr lang="el-GR" sz="2700" b="1" kern="1400" dirty="0">
                <a:solidFill>
                  <a:srgbClr val="C00000"/>
                </a:solidFill>
                <a:effectLst>
                  <a:outerShdw blurRad="38100" dist="38100" dir="2700000" algn="tl">
                    <a:srgbClr val="000000">
                      <a:alpha val="43137"/>
                    </a:srgbClr>
                  </a:outerShdw>
                </a:effectLst>
              </a:rPr>
              <a:t>της </a:t>
            </a:r>
            <a:r>
              <a:rPr lang="el-GR" sz="2700" b="1" kern="1400" dirty="0" smtClean="0">
                <a:solidFill>
                  <a:srgbClr val="C00000"/>
                </a:solidFill>
                <a:effectLst>
                  <a:outerShdw blurRad="38100" dist="38100" dir="2700000" algn="tl">
                    <a:srgbClr val="000000">
                      <a:alpha val="43137"/>
                    </a:srgbClr>
                  </a:outerShdw>
                </a:effectLst>
              </a:rPr>
              <a:t>δραστηριότητας της τάξης</a:t>
            </a:r>
            <a:r>
              <a:rPr lang="el-GR" sz="2700" kern="1400" dirty="0" smtClean="0">
                <a:solidFill>
                  <a:srgbClr val="000000"/>
                </a:solidFill>
              </a:rPr>
              <a:t>.</a:t>
            </a:r>
            <a:endParaRPr lang="el-GR" sz="2700" kern="1400" dirty="0">
              <a:solidFill>
                <a:srgbClr val="000000"/>
              </a:solidFill>
            </a:endParaRPr>
          </a:p>
          <a:p>
            <a:pPr marL="342900" indent="-342900" algn="just" fontAlgn="t">
              <a:buFont typeface="Arial" pitchFamily="34" charset="0"/>
              <a:buChar char="•"/>
              <a:defRPr/>
            </a:pPr>
            <a:r>
              <a:rPr lang="el-GR" sz="2700" kern="1400" dirty="0">
                <a:solidFill>
                  <a:srgbClr val="000000"/>
                </a:solidFill>
              </a:rPr>
              <a:t>Εννοείται ότι μπορούν να συμμετέχουν και οι μαθητές. </a:t>
            </a:r>
          </a:p>
          <a:p>
            <a:pPr marL="342900" indent="-342900" algn="just" fontAlgn="t">
              <a:buFont typeface="Arial" pitchFamily="34" charset="0"/>
              <a:buChar char="•"/>
              <a:defRPr/>
            </a:pPr>
            <a:r>
              <a:rPr lang="el-GR" sz="2700" kern="1400" dirty="0" smtClean="0">
                <a:solidFill>
                  <a:srgbClr val="000000"/>
                </a:solidFill>
              </a:rPr>
              <a:t>Στη φάση αυτή ο </a:t>
            </a:r>
            <a:r>
              <a:rPr lang="el-GR" sz="2700" b="1" kern="1400" dirty="0" err="1" smtClean="0">
                <a:solidFill>
                  <a:srgbClr val="0033CC"/>
                </a:solidFill>
                <a:effectLst>
                  <a:outerShdw blurRad="38100" dist="38100" dir="2700000" algn="tl">
                    <a:srgbClr val="000000">
                      <a:alpha val="43137"/>
                    </a:srgbClr>
                  </a:outerShdw>
                </a:effectLst>
              </a:rPr>
              <a:t>αναστοχασμός</a:t>
            </a:r>
            <a:r>
              <a:rPr lang="el-GR" sz="2700" kern="1400" dirty="0" smtClean="0">
                <a:solidFill>
                  <a:srgbClr val="0033CC"/>
                </a:solidFill>
                <a:effectLst>
                  <a:outerShdw blurRad="38100" dist="38100" dir="2700000" algn="tl">
                    <a:srgbClr val="000000">
                      <a:alpha val="43137"/>
                    </a:srgbClr>
                  </a:outerShdw>
                </a:effectLst>
              </a:rPr>
              <a:t> </a:t>
            </a:r>
            <a:r>
              <a:rPr lang="el-GR" sz="2700" kern="1400" dirty="0" smtClean="0">
                <a:solidFill>
                  <a:srgbClr val="000000"/>
                </a:solidFill>
              </a:rPr>
              <a:t>και η αναθεώρηση των λαθών από τους ίδιους τους μαθητές είναι θεμελιώδης. </a:t>
            </a:r>
            <a:endParaRPr lang="el-GR" sz="2700" kern="1400" dirty="0">
              <a:solidFill>
                <a:srgbClr val="000000"/>
              </a:solidFill>
            </a:endParaRPr>
          </a:p>
          <a:p>
            <a:pPr marL="342900" indent="-342900" algn="just" fontAlgn="t">
              <a:buFont typeface="Arial" pitchFamily="34" charset="0"/>
              <a:buChar char="•"/>
              <a:defRPr/>
            </a:pPr>
            <a:r>
              <a:rPr lang="el-GR" sz="2700" kern="1400" dirty="0" smtClean="0">
                <a:solidFill>
                  <a:srgbClr val="000000"/>
                </a:solidFill>
              </a:rPr>
              <a:t>Επίσης σχολιάζονται: η υπευθυνότητα, </a:t>
            </a:r>
            <a:r>
              <a:rPr lang="el-GR" sz="2700" b="1" kern="1400" dirty="0" smtClean="0">
                <a:solidFill>
                  <a:srgbClr val="C00000"/>
                </a:solidFill>
                <a:effectLst>
                  <a:outerShdw blurRad="38100" dist="38100" dir="2700000" algn="tl">
                    <a:srgbClr val="000000">
                      <a:alpha val="43137"/>
                    </a:srgbClr>
                  </a:outerShdw>
                </a:effectLst>
              </a:rPr>
              <a:t>η επιμονή στην ολοκλήρωση του έργου, η συνεργασία</a:t>
            </a:r>
            <a:r>
              <a:rPr lang="el-GR" sz="2700" kern="1400" dirty="0" smtClean="0">
                <a:solidFill>
                  <a:srgbClr val="000000"/>
                </a:solidFill>
              </a:rPr>
              <a:t>, κλπ.</a:t>
            </a:r>
            <a:endParaRPr lang="el-GR" sz="2700" dirty="0"/>
          </a:p>
        </p:txBody>
      </p:sp>
      <p:sp>
        <p:nvSpPr>
          <p:cNvPr id="3075" name="Text Box 7"/>
          <p:cNvSpPr txBox="1">
            <a:spLocks noChangeArrowheads="1"/>
          </p:cNvSpPr>
          <p:nvPr/>
        </p:nvSpPr>
        <p:spPr bwMode="auto">
          <a:xfrm>
            <a:off x="7451725" y="6061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l-GR"/>
          </a:p>
        </p:txBody>
      </p:sp>
      <p:sp>
        <p:nvSpPr>
          <p:cNvPr id="6" name="Title 1"/>
          <p:cNvSpPr txBox="1">
            <a:spLocks/>
          </p:cNvSpPr>
          <p:nvPr/>
        </p:nvSpPr>
        <p:spPr>
          <a:xfrm>
            <a:off x="179512" y="188640"/>
            <a:ext cx="8699290" cy="720080"/>
          </a:xfrm>
          <a:prstGeom prst="rect">
            <a:avLst/>
          </a:prstGeom>
          <a:solidFill>
            <a:srgbClr val="CC00CC"/>
          </a:solidFill>
        </p:spPr>
        <p:style>
          <a:lnRef idx="1">
            <a:schemeClr val="accent2"/>
          </a:lnRef>
          <a:fillRef idx="3">
            <a:schemeClr val="accent2"/>
          </a:fillRef>
          <a:effectRef idx="2">
            <a:schemeClr val="accent2"/>
          </a:effectRef>
          <a:fontRef idx="minor">
            <a:schemeClr val="lt1"/>
          </a:fontRef>
        </p:style>
        <p:txBody>
          <a:bodyPr>
            <a:normAutofit fontScale="525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5700" b="1" dirty="0" smtClean="0">
                <a:solidFill>
                  <a:schemeClr val="bg1"/>
                </a:solidFill>
                <a:effectLst>
                  <a:outerShdw blurRad="38100" dist="38100" dir="2700000" algn="tl">
                    <a:srgbClr val="000000">
                      <a:alpha val="43137"/>
                    </a:srgbClr>
                  </a:outerShdw>
                </a:effectLst>
                <a:latin typeface="Comic Sans MS" pitchFamily="66" charset="0"/>
              </a:rPr>
              <a:t>Η </a:t>
            </a:r>
            <a:r>
              <a:rPr lang="el-GR" sz="5700" b="1" dirty="0">
                <a:solidFill>
                  <a:schemeClr val="bg1"/>
                </a:solidFill>
                <a:effectLst>
                  <a:outerShdw blurRad="38100" dist="38100" dir="2700000" algn="tl">
                    <a:srgbClr val="000000">
                      <a:alpha val="43137"/>
                    </a:srgbClr>
                  </a:outerShdw>
                </a:effectLst>
                <a:latin typeface="Comic Sans MS" pitchFamily="66" charset="0"/>
              </a:rPr>
              <a:t>φάση της </a:t>
            </a:r>
            <a:r>
              <a:rPr lang="el-GR" sz="5700" b="1" i="1" dirty="0" smtClean="0">
                <a:solidFill>
                  <a:schemeClr val="bg1"/>
                </a:solidFill>
                <a:effectLst>
                  <a:outerShdw blurRad="38100" dist="38100" dir="2700000" algn="tl">
                    <a:srgbClr val="000000">
                      <a:alpha val="43137"/>
                    </a:srgbClr>
                  </a:outerShdw>
                </a:effectLst>
                <a:latin typeface="Comic Sans MS" pitchFamily="66" charset="0"/>
              </a:rPr>
              <a:t>σύνθεσης </a:t>
            </a:r>
            <a:r>
              <a:rPr lang="el-GR" sz="5700" b="1" i="1" dirty="0">
                <a:solidFill>
                  <a:schemeClr val="bg1"/>
                </a:solidFill>
                <a:effectLst>
                  <a:outerShdw blurRad="38100" dist="38100" dir="2700000" algn="tl">
                    <a:srgbClr val="000000">
                      <a:alpha val="43137"/>
                    </a:srgbClr>
                  </a:outerShdw>
                </a:effectLst>
                <a:latin typeface="Comic Sans MS" pitchFamily="66" charset="0"/>
              </a:rPr>
              <a:t>από τον </a:t>
            </a:r>
            <a:r>
              <a:rPr lang="el-GR" sz="5700" b="1" i="1" dirty="0" smtClean="0">
                <a:solidFill>
                  <a:schemeClr val="bg1"/>
                </a:solidFill>
                <a:effectLst>
                  <a:outerShdw blurRad="38100" dist="38100" dir="2700000" algn="tl">
                    <a:srgbClr val="000000">
                      <a:alpha val="43137"/>
                    </a:srgbClr>
                  </a:outerShdw>
                </a:effectLst>
                <a:latin typeface="Comic Sans MS" pitchFamily="66" charset="0"/>
              </a:rPr>
              <a:t>εκπαιδευτικό</a:t>
            </a:r>
            <a:endParaRPr lang="el-GR" sz="5700" b="1" i="1" dirty="0">
              <a:solidFill>
                <a:schemeClr val="bg1"/>
              </a:solidFill>
              <a:effectLst>
                <a:outerShdw blurRad="38100" dist="38100" dir="2700000" algn="tl">
                  <a:srgbClr val="000000">
                    <a:alpha val="43137"/>
                  </a:srgbClr>
                </a:outerShdw>
              </a:effectLst>
              <a:latin typeface="Comic Sans MS" pitchFamily="66" charset="0"/>
            </a:endParaRPr>
          </a:p>
          <a:p>
            <a:r>
              <a:rPr lang="el-GR" sz="3000" b="1" dirty="0" smtClean="0">
                <a:solidFill>
                  <a:schemeClr val="bg1"/>
                </a:solidFill>
                <a:effectLst>
                  <a:outerShdw blurRad="38100" dist="38100" dir="2700000" algn="tl">
                    <a:srgbClr val="000000">
                      <a:alpha val="43137"/>
                    </a:srgbClr>
                  </a:outerShdw>
                </a:effectLst>
                <a:latin typeface="Comic Sans MS" pitchFamily="66" charset="0"/>
              </a:rPr>
              <a:t>(προς το τέλος της δεύτερης διδακτικής ώρας)</a:t>
            </a:r>
            <a:endParaRPr lang="el-GR" sz="3000" b="1" dirty="0">
              <a:solidFill>
                <a:schemeClr val="bg1"/>
              </a:solidFill>
              <a:effectLst>
                <a:outerShdw blurRad="38100" dist="38100" dir="2700000" algn="tl">
                  <a:srgbClr val="000000">
                    <a:alpha val="43137"/>
                  </a:srgbClr>
                </a:outerShdw>
              </a:effectLst>
              <a:latin typeface="Comic Sans MS" pitchFamily="66" charset="0"/>
            </a:endParaRPr>
          </a:p>
          <a:p>
            <a:endParaRPr lang="el-G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017254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251520" y="836711"/>
            <a:ext cx="8712968" cy="5760641"/>
          </a:xfrm>
          <a:prstGeom prst="rect">
            <a:avLst/>
          </a:prstGeom>
          <a:solidFill>
            <a:schemeClr val="accent6">
              <a:lumMod val="20000"/>
              <a:lumOff val="80000"/>
            </a:schemeClr>
          </a:solidFill>
          <a:ln/>
          <a:extLst/>
        </p:spPr>
        <p:style>
          <a:lnRef idx="1">
            <a:schemeClr val="accent3"/>
          </a:lnRef>
          <a:fillRef idx="2">
            <a:schemeClr val="accent3"/>
          </a:fillRef>
          <a:effectRef idx="1">
            <a:schemeClr val="accent3"/>
          </a:effectRef>
          <a:fontRef idx="minor">
            <a:schemeClr val="dk1"/>
          </a:fontRef>
        </p:style>
        <p:txBody>
          <a:bodyPr/>
          <a:lstStyle/>
          <a:p>
            <a:pPr marL="342900" indent="-342900">
              <a:buFont typeface="Arial" pitchFamily="34" charset="0"/>
              <a:buChar char="•"/>
            </a:pPr>
            <a:r>
              <a:rPr lang="el-GR" sz="2200" dirty="0"/>
              <a:t>Ο ρόλος του δασκάλου στο </a:t>
            </a:r>
            <a:r>
              <a:rPr lang="el-GR" sz="2200" dirty="0" err="1" smtClean="0"/>
              <a:t>ομαδοσυνεργατικό</a:t>
            </a:r>
            <a:r>
              <a:rPr lang="el-GR" sz="2200" dirty="0" smtClean="0"/>
              <a:t> πλαίσιο διδασκαλίας </a:t>
            </a:r>
            <a:r>
              <a:rPr lang="el-GR" sz="2200" dirty="0"/>
              <a:t>και μάθησης συνίσταται κατά βάση στην </a:t>
            </a:r>
            <a:r>
              <a:rPr lang="el-GR" sz="2200" b="1" dirty="0">
                <a:solidFill>
                  <a:srgbClr val="C00000"/>
                </a:solidFill>
                <a:effectLst>
                  <a:outerShdw blurRad="38100" dist="38100" dir="2700000" algn="tl">
                    <a:srgbClr val="000000">
                      <a:alpha val="43137"/>
                    </a:srgbClr>
                  </a:outerShdw>
                </a:effectLst>
              </a:rPr>
              <a:t>εμψύχωση των μαθηματικών αλληλεπιδράσεων στη σχολική τάξη</a:t>
            </a:r>
            <a:r>
              <a:rPr lang="el-GR" sz="2200" dirty="0"/>
              <a:t>: κύριο μέλημά του είναι η δημιουργία κλίματος καλοπροαίρετης συζήτησης μεταξύ των μαθητών, η ενθάρρυνσή τους για </a:t>
            </a:r>
            <a:r>
              <a:rPr lang="el-GR" sz="2200" b="1" dirty="0">
                <a:solidFill>
                  <a:srgbClr val="FF0000"/>
                </a:solidFill>
                <a:effectLst>
                  <a:outerShdw blurRad="38100" dist="38100" dir="2700000" algn="tl">
                    <a:srgbClr val="000000">
                      <a:alpha val="43137"/>
                    </a:srgbClr>
                  </a:outerShdw>
                </a:effectLst>
              </a:rPr>
              <a:t>γόνιμη ανταλλαγή σκέψεων </a:t>
            </a:r>
            <a:r>
              <a:rPr lang="el-GR" sz="2200" dirty="0"/>
              <a:t>πάνω στο πρόβλημα, η παρότρυνσή τους για κοινή διερεύνηση και </a:t>
            </a:r>
            <a:r>
              <a:rPr lang="el-GR" sz="2200" dirty="0" err="1"/>
              <a:t>συναποδοχή</a:t>
            </a:r>
            <a:r>
              <a:rPr lang="el-GR" sz="2200" dirty="0"/>
              <a:t> νοημάτων. Όλα αυτά συλλειτουργούν στο πλαίσιο των </a:t>
            </a:r>
            <a:r>
              <a:rPr lang="el-GR" sz="2200" b="1" dirty="0">
                <a:solidFill>
                  <a:srgbClr val="FF00FF"/>
                </a:solidFill>
                <a:effectLst>
                  <a:outerShdw blurRad="38100" dist="38100" dir="2700000" algn="tl">
                    <a:srgbClr val="000000">
                      <a:alpha val="43137"/>
                    </a:srgbClr>
                  </a:outerShdw>
                </a:effectLst>
              </a:rPr>
              <a:t>εθιμικών κανόνων της </a:t>
            </a:r>
            <a:r>
              <a:rPr lang="el-GR" sz="2200" b="1" dirty="0" err="1">
                <a:solidFill>
                  <a:srgbClr val="FF00FF"/>
                </a:solidFill>
                <a:effectLst>
                  <a:outerShdw blurRad="38100" dist="38100" dir="2700000" algn="tl">
                    <a:srgbClr val="000000">
                      <a:alpha val="43137"/>
                    </a:srgbClr>
                  </a:outerShdw>
                </a:effectLst>
              </a:rPr>
              <a:t>μικροκουλτούρας</a:t>
            </a:r>
            <a:r>
              <a:rPr lang="el-GR" sz="2200" b="1" dirty="0">
                <a:solidFill>
                  <a:srgbClr val="FF00FF"/>
                </a:solidFill>
                <a:effectLst>
                  <a:outerShdw blurRad="38100" dist="38100" dir="2700000" algn="tl">
                    <a:srgbClr val="000000">
                      <a:alpha val="43137"/>
                    </a:srgbClr>
                  </a:outerShdw>
                </a:effectLst>
              </a:rPr>
              <a:t> της κάθε τάξης</a:t>
            </a:r>
            <a:r>
              <a:rPr lang="el-GR" sz="2200" dirty="0" smtClean="0"/>
              <a:t>.</a:t>
            </a:r>
          </a:p>
          <a:p>
            <a:pPr marL="342900" indent="-342900">
              <a:buFont typeface="Arial" pitchFamily="34" charset="0"/>
              <a:buChar char="•"/>
            </a:pPr>
            <a:r>
              <a:rPr lang="el-GR" sz="2200" dirty="0" smtClean="0"/>
              <a:t> </a:t>
            </a:r>
            <a:r>
              <a:rPr lang="el-GR" sz="2200" dirty="0"/>
              <a:t>Από τη μια πλευρά, </a:t>
            </a:r>
            <a:r>
              <a:rPr lang="el-GR" sz="2200" b="1" dirty="0" smtClean="0">
                <a:solidFill>
                  <a:srgbClr val="FF0000"/>
                </a:solidFill>
                <a:effectLst>
                  <a:outerShdw blurRad="38100" dist="38100" dir="2700000" algn="tl">
                    <a:srgbClr val="000000">
                      <a:alpha val="43137"/>
                    </a:srgbClr>
                  </a:outerShdw>
                </a:effectLst>
              </a:rPr>
              <a:t>ακούει προσεκτικά </a:t>
            </a:r>
            <a:r>
              <a:rPr lang="el-GR" sz="2200" dirty="0" smtClean="0"/>
              <a:t>ενθαρρύνει </a:t>
            </a:r>
            <a:r>
              <a:rPr lang="el-GR" sz="2200" dirty="0"/>
              <a:t>μαθησιακές καταστάσεις όπου οι μαθητές συνεργάζονται "χωρίς" το δάσκαλο, κάνουν δοκιμές και επαληθεύσεις, </a:t>
            </a:r>
            <a:r>
              <a:rPr lang="el-GR" sz="2200" b="1" dirty="0">
                <a:solidFill>
                  <a:srgbClr val="C00000"/>
                </a:solidFill>
                <a:effectLst>
                  <a:outerShdw blurRad="38100" dist="38100" dir="2700000" algn="tl">
                    <a:srgbClr val="000000">
                      <a:alpha val="43137"/>
                    </a:srgbClr>
                  </a:outerShdw>
                </a:effectLst>
              </a:rPr>
              <a:t>θέτουν και </a:t>
            </a:r>
            <a:r>
              <a:rPr lang="el-GR" sz="2200" b="1" dirty="0" smtClean="0">
                <a:solidFill>
                  <a:srgbClr val="C00000"/>
                </a:solidFill>
                <a:effectLst>
                  <a:outerShdw blurRad="38100" dist="38100" dir="2700000" algn="tl">
                    <a:srgbClr val="000000">
                      <a:alpha val="43137"/>
                    </a:srgbClr>
                  </a:outerShdw>
                </a:effectLst>
              </a:rPr>
              <a:t>τεκμηριώνουν εικασίες</a:t>
            </a:r>
            <a:r>
              <a:rPr lang="el-GR" sz="2200" b="1" dirty="0">
                <a:solidFill>
                  <a:srgbClr val="C00000"/>
                </a:solidFill>
                <a:effectLst>
                  <a:outerShdw blurRad="38100" dist="38100" dir="2700000" algn="tl">
                    <a:srgbClr val="000000">
                      <a:alpha val="43137"/>
                    </a:srgbClr>
                  </a:outerShdw>
                </a:effectLst>
              </a:rPr>
              <a:t>, στοχάζονται και παίρνουν αποφάσεις</a:t>
            </a:r>
            <a:r>
              <a:rPr lang="el-GR" sz="2200" dirty="0"/>
              <a:t>, συμβάλλοντας στην έρευνα και την κατασκευή των δικών τους γνώσεων</a:t>
            </a:r>
            <a:r>
              <a:rPr lang="el-GR" sz="2200" dirty="0" smtClean="0"/>
              <a:t>.</a:t>
            </a:r>
          </a:p>
          <a:p>
            <a:pPr marL="342900" indent="-342900">
              <a:buFont typeface="Arial" pitchFamily="34" charset="0"/>
              <a:buChar char="•"/>
            </a:pPr>
            <a:r>
              <a:rPr lang="el-GR" sz="2200" dirty="0" smtClean="0"/>
              <a:t>Από </a:t>
            </a:r>
            <a:r>
              <a:rPr lang="el-GR" sz="2200" dirty="0"/>
              <a:t>την άλλη </a:t>
            </a:r>
            <a:r>
              <a:rPr lang="el-GR" sz="2200" b="1" dirty="0">
                <a:solidFill>
                  <a:srgbClr val="00B050"/>
                </a:solidFill>
                <a:effectLst>
                  <a:outerShdw blurRad="38100" dist="38100" dir="2700000" algn="tl">
                    <a:srgbClr val="000000">
                      <a:alpha val="43137"/>
                    </a:srgbClr>
                  </a:outerShdw>
                </a:effectLst>
              </a:rPr>
              <a:t>συντονίζει τις μαθηματικές </a:t>
            </a:r>
            <a:r>
              <a:rPr lang="el-GR" sz="2200" b="1" dirty="0" smtClean="0">
                <a:solidFill>
                  <a:srgbClr val="00B050"/>
                </a:solidFill>
                <a:effectLst>
                  <a:outerShdw blurRad="38100" dist="38100" dir="2700000" algn="tl">
                    <a:srgbClr val="000000">
                      <a:alpha val="43137"/>
                    </a:srgbClr>
                  </a:outerShdw>
                </a:effectLst>
              </a:rPr>
              <a:t> συζητήσεις  </a:t>
            </a:r>
            <a:r>
              <a:rPr lang="el-GR" sz="2200" b="1" dirty="0">
                <a:solidFill>
                  <a:srgbClr val="00B050"/>
                </a:solidFill>
                <a:effectLst>
                  <a:outerShdw blurRad="38100" dist="38100" dir="2700000" algn="tl">
                    <a:srgbClr val="000000">
                      <a:alpha val="43137"/>
                    </a:srgbClr>
                  </a:outerShdw>
                </a:effectLst>
              </a:rPr>
              <a:t>σε ολόκληρη την τάξη</a:t>
            </a:r>
            <a:r>
              <a:rPr lang="el-GR" sz="2200" dirty="0"/>
              <a:t> όπου οι μαθητές συζητούν, μοιράζονται ιδέες και προβάλλουν επιχειρήματα για να πείσουν τους συμμαθητές τους για την ορθότητα των ισχυρισμών τους</a:t>
            </a:r>
            <a:r>
              <a:rPr lang="el-GR" sz="2200" dirty="0" smtClean="0"/>
              <a:t>.</a:t>
            </a:r>
            <a:endParaRPr lang="el-GR" sz="2200" dirty="0"/>
          </a:p>
        </p:txBody>
      </p:sp>
      <p:sp>
        <p:nvSpPr>
          <p:cNvPr id="6" name="Title 1"/>
          <p:cNvSpPr txBox="1">
            <a:spLocks/>
          </p:cNvSpPr>
          <p:nvPr/>
        </p:nvSpPr>
        <p:spPr>
          <a:xfrm>
            <a:off x="0" y="92049"/>
            <a:ext cx="9144000" cy="528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l-GR" sz="2700" b="1" dirty="0" smtClean="0">
                <a:solidFill>
                  <a:schemeClr val="bg1"/>
                </a:solidFill>
                <a:effectLst>
                  <a:outerShdw blurRad="38100" dist="38100" dir="2700000" algn="tl">
                    <a:srgbClr val="000000">
                      <a:alpha val="43137"/>
                    </a:srgbClr>
                  </a:outerShdw>
                </a:effectLst>
                <a:latin typeface="Comic Sans MS" pitchFamily="66" charset="0"/>
              </a:rPr>
              <a:t>Ο εκπαιδευτικός ως </a:t>
            </a:r>
            <a:r>
              <a:rPr lang="el-GR" sz="2700" b="1" dirty="0" err="1" smtClean="0">
                <a:solidFill>
                  <a:schemeClr val="bg1"/>
                </a:solidFill>
                <a:effectLst>
                  <a:outerShdw blurRad="38100" dist="38100" dir="2700000" algn="tl">
                    <a:srgbClr val="000000">
                      <a:alpha val="43137"/>
                    </a:srgbClr>
                  </a:outerShdw>
                </a:effectLst>
                <a:latin typeface="Comic Sans MS" pitchFamily="66" charset="0"/>
              </a:rPr>
              <a:t>διευκολυντής</a:t>
            </a:r>
            <a:r>
              <a:rPr lang="el-GR" sz="2700" b="1" dirty="0" smtClean="0">
                <a:solidFill>
                  <a:schemeClr val="bg1"/>
                </a:solidFill>
                <a:effectLst>
                  <a:outerShdw blurRad="38100" dist="38100" dir="2700000" algn="tl">
                    <a:srgbClr val="000000">
                      <a:alpha val="43137"/>
                    </a:srgbClr>
                  </a:outerShdw>
                </a:effectLst>
                <a:latin typeface="Comic Sans MS" pitchFamily="66" charset="0"/>
              </a:rPr>
              <a:t> και ενεργός ακροατής</a:t>
            </a:r>
          </a:p>
        </p:txBody>
      </p:sp>
    </p:spTree>
    <p:extLst>
      <p:ext uri="{BB962C8B-B14F-4D97-AF65-F5344CB8AC3E}">
        <p14:creationId xmlns:p14="http://schemas.microsoft.com/office/powerpoint/2010/main" val="360938274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23528" y="1270794"/>
            <a:ext cx="8291689" cy="513986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marL="514350" indent="-514350" hangingPunct="0">
              <a:spcBef>
                <a:spcPts val="600"/>
              </a:spcBef>
              <a:spcAft>
                <a:spcPts val="600"/>
              </a:spcAft>
              <a:buFont typeface="+mj-lt"/>
              <a:buAutoNum type="arabicPeriod"/>
            </a:pPr>
            <a:r>
              <a:rPr lang="el-GR" sz="3200" b="1" dirty="0" smtClean="0">
                <a:solidFill>
                  <a:schemeClr val="accent5">
                    <a:lumMod val="50000"/>
                  </a:schemeClr>
                </a:solidFill>
              </a:rPr>
              <a:t>Ανοιχτά  προβλήματα  με  </a:t>
            </a:r>
            <a:r>
              <a:rPr lang="el-GR" sz="3200" b="1" dirty="0" smtClean="0">
                <a:solidFill>
                  <a:srgbClr val="C00000"/>
                </a:solidFill>
                <a:effectLst>
                  <a:outerShdw blurRad="38100" dist="38100" dir="2700000" algn="tl">
                    <a:srgbClr val="000000">
                      <a:alpha val="43137"/>
                    </a:srgbClr>
                  </a:outerShdw>
                </a:effectLst>
              </a:rPr>
              <a:t>ποικιλία  στρατηγικών</a:t>
            </a:r>
            <a:r>
              <a:rPr lang="el-GR" sz="3200" b="1" dirty="0" smtClean="0">
                <a:solidFill>
                  <a:schemeClr val="accent5">
                    <a:lumMod val="50000"/>
                  </a:schemeClr>
                </a:solidFill>
              </a:rPr>
              <a:t> (ή μια πρωτότυπη στρατηγική)</a:t>
            </a:r>
          </a:p>
          <a:p>
            <a:pPr marL="514350" indent="-514350" hangingPunct="0">
              <a:spcBef>
                <a:spcPts val="600"/>
              </a:spcBef>
              <a:spcAft>
                <a:spcPts val="600"/>
              </a:spcAft>
              <a:buFont typeface="+mj-lt"/>
              <a:buAutoNum type="arabicPeriod"/>
            </a:pPr>
            <a:r>
              <a:rPr lang="el-GR" sz="3200" b="1" dirty="0" smtClean="0">
                <a:solidFill>
                  <a:schemeClr val="accent5">
                    <a:lumMod val="50000"/>
                  </a:schemeClr>
                </a:solidFill>
              </a:rPr>
              <a:t>Ανοιχτά  </a:t>
            </a:r>
            <a:r>
              <a:rPr lang="el-GR" sz="3200" b="1" dirty="0">
                <a:solidFill>
                  <a:schemeClr val="accent5">
                    <a:lumMod val="50000"/>
                  </a:schemeClr>
                </a:solidFill>
              </a:rPr>
              <a:t>προβλήματα  </a:t>
            </a:r>
            <a:r>
              <a:rPr lang="el-GR" sz="3200" b="1" dirty="0">
                <a:solidFill>
                  <a:srgbClr val="C00000"/>
                </a:solidFill>
                <a:effectLst>
                  <a:outerShdw blurRad="38100" dist="38100" dir="2700000" algn="tl">
                    <a:srgbClr val="000000">
                      <a:alpha val="43137"/>
                    </a:srgbClr>
                  </a:outerShdw>
                </a:effectLst>
              </a:rPr>
              <a:t>με </a:t>
            </a:r>
            <a:r>
              <a:rPr lang="el-GR" sz="3200" b="1" dirty="0" smtClean="0">
                <a:solidFill>
                  <a:srgbClr val="C00000"/>
                </a:solidFill>
                <a:effectLst>
                  <a:outerShdw blurRad="38100" dist="38100" dir="2700000" algn="tl">
                    <a:srgbClr val="000000">
                      <a:alpha val="43137"/>
                    </a:srgbClr>
                  </a:outerShdw>
                </a:effectLst>
              </a:rPr>
              <a:t>πολλά σωστά αποτελέσματα </a:t>
            </a:r>
            <a:r>
              <a:rPr lang="el-GR" sz="500" b="1" dirty="0">
                <a:solidFill>
                  <a:srgbClr val="C00000"/>
                </a:solidFill>
                <a:effectLst>
                  <a:outerShdw blurRad="38100" dist="38100" dir="2700000" algn="tl">
                    <a:srgbClr val="000000">
                      <a:alpha val="43137"/>
                    </a:srgbClr>
                  </a:outerShdw>
                </a:effectLst>
              </a:rPr>
              <a:t> </a:t>
            </a:r>
          </a:p>
          <a:p>
            <a:pPr marL="514350" indent="-514350" hangingPunct="0">
              <a:spcBef>
                <a:spcPts val="600"/>
              </a:spcBef>
              <a:spcAft>
                <a:spcPts val="600"/>
              </a:spcAft>
              <a:buFont typeface="+mj-lt"/>
              <a:buAutoNum type="arabicPeriod"/>
            </a:pPr>
            <a:r>
              <a:rPr lang="el-GR" sz="3200" b="1" dirty="0" smtClean="0">
                <a:solidFill>
                  <a:schemeClr val="accent5">
                    <a:lumMod val="50000"/>
                  </a:schemeClr>
                </a:solidFill>
              </a:rPr>
              <a:t>Ανοιχτά  </a:t>
            </a:r>
            <a:r>
              <a:rPr lang="el-GR" sz="3200" b="1" dirty="0">
                <a:solidFill>
                  <a:schemeClr val="accent5">
                    <a:lumMod val="50000"/>
                  </a:schemeClr>
                </a:solidFill>
              </a:rPr>
              <a:t>προβλήματα </a:t>
            </a:r>
            <a:r>
              <a:rPr lang="el-GR" sz="3200" b="1" dirty="0" smtClean="0">
                <a:solidFill>
                  <a:schemeClr val="accent5">
                    <a:lumMod val="50000"/>
                  </a:schemeClr>
                </a:solidFill>
              </a:rPr>
              <a:t>με </a:t>
            </a:r>
            <a:r>
              <a:rPr lang="el-GR" sz="3200" b="1" dirty="0" smtClean="0">
                <a:solidFill>
                  <a:srgbClr val="C00000"/>
                </a:solidFill>
                <a:effectLst>
                  <a:outerShdw blurRad="38100" dist="38100" dir="2700000" algn="tl">
                    <a:srgbClr val="000000">
                      <a:alpha val="43137"/>
                    </a:srgbClr>
                  </a:outerShdw>
                </a:effectLst>
              </a:rPr>
              <a:t>ανοιχτή  ερμηνεία </a:t>
            </a:r>
            <a:r>
              <a:rPr lang="el-GR" sz="3200" b="1" dirty="0">
                <a:solidFill>
                  <a:srgbClr val="C00000"/>
                </a:solidFill>
                <a:effectLst>
                  <a:outerShdw blurRad="38100" dist="38100" dir="2700000" algn="tl">
                    <a:srgbClr val="000000">
                      <a:alpha val="43137"/>
                    </a:srgbClr>
                  </a:outerShdw>
                </a:effectLst>
              </a:rPr>
              <a:t>της </a:t>
            </a:r>
            <a:r>
              <a:rPr lang="el-GR" sz="3200" b="1" dirty="0" smtClean="0">
                <a:solidFill>
                  <a:srgbClr val="C00000"/>
                </a:solidFill>
                <a:effectLst>
                  <a:outerShdw blurRad="38100" dist="38100" dir="2700000" algn="tl">
                    <a:srgbClr val="000000">
                      <a:alpha val="43137"/>
                    </a:srgbClr>
                  </a:outerShdw>
                </a:effectLst>
              </a:rPr>
              <a:t>εκφώνησης </a:t>
            </a:r>
          </a:p>
          <a:p>
            <a:pPr marL="514350" indent="-514350" hangingPunct="0">
              <a:spcBef>
                <a:spcPts val="600"/>
              </a:spcBef>
              <a:spcAft>
                <a:spcPts val="600"/>
              </a:spcAft>
              <a:buFont typeface="+mj-lt"/>
              <a:buAutoNum type="arabicPeriod"/>
            </a:pPr>
            <a:r>
              <a:rPr lang="el-GR" sz="3200" b="1" dirty="0">
                <a:solidFill>
                  <a:srgbClr val="C00000"/>
                </a:solidFill>
                <a:effectLst>
                  <a:outerShdw blurRad="38100" dist="38100" dir="2700000" algn="tl">
                    <a:srgbClr val="000000">
                      <a:alpha val="43137"/>
                    </a:srgbClr>
                  </a:outerShdw>
                </a:effectLst>
              </a:rPr>
              <a:t>Ανοιχτά προβλήματα-γρίφοι </a:t>
            </a:r>
            <a:r>
              <a:rPr lang="el-GR" sz="3200" b="1" dirty="0">
                <a:solidFill>
                  <a:schemeClr val="accent5">
                    <a:lumMod val="50000"/>
                  </a:schemeClr>
                </a:solidFill>
              </a:rPr>
              <a:t>που απαιτούν αποκόλληση </a:t>
            </a:r>
            <a:r>
              <a:rPr lang="el-GR" sz="3200" b="1" dirty="0" smtClean="0">
                <a:solidFill>
                  <a:schemeClr val="accent5">
                    <a:lumMod val="50000"/>
                  </a:schemeClr>
                </a:solidFill>
              </a:rPr>
              <a:t>από την </a:t>
            </a:r>
            <a:r>
              <a:rPr lang="el-GR" sz="3200" b="1" dirty="0">
                <a:solidFill>
                  <a:schemeClr val="accent5">
                    <a:lumMod val="50000"/>
                  </a:schemeClr>
                </a:solidFill>
              </a:rPr>
              <a:t>πρώτη αντίληψη </a:t>
            </a:r>
            <a:r>
              <a:rPr lang="el-GR" sz="3200" b="1" dirty="0" smtClean="0">
                <a:solidFill>
                  <a:schemeClr val="accent5">
                    <a:lumMod val="50000"/>
                  </a:schemeClr>
                </a:solidFill>
              </a:rPr>
              <a:t>και αλλαγή </a:t>
            </a:r>
            <a:r>
              <a:rPr lang="el-GR" sz="3200" b="1" dirty="0">
                <a:solidFill>
                  <a:schemeClr val="accent5">
                    <a:lumMod val="50000"/>
                  </a:schemeClr>
                </a:solidFill>
              </a:rPr>
              <a:t>οπτικής </a:t>
            </a:r>
            <a:r>
              <a:rPr lang="el-GR" sz="3200" b="1" dirty="0" smtClean="0">
                <a:solidFill>
                  <a:schemeClr val="accent5">
                    <a:lumMod val="50000"/>
                  </a:schemeClr>
                </a:solidFill>
              </a:rPr>
              <a:t>γωνίας</a:t>
            </a:r>
            <a:endParaRPr lang="el-GR" sz="3200" b="1" dirty="0" smtClean="0">
              <a:solidFill>
                <a:srgbClr val="C00000"/>
              </a:solidFill>
            </a:endParaRPr>
          </a:p>
          <a:p>
            <a:pPr hangingPunct="0"/>
            <a:r>
              <a:rPr lang="el-GR" sz="500" dirty="0" smtClean="0"/>
              <a:t> </a:t>
            </a:r>
          </a:p>
        </p:txBody>
      </p:sp>
      <p:sp>
        <p:nvSpPr>
          <p:cNvPr id="6" name="Rectangle 2"/>
          <p:cNvSpPr>
            <a:spLocks noGrp="1" noChangeArrowheads="1"/>
          </p:cNvSpPr>
          <p:nvPr>
            <p:ph type="title"/>
          </p:nvPr>
        </p:nvSpPr>
        <p:spPr>
          <a:xfrm>
            <a:off x="899592" y="188640"/>
            <a:ext cx="7498080" cy="944562"/>
          </a:xfrm>
        </p:spPr>
        <p:style>
          <a:lnRef idx="1">
            <a:schemeClr val="accent5"/>
          </a:lnRef>
          <a:fillRef idx="3">
            <a:schemeClr val="accent5"/>
          </a:fillRef>
          <a:effectRef idx="2">
            <a:schemeClr val="accent5"/>
          </a:effectRef>
          <a:fontRef idx="minor">
            <a:schemeClr val="lt1"/>
          </a:fontRef>
        </p:style>
        <p:txBody>
          <a:bodyPr>
            <a:normAutofit fontScale="90000"/>
          </a:bodyPr>
          <a:lstStyle/>
          <a:p>
            <a:pPr algn="ctr" eaLnBrk="1" hangingPunct="1"/>
            <a:r>
              <a:rPr lang="el-GR" sz="3400" b="1" dirty="0" smtClean="0">
                <a:solidFill>
                  <a:schemeClr val="accent2">
                    <a:lumMod val="20000"/>
                    <a:lumOff val="80000"/>
                  </a:schemeClr>
                </a:solidFill>
              </a:rPr>
              <a:t>Απόπειρα ταξινόμησης των ανοιχτών προβλημάτων</a:t>
            </a:r>
          </a:p>
        </p:txBody>
      </p:sp>
    </p:spTree>
    <p:extLst>
      <p:ext uri="{BB962C8B-B14F-4D97-AF65-F5344CB8AC3E}">
        <p14:creationId xmlns:p14="http://schemas.microsoft.com/office/powerpoint/2010/main" val="23565539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38239" y="404664"/>
            <a:ext cx="858491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1. Ανοιχτά προβλήματα με ποικιλία στρατηγικών</a:t>
            </a:r>
            <a:endParaRPr lang="el-GR" sz="500" dirty="0" smtClean="0"/>
          </a:p>
        </p:txBody>
      </p:sp>
      <p:sp>
        <p:nvSpPr>
          <p:cNvPr id="2" name="Rectangle 1"/>
          <p:cNvSpPr/>
          <p:nvPr/>
        </p:nvSpPr>
        <p:spPr>
          <a:xfrm>
            <a:off x="307567" y="1278137"/>
            <a:ext cx="8411719" cy="1815882"/>
          </a:xfrm>
          <a:prstGeom prst="rect">
            <a:avLst/>
          </a:prstGeom>
          <a:solidFill>
            <a:srgbClr val="FFE285"/>
          </a:solidFill>
        </p:spPr>
        <p:style>
          <a:lnRef idx="1">
            <a:schemeClr val="accent6"/>
          </a:lnRef>
          <a:fillRef idx="2">
            <a:schemeClr val="accent6"/>
          </a:fillRef>
          <a:effectRef idx="1">
            <a:schemeClr val="accent6"/>
          </a:effectRef>
          <a:fontRef idx="minor">
            <a:schemeClr val="dk1"/>
          </a:fontRef>
        </p:style>
        <p:txBody>
          <a:bodyPr wrap="square">
            <a:spAutoFit/>
          </a:bodyPr>
          <a:lstStyle/>
          <a:p>
            <a:r>
              <a:rPr lang="el-GR" sz="2800" b="1" dirty="0"/>
              <a:t>Ανοιχτό πρόβλημα</a:t>
            </a:r>
            <a:r>
              <a:rPr lang="el-GR" sz="2800" b="1" dirty="0" smtClean="0"/>
              <a:t>: </a:t>
            </a:r>
            <a:r>
              <a:rPr lang="el-GR" sz="2800" i="1" dirty="0" smtClean="0"/>
              <a:t>Σε</a:t>
            </a:r>
            <a:r>
              <a:rPr lang="el-GR" sz="2800" b="1" i="1" dirty="0" smtClean="0"/>
              <a:t> </a:t>
            </a:r>
            <a:r>
              <a:rPr lang="el-GR" sz="2800" i="1" dirty="0" smtClean="0"/>
              <a:t>ορθογώνιο </a:t>
            </a:r>
            <a:r>
              <a:rPr lang="el-GR" sz="2800" i="1" dirty="0"/>
              <a:t>παραλληλόγραμμο ΑΒΓΔ και οι διαγώνιοί του ΑΓ και </a:t>
            </a:r>
            <a:r>
              <a:rPr lang="el-GR" sz="2800" i="1" dirty="0" smtClean="0"/>
              <a:t>ΒΔ τέμνονται στο Ο. </a:t>
            </a:r>
            <a:r>
              <a:rPr lang="el-GR" sz="2800" i="1" dirty="0"/>
              <a:t>Να αποδείξετε με όσους περισσότερους τρόπους μπορείτε ότι τα τρίγωνα ΑΟΒ και ΒΟΓ έχουν ίσα εμβαδά. </a:t>
            </a: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2765508" y="3212976"/>
            <a:ext cx="3121338" cy="1656184"/>
          </a:xfrm>
          <a:prstGeom prst="rect">
            <a:avLst/>
          </a:prstGeom>
          <a:noFill/>
          <a:ln>
            <a:noFill/>
          </a:ln>
        </p:spPr>
      </p:pic>
      <p:sp>
        <p:nvSpPr>
          <p:cNvPr id="3" name="Rectangle 2"/>
          <p:cNvSpPr/>
          <p:nvPr/>
        </p:nvSpPr>
        <p:spPr>
          <a:xfrm>
            <a:off x="215716" y="5042118"/>
            <a:ext cx="8503571" cy="1692771"/>
          </a:xfrm>
          <a:prstGeom prst="rect">
            <a:avLst/>
          </a:prstGeom>
        </p:spPr>
        <p:txBody>
          <a:bodyPr wrap="square">
            <a:spAutoFit/>
          </a:bodyPr>
          <a:lstStyle/>
          <a:p>
            <a:r>
              <a:rPr lang="el-GR" sz="2600" b="1" u="sng" dirty="0" smtClean="0"/>
              <a:t>Σχόλιο: </a:t>
            </a:r>
            <a:r>
              <a:rPr lang="el-GR" sz="2600" dirty="0" smtClean="0"/>
              <a:t>Ο </a:t>
            </a:r>
            <a:r>
              <a:rPr lang="el-GR" sz="2600" dirty="0"/>
              <a:t>πλούτος που αναδεικνύεται μέσα από τη διαδικασία της μαθηματικής ανακάλυψης και της ενεργητικής εμπλοκής </a:t>
            </a:r>
            <a:r>
              <a:rPr lang="el-GR" sz="2600" b="1" dirty="0">
                <a:solidFill>
                  <a:srgbClr val="1A02CE"/>
                </a:solidFill>
                <a:effectLst>
                  <a:outerShdw blurRad="38100" dist="38100" dir="2700000" algn="tl">
                    <a:srgbClr val="000000">
                      <a:alpha val="43137"/>
                    </a:srgbClr>
                  </a:outerShdw>
                </a:effectLst>
              </a:rPr>
              <a:t>τρέφει τη δημιουργικότητα και την περιέργεια.</a:t>
            </a:r>
            <a:r>
              <a:rPr lang="el-GR" sz="2600" dirty="0"/>
              <a:t> </a:t>
            </a:r>
          </a:p>
        </p:txBody>
      </p:sp>
    </p:spTree>
    <p:extLst>
      <p:ext uri="{BB962C8B-B14F-4D97-AF65-F5344CB8AC3E}">
        <p14:creationId xmlns:p14="http://schemas.microsoft.com/office/powerpoint/2010/main" val="31481663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pPr>
              <a:defRPr/>
            </a:pPr>
            <a:fld id="{889829AD-6B8E-4186-AF6A-F8B870D987B8}" type="slidenum">
              <a:rPr lang="el-GR" smtClean="0"/>
              <a:pPr>
                <a:defRPr/>
              </a:pPr>
              <a:t>39</a:t>
            </a:fld>
            <a:endParaRPr lang="el-GR" dirty="0"/>
          </a:p>
        </p:txBody>
      </p:sp>
      <p:grpSp>
        <p:nvGrpSpPr>
          <p:cNvPr id="2" name="Group 1"/>
          <p:cNvGrpSpPr/>
          <p:nvPr/>
        </p:nvGrpSpPr>
        <p:grpSpPr>
          <a:xfrm>
            <a:off x="1619672" y="3168692"/>
            <a:ext cx="6264696" cy="2369942"/>
            <a:chOff x="1619672" y="3168692"/>
            <a:chExt cx="6264696" cy="2369942"/>
          </a:xfrm>
        </p:grpSpPr>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364878"/>
              <a:ext cx="2076969" cy="2173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168692"/>
              <a:ext cx="2592288" cy="2369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p:cNvSpPr/>
          <p:nvPr/>
        </p:nvSpPr>
        <p:spPr>
          <a:xfrm>
            <a:off x="553812" y="1690061"/>
            <a:ext cx="8064896" cy="954107"/>
          </a:xfrm>
          <a:prstGeom prst="rect">
            <a:avLst/>
          </a:prstGeom>
          <a:solidFill>
            <a:srgbClr val="FFE285"/>
          </a:solidFill>
        </p:spPr>
        <p:txBody>
          <a:bodyPr wrap="square">
            <a:spAutoFit/>
          </a:bodyPr>
          <a:lstStyle/>
          <a:p>
            <a:r>
              <a:rPr lang="el-GR" sz="2800" i="1" dirty="0" smtClean="0"/>
              <a:t>Να κατασκευάσετε ένα ευθύγραμμο τμήμα με μήκος σε εκατοστά όσο η τετραγωνική ρίζα του 2 </a:t>
            </a:r>
            <a:endParaRPr lang="el-GR" sz="2800" i="1" dirty="0"/>
          </a:p>
        </p:txBody>
      </p:sp>
      <p:sp>
        <p:nvSpPr>
          <p:cNvPr id="8" name="Text Box 2"/>
          <p:cNvSpPr txBox="1">
            <a:spLocks noChangeArrowheads="1"/>
          </p:cNvSpPr>
          <p:nvPr/>
        </p:nvSpPr>
        <p:spPr bwMode="auto">
          <a:xfrm>
            <a:off x="338239" y="404664"/>
            <a:ext cx="858491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1. Ανοιχτά προβλήματα με ποικιλία στρατηγικών</a:t>
            </a:r>
            <a:endParaRPr lang="el-GR" sz="500" dirty="0" smtClean="0"/>
          </a:p>
        </p:txBody>
      </p:sp>
    </p:spTree>
    <p:extLst>
      <p:ext uri="{BB962C8B-B14F-4D97-AF65-F5344CB8AC3E}">
        <p14:creationId xmlns:p14="http://schemas.microsoft.com/office/powerpoint/2010/main" val="61457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79512" y="980728"/>
            <a:ext cx="8712968" cy="5616624"/>
          </a:xfrm>
          <a:prstGeom prst="rect">
            <a:avLst/>
          </a:prstGeom>
          <a:solidFill>
            <a:schemeClr val="accent5">
              <a:lumMod val="20000"/>
              <a:lumOff val="80000"/>
            </a:schemeClr>
          </a:solidFill>
          <a:ln/>
          <a:extLst/>
        </p:spPr>
        <p:style>
          <a:lnRef idx="1">
            <a:schemeClr val="accent1"/>
          </a:lnRef>
          <a:fillRef idx="2">
            <a:schemeClr val="accent1"/>
          </a:fillRef>
          <a:effectRef idx="1">
            <a:schemeClr val="accent1"/>
          </a:effectRef>
          <a:fontRef idx="minor">
            <a:schemeClr val="dk1"/>
          </a:fontRef>
        </p:style>
        <p:txBody>
          <a:bodyPr/>
          <a:lstStyle/>
          <a:p>
            <a:pPr lvl="1" indent="-457200" algn="just">
              <a:spcBef>
                <a:spcPts val="600"/>
              </a:spcBef>
              <a:spcAft>
                <a:spcPts val="600"/>
              </a:spcAft>
              <a:buFont typeface="Arial" pitchFamily="34" charset="0"/>
              <a:buChar char="•"/>
              <a:defRPr/>
            </a:pPr>
            <a:r>
              <a:rPr lang="el-GR" sz="2800" kern="1400" dirty="0" smtClean="0"/>
              <a:t>Μετά από τη Μεταρρύθμιση των Μοντέρνων Μαθηματικών, η επίλυση προβλήματος αποτελεί κατά βάση </a:t>
            </a:r>
            <a:r>
              <a:rPr lang="el-GR" sz="2800" b="1" kern="1400" dirty="0" smtClean="0">
                <a:solidFill>
                  <a:srgbClr val="C00000"/>
                </a:solidFill>
                <a:effectLst>
                  <a:outerShdw blurRad="38100" dist="38100" dir="2700000" algn="tl">
                    <a:srgbClr val="000000">
                      <a:alpha val="43137"/>
                    </a:srgbClr>
                  </a:outerShdw>
                </a:effectLst>
              </a:rPr>
              <a:t>κεντρικό άξονα </a:t>
            </a:r>
            <a:r>
              <a:rPr lang="el-GR" sz="2800" kern="1400" dirty="0" smtClean="0"/>
              <a:t>των σχολικών μαθηματικών σε διεθνές επίπεδο. </a:t>
            </a:r>
          </a:p>
          <a:p>
            <a:pPr lvl="1" indent="-457200" algn="just">
              <a:spcBef>
                <a:spcPts val="600"/>
              </a:spcBef>
              <a:spcAft>
                <a:spcPts val="600"/>
              </a:spcAft>
              <a:buFont typeface="Arial" pitchFamily="34" charset="0"/>
              <a:buChar char="•"/>
              <a:defRPr/>
            </a:pPr>
            <a:r>
              <a:rPr lang="el-GR" sz="2800" kern="1400" dirty="0" smtClean="0"/>
              <a:t>Κατά </a:t>
            </a:r>
            <a:r>
              <a:rPr lang="el-GR" sz="2800" kern="1400" dirty="0"/>
              <a:t>την τελευταία </a:t>
            </a:r>
            <a:r>
              <a:rPr lang="el-GR" sz="2800" kern="1400" dirty="0" smtClean="0"/>
              <a:t>30ετία η</a:t>
            </a:r>
            <a:r>
              <a:rPr lang="el-GR" sz="2800" dirty="0" smtClean="0"/>
              <a:t> </a:t>
            </a:r>
            <a:r>
              <a:rPr lang="el-GR" sz="2800" kern="1400" dirty="0"/>
              <a:t>επίλυση </a:t>
            </a:r>
            <a:r>
              <a:rPr lang="el-GR" sz="2800" dirty="0" smtClean="0"/>
              <a:t>μαθηματικών </a:t>
            </a:r>
            <a:r>
              <a:rPr lang="el-GR" sz="2800" dirty="0"/>
              <a:t>προβλημάτων είναι </a:t>
            </a:r>
            <a:r>
              <a:rPr lang="el-GR" sz="2800" dirty="0" smtClean="0"/>
              <a:t>η </a:t>
            </a:r>
            <a:r>
              <a:rPr lang="el-GR" sz="2800" b="1" dirty="0">
                <a:solidFill>
                  <a:srgbClr val="FF00FF"/>
                </a:solidFill>
                <a:effectLst>
                  <a:outerShdw blurRad="38100" dist="38100" dir="2700000" algn="tl">
                    <a:srgbClr val="000000">
                      <a:alpha val="43137"/>
                    </a:srgbClr>
                  </a:outerShdw>
                </a:effectLst>
              </a:rPr>
              <a:t>καρδιά της μαθηματικής δραστηριότητας</a:t>
            </a:r>
            <a:r>
              <a:rPr lang="el-GR" sz="2800" dirty="0"/>
              <a:t>. </a:t>
            </a:r>
            <a:endParaRPr lang="en-US" sz="2800" dirty="0" smtClean="0"/>
          </a:p>
          <a:p>
            <a:pPr lvl="1" indent="-457200" algn="just">
              <a:spcBef>
                <a:spcPts val="600"/>
              </a:spcBef>
              <a:spcAft>
                <a:spcPts val="600"/>
              </a:spcAft>
              <a:buFont typeface="Arial" pitchFamily="34" charset="0"/>
              <a:buChar char="•"/>
              <a:defRPr/>
            </a:pPr>
            <a:r>
              <a:rPr lang="el-GR" sz="2800" kern="1400" dirty="0" smtClean="0">
                <a:solidFill>
                  <a:schemeClr val="tx1"/>
                </a:solidFill>
              </a:rPr>
              <a:t>Απαιτεί ενεργό διανοητική ενασχόληση, πνευματική </a:t>
            </a:r>
            <a:r>
              <a:rPr lang="el-GR" sz="2800" kern="1400" dirty="0">
                <a:solidFill>
                  <a:schemeClr val="tx1"/>
                </a:solidFill>
              </a:rPr>
              <a:t>εγρήγορση και </a:t>
            </a:r>
            <a:r>
              <a:rPr lang="el-GR" sz="2800" b="1" kern="1400" dirty="0">
                <a:solidFill>
                  <a:srgbClr val="00B050"/>
                </a:solidFill>
                <a:effectLst>
                  <a:outerShdw blurRad="38100" dist="38100" dir="2700000" algn="tl">
                    <a:srgbClr val="000000">
                      <a:alpha val="43137"/>
                    </a:srgbClr>
                  </a:outerShdw>
                </a:effectLst>
              </a:rPr>
              <a:t>στοχασμό πάνω στις πρότερες εμπειρίες</a:t>
            </a:r>
            <a:r>
              <a:rPr lang="el-GR" sz="2800" kern="1400" dirty="0">
                <a:solidFill>
                  <a:srgbClr val="00B050"/>
                </a:solidFill>
              </a:rPr>
              <a:t> </a:t>
            </a:r>
            <a:r>
              <a:rPr lang="el-GR" sz="2800" kern="1400" dirty="0">
                <a:solidFill>
                  <a:schemeClr val="tx1"/>
                </a:solidFill>
              </a:rPr>
              <a:t>ώστε οι μαθητές </a:t>
            </a:r>
            <a:r>
              <a:rPr lang="el-GR" sz="2800" dirty="0"/>
              <a:t>και οι μαθήτριες </a:t>
            </a:r>
            <a:r>
              <a:rPr lang="el-GR" sz="2800" kern="1400" dirty="0" smtClean="0">
                <a:solidFill>
                  <a:schemeClr val="tx1"/>
                </a:solidFill>
              </a:rPr>
              <a:t>να </a:t>
            </a:r>
            <a:r>
              <a:rPr lang="el-GR" sz="2800" kern="1400" dirty="0">
                <a:solidFill>
                  <a:schemeClr val="tx1"/>
                </a:solidFill>
              </a:rPr>
              <a:t>σχηματίσουν νέες έννοιες και </a:t>
            </a:r>
            <a:r>
              <a:rPr lang="el-GR" sz="2800" b="1" kern="1400" dirty="0">
                <a:solidFill>
                  <a:srgbClr val="FF0000"/>
                </a:solidFill>
                <a:effectLst>
                  <a:outerShdw blurRad="38100" dist="38100" dir="2700000" algn="tl">
                    <a:srgbClr val="000000">
                      <a:alpha val="43137"/>
                    </a:srgbClr>
                  </a:outerShdw>
                </a:effectLst>
              </a:rPr>
              <a:t>να βελτιώσουν την κατανόηση</a:t>
            </a:r>
            <a:r>
              <a:rPr lang="el-GR" sz="2800" b="1" kern="1400" dirty="0" smtClean="0">
                <a:solidFill>
                  <a:srgbClr val="FF0000"/>
                </a:solidFill>
                <a:effectLst>
                  <a:outerShdw blurRad="38100" dist="38100" dir="2700000" algn="tl">
                    <a:srgbClr val="000000">
                      <a:alpha val="43137"/>
                    </a:srgbClr>
                  </a:outerShdw>
                </a:effectLst>
              </a:rPr>
              <a:t>.</a:t>
            </a:r>
            <a:endParaRPr lang="el-GR" sz="2800" b="1" kern="1400" dirty="0">
              <a:solidFill>
                <a:srgbClr val="FF0000"/>
              </a:solidFill>
              <a:effectLst>
                <a:outerShdw blurRad="38100" dist="38100" dir="2700000" algn="tl">
                  <a:srgbClr val="000000">
                    <a:alpha val="43137"/>
                  </a:srgbClr>
                </a:outerShdw>
              </a:effectLst>
            </a:endParaRPr>
          </a:p>
        </p:txBody>
      </p:sp>
      <p:sp>
        <p:nvSpPr>
          <p:cNvPr id="6" name="Title 1"/>
          <p:cNvSpPr txBox="1">
            <a:spLocks/>
          </p:cNvSpPr>
          <p:nvPr/>
        </p:nvSpPr>
        <p:spPr>
          <a:xfrm>
            <a:off x="1979712" y="144310"/>
            <a:ext cx="4896544"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20000"/>
              </a:lnSpc>
            </a:pPr>
            <a:r>
              <a:rPr lang="el-GR" sz="3200" b="1" dirty="0" smtClean="0">
                <a:solidFill>
                  <a:schemeClr val="bg1"/>
                </a:solidFill>
                <a:effectLst>
                  <a:outerShdw blurRad="38100" dist="38100" dir="2700000" algn="tl">
                    <a:srgbClr val="000000">
                      <a:alpha val="43137"/>
                    </a:srgbClr>
                  </a:outerShdw>
                </a:effectLst>
              </a:rPr>
              <a:t>Επίλυση προβλήματος </a:t>
            </a:r>
            <a:endParaRPr lang="el-GR"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620131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16832"/>
            <a:ext cx="8319868" cy="3539430"/>
          </a:xfrm>
          <a:prstGeom prst="rect">
            <a:avLst/>
          </a:prstGeom>
          <a:solidFill>
            <a:srgbClr val="FFE285"/>
          </a:solidFill>
        </p:spPr>
        <p:txBody>
          <a:bodyPr wrap="square">
            <a:spAutoFit/>
          </a:bodyPr>
          <a:lstStyle/>
          <a:p>
            <a:pPr algn="ctr"/>
            <a:r>
              <a:rPr lang="el-GR" sz="2800" b="1" dirty="0"/>
              <a:t>Ανοιχτό </a:t>
            </a:r>
            <a:r>
              <a:rPr lang="el-GR" sz="2800" b="1" dirty="0" smtClean="0"/>
              <a:t>πρόβλημα:</a:t>
            </a:r>
            <a:r>
              <a:rPr lang="el-GR" sz="2800" dirty="0" smtClean="0"/>
              <a:t> </a:t>
            </a:r>
            <a:r>
              <a:rPr lang="el-GR" sz="2800" dirty="0"/>
              <a:t>(Μαθηματικά Α΄ Γυμνασίου, σελ. 209, αναπροσαρμογή</a:t>
            </a:r>
            <a:r>
              <a:rPr lang="el-GR" sz="2800" dirty="0" smtClean="0"/>
              <a:t>)</a:t>
            </a:r>
          </a:p>
          <a:p>
            <a:pPr algn="ctr"/>
            <a:endParaRPr lang="el-GR" sz="2800" dirty="0"/>
          </a:p>
          <a:p>
            <a:r>
              <a:rPr lang="el-GR" sz="2800" i="1" dirty="0"/>
              <a:t>Οι τεχνίτες θα πρέπει να τοποθετήσουν μια κολώνα φωτισμού στο κέντρο ενός κυκλικού σιντριβανιού. Όμως το κέντρο έχει χαθεί. Μπορείτε να τους βοηθήσετε να προσδιορίσουν το κέντρο του κυκλικού σιντριβανιού;</a:t>
            </a:r>
            <a:r>
              <a:rPr lang="el-GR" sz="2800" dirty="0"/>
              <a:t>  </a:t>
            </a:r>
          </a:p>
        </p:txBody>
      </p:sp>
      <p:sp>
        <p:nvSpPr>
          <p:cNvPr id="4" name="Text Box 2"/>
          <p:cNvSpPr txBox="1">
            <a:spLocks noChangeArrowheads="1"/>
          </p:cNvSpPr>
          <p:nvPr/>
        </p:nvSpPr>
        <p:spPr bwMode="auto">
          <a:xfrm>
            <a:off x="263014" y="764704"/>
            <a:ext cx="858491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1. Ανοιχτά προβλήματα με ποικιλία στρατηγικών</a:t>
            </a:r>
            <a:endParaRPr lang="el-GR" sz="500" dirty="0" smtClean="0"/>
          </a:p>
        </p:txBody>
      </p:sp>
    </p:spTree>
    <p:extLst>
      <p:ext uri="{BB962C8B-B14F-4D97-AF65-F5344CB8AC3E}">
        <p14:creationId xmlns:p14="http://schemas.microsoft.com/office/powerpoint/2010/main" val="42695565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7784" y="852280"/>
            <a:ext cx="8361377" cy="2954655"/>
          </a:xfrm>
          <a:prstGeom prst="rect">
            <a:avLst/>
          </a:prstGeom>
          <a:solidFill>
            <a:srgbClr val="FFE285"/>
          </a:solidFill>
        </p:spPr>
        <p:txBody>
          <a:bodyPr wrap="square">
            <a:spAutoFit/>
          </a:bodyPr>
          <a:lstStyle/>
          <a:p>
            <a:pPr algn="ctr"/>
            <a:r>
              <a:rPr lang="el-GR" sz="2800" b="1" dirty="0">
                <a:latin typeface="+mn-lt"/>
              </a:rPr>
              <a:t>Ανοιχτό πρόβλημα </a:t>
            </a:r>
            <a:r>
              <a:rPr lang="en-US" sz="2800" b="1" dirty="0">
                <a:latin typeface="+mn-lt"/>
              </a:rPr>
              <a:t>10 </a:t>
            </a:r>
            <a:r>
              <a:rPr lang="el-GR" sz="2800" dirty="0">
                <a:latin typeface="+mn-lt"/>
              </a:rPr>
              <a:t>(Β΄ Λυκείου, Κατεύθυνση, αξιοποίηση ΤΠΕ</a:t>
            </a:r>
            <a:r>
              <a:rPr lang="el-GR" sz="2800" dirty="0" smtClean="0">
                <a:latin typeface="+mn-lt"/>
              </a:rPr>
              <a:t>)</a:t>
            </a:r>
          </a:p>
          <a:p>
            <a:r>
              <a:rPr lang="el-GR" sz="2600" dirty="0" smtClean="0">
                <a:latin typeface="+mn-lt"/>
              </a:rPr>
              <a:t>Ο </a:t>
            </a:r>
            <a:r>
              <a:rPr lang="el-GR" sz="2600" dirty="0">
                <a:latin typeface="+mn-lt"/>
              </a:rPr>
              <a:t>γνώμονας ΑΒΓ τοποθετείται κατά τέτοιο τρόπο ώστε το σημείο Β να βρίσκεται στον θετικό </a:t>
            </a:r>
            <a:r>
              <a:rPr lang="el-GR" sz="2600" dirty="0" err="1">
                <a:latin typeface="+mn-lt"/>
              </a:rPr>
              <a:t>ημιάξονα</a:t>
            </a:r>
            <a:r>
              <a:rPr lang="el-GR" sz="2600" dirty="0">
                <a:latin typeface="+mn-lt"/>
              </a:rPr>
              <a:t> των τετμημένων και το Γ στον θετικό </a:t>
            </a:r>
            <a:r>
              <a:rPr lang="el-GR" sz="2600" dirty="0" err="1">
                <a:latin typeface="+mn-lt"/>
              </a:rPr>
              <a:t>ημιάξονα</a:t>
            </a:r>
            <a:r>
              <a:rPr lang="el-GR" sz="2600" dirty="0">
                <a:latin typeface="+mn-lt"/>
              </a:rPr>
              <a:t> των τεταγμένων. Μετακινούμε το γνώμονα ώστε τα Β και Γ να “γλιστρούν” στους άξονες. Με ποιο τρόπο μετακινείται το σημείο Α</a:t>
            </a:r>
            <a:r>
              <a:rPr lang="el-GR" sz="2600" dirty="0" smtClean="0">
                <a:latin typeface="+mn-lt"/>
              </a:rPr>
              <a:t>;</a:t>
            </a:r>
            <a:endParaRPr lang="el-GR" dirty="0" smtClean="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915816" y="4005064"/>
            <a:ext cx="3528392" cy="2448272"/>
          </a:xfrm>
          <a:prstGeom prst="rect">
            <a:avLst/>
          </a:prstGeom>
          <a:noFill/>
          <a:ln>
            <a:noFill/>
          </a:ln>
        </p:spPr>
      </p:pic>
      <p:sp>
        <p:nvSpPr>
          <p:cNvPr id="6" name="Text Box 2"/>
          <p:cNvSpPr txBox="1">
            <a:spLocks noChangeArrowheads="1"/>
          </p:cNvSpPr>
          <p:nvPr/>
        </p:nvSpPr>
        <p:spPr bwMode="auto">
          <a:xfrm>
            <a:off x="316017" y="52162"/>
            <a:ext cx="858491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1. Ανοιχτά προβλήματα με ποικιλία στρατηγικών</a:t>
            </a:r>
            <a:endParaRPr lang="el-GR" sz="500" dirty="0" smtClean="0"/>
          </a:p>
        </p:txBody>
      </p:sp>
    </p:spTree>
    <p:extLst>
      <p:ext uri="{BB962C8B-B14F-4D97-AF65-F5344CB8AC3E}">
        <p14:creationId xmlns:p14="http://schemas.microsoft.com/office/powerpoint/2010/main" val="37166916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332032" y="836712"/>
            <a:ext cx="7480327" cy="4824536"/>
          </a:xfrm>
          <a:prstGeom prst="rect">
            <a:avLst/>
          </a:prstGeom>
          <a:noFill/>
          <a:ln>
            <a:noFill/>
          </a:ln>
        </p:spPr>
      </p:pic>
      <p:graphicFrame>
        <p:nvGraphicFramePr>
          <p:cNvPr id="2" name="Object 1">
            <a:hlinkClick r:id="rId5" action="ppaction://hlinkfile"/>
          </p:cNvPr>
          <p:cNvGraphicFramePr>
            <a:graphicFrameLocks noChangeAspect="1"/>
          </p:cNvGraphicFramePr>
          <p:nvPr>
            <p:extLst>
              <p:ext uri="{D42A27DB-BD31-4B8C-83A1-F6EECF244321}">
                <p14:modId xmlns:p14="http://schemas.microsoft.com/office/powerpoint/2010/main" val="1727296969"/>
              </p:ext>
            </p:extLst>
          </p:nvPr>
        </p:nvGraphicFramePr>
        <p:xfrm>
          <a:off x="7740352" y="5808583"/>
          <a:ext cx="1231900" cy="685800"/>
        </p:xfrm>
        <a:graphic>
          <a:graphicData uri="http://schemas.openxmlformats.org/presentationml/2006/ole">
            <mc:AlternateContent xmlns:mc="http://schemas.openxmlformats.org/markup-compatibility/2006">
              <mc:Choice xmlns:v="urn:schemas-microsoft-com:vml" Requires="v">
                <p:oleObj spid="_x0000_s2445" name="Packager Shell Object" showAsIcon="1" r:id="rId6" imgW="1232280" imgH="685800" progId="Package">
                  <p:embed/>
                </p:oleObj>
              </mc:Choice>
              <mc:Fallback>
                <p:oleObj name="Packager Shell Object" showAsIcon="1" r:id="rId6" imgW="1232280" imgH="685800" progId="Package">
                  <p:embed/>
                  <p:pic>
                    <p:nvPicPr>
                      <p:cNvPr id="0" name="Object 1"/>
                      <p:cNvPicPr>
                        <a:picLocks noChangeAspect="1" noChangeArrowheads="1"/>
                      </p:cNvPicPr>
                      <p:nvPr/>
                    </p:nvPicPr>
                    <p:blipFill>
                      <a:blip r:embed="rId7"/>
                      <a:srcRect/>
                      <a:stretch>
                        <a:fillRect/>
                      </a:stretch>
                    </p:blipFill>
                    <p:spPr bwMode="auto">
                      <a:xfrm>
                        <a:off x="7740352" y="5808583"/>
                        <a:ext cx="12319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112051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571472" y="1340768"/>
            <a:ext cx="8143932" cy="4170372"/>
          </a:xfrm>
          <a:prstGeom prst="rect">
            <a:avLst/>
          </a:prstGeom>
          <a:solidFill>
            <a:srgbClr val="FFE285"/>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hangingPunct="0"/>
            <a:r>
              <a:rPr lang="el-GR" sz="500" dirty="0" smtClean="0"/>
              <a:t> </a:t>
            </a:r>
          </a:p>
          <a:p>
            <a:pPr hangingPunct="0"/>
            <a:r>
              <a:rPr lang="el-GR" sz="2800" dirty="0" smtClean="0"/>
              <a:t>Δύο </a:t>
            </a:r>
            <a:r>
              <a:rPr lang="el-GR" sz="2800" dirty="0"/>
              <a:t>ευθείες ε</a:t>
            </a:r>
            <a:r>
              <a:rPr lang="el-GR" sz="2800" baseline="-25000" dirty="0"/>
              <a:t>1</a:t>
            </a:r>
            <a:r>
              <a:rPr lang="el-GR" sz="2800" dirty="0"/>
              <a:t> και ε</a:t>
            </a:r>
            <a:r>
              <a:rPr lang="el-GR" sz="2800" baseline="-25000" dirty="0"/>
              <a:t>2</a:t>
            </a:r>
            <a:r>
              <a:rPr lang="el-GR" sz="2800" dirty="0"/>
              <a:t> τέμνονται στο εξωτερικό του φύλλου σχεδίασης σε ένα σημείο Ο. Να βρεις μια μέθοδο να χαράξεις τη διχοτόμο της γωνίας που σχηματίζουν οι ε1 και ε2 χωρίς να βγεις έξω  από το φύλλο σχεδίασης</a:t>
            </a:r>
            <a:r>
              <a:rPr lang="el-GR" sz="2800" dirty="0" smtClean="0"/>
              <a:t>.</a:t>
            </a:r>
          </a:p>
          <a:p>
            <a:pPr hangingPunct="0"/>
            <a:endParaRPr lang="el-GR" sz="2400" dirty="0"/>
          </a:p>
          <a:p>
            <a:pPr hangingPunct="0"/>
            <a:endParaRPr lang="el-GR" sz="2400" dirty="0" smtClean="0"/>
          </a:p>
          <a:p>
            <a:pPr hangingPunct="0"/>
            <a:endParaRPr lang="el-GR" sz="2400" dirty="0"/>
          </a:p>
          <a:p>
            <a:pPr hangingPunct="0"/>
            <a:endParaRPr lang="el-GR" sz="2400" dirty="0" smtClean="0"/>
          </a:p>
          <a:p>
            <a:pPr hangingPunct="0"/>
            <a:endParaRPr lang="el-GR" sz="24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5" name="Object 4"/>
          <p:cNvGraphicFramePr>
            <a:graphicFrameLocks noChangeAspect="1"/>
          </p:cNvGraphicFramePr>
          <p:nvPr>
            <p:extLst>
              <p:ext uri="{D42A27DB-BD31-4B8C-83A1-F6EECF244321}">
                <p14:modId xmlns:p14="http://schemas.microsoft.com/office/powerpoint/2010/main" val="2742861486"/>
              </p:ext>
            </p:extLst>
          </p:nvPr>
        </p:nvGraphicFramePr>
        <p:xfrm>
          <a:off x="3595687" y="3717032"/>
          <a:ext cx="1952625" cy="1609725"/>
        </p:xfrm>
        <a:graphic>
          <a:graphicData uri="http://schemas.openxmlformats.org/presentationml/2006/ole">
            <mc:AlternateContent xmlns:mc="http://schemas.openxmlformats.org/markup-compatibility/2006">
              <mc:Choice xmlns:v="urn:schemas-microsoft-com:vml" Requires="v">
                <p:oleObj spid="_x0000_s17637" name="CorelDRAW" r:id="rId4" imgW="2905125" imgH="2400300" progId="CorelDraw.Graphic.15">
                  <p:embed/>
                </p:oleObj>
              </mc:Choice>
              <mc:Fallback>
                <p:oleObj name="CorelDRAW" r:id="rId4" imgW="2905125" imgH="2400300" progId="CorelDraw.Graphic.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5687" y="3717032"/>
                        <a:ext cx="1952625" cy="160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2"/>
          <p:cNvSpPr txBox="1">
            <a:spLocks noChangeArrowheads="1"/>
          </p:cNvSpPr>
          <p:nvPr/>
        </p:nvSpPr>
        <p:spPr bwMode="auto">
          <a:xfrm>
            <a:off x="279544" y="487630"/>
            <a:ext cx="858491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1. Ανοιχτά προβλήματα με ποικιλία στρατηγικών</a:t>
            </a:r>
            <a:endParaRPr lang="el-GR" sz="5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43204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l-GR" sz="3200" b="1" i="1" dirty="0" smtClean="0"/>
              <a:t>Διαγωνισμός </a:t>
            </a:r>
            <a:r>
              <a:rPr lang="en-US" sz="3200" b="1" i="1" dirty="0" smtClean="0"/>
              <a:t>Pisa 2000</a:t>
            </a:r>
            <a:r>
              <a:rPr lang="el-GR" sz="3200" b="1" i="1" dirty="0" smtClean="0"/>
              <a:t> (15χρονοι σε 57 χώρες)</a:t>
            </a:r>
            <a:endParaRPr lang="el-GR" sz="3200" b="1" i="1" dirty="0"/>
          </a:p>
        </p:txBody>
      </p:sp>
      <p:sp>
        <p:nvSpPr>
          <p:cNvPr id="12" name="Rectangle 11"/>
          <p:cNvSpPr/>
          <p:nvPr/>
        </p:nvSpPr>
        <p:spPr>
          <a:xfrm>
            <a:off x="107504" y="3573016"/>
            <a:ext cx="9036496" cy="3170099"/>
          </a:xfrm>
          <a:prstGeom prst="rect">
            <a:avLst/>
          </a:prstGeom>
        </p:spPr>
        <p:txBody>
          <a:bodyPr wrap="square">
            <a:spAutoFit/>
          </a:bodyPr>
          <a:lstStyle/>
          <a:p>
            <a:pPr marL="263525" indent="-263525"/>
            <a:r>
              <a:rPr lang="el-GR" sz="2000" b="1" i="1" dirty="0"/>
              <a:t>α)</a:t>
            </a:r>
            <a:r>
              <a:rPr lang="el-GR" sz="2000" i="1" dirty="0"/>
              <a:t> Συμπληρώστε τα στοιχεία που λείπουν στον παραπάνω πίνακα. Στη συνέχεια να γενικεύσετε το πρόβλημα δίνοντας το πλήθος των δέντρων μηλιάς και το πλήθος των κυπαρισσιών για ν σειρές από μηλιές </a:t>
            </a:r>
            <a:endParaRPr lang="el-GR" sz="2000" dirty="0"/>
          </a:p>
          <a:p>
            <a:pPr marL="263525" indent="-263525"/>
            <a:r>
              <a:rPr lang="el-GR" sz="2000" b="1" i="1" dirty="0" smtClean="0"/>
              <a:t>β</a:t>
            </a:r>
            <a:r>
              <a:rPr lang="el-GR" sz="2000" b="1" i="1" dirty="0"/>
              <a:t>)</a:t>
            </a:r>
            <a:r>
              <a:rPr lang="el-GR" sz="2000" i="1" dirty="0"/>
              <a:t> Υπάρχει μια τιμή του ν, για την οποία το πλήθος των δέντρων μηλιάς ισούται με το πλήθος των κυπαρισσιών. Να βρείτε αυτήν την τιμή του ν και να περιγράψετε τον τρόπο, με τον οποίο την υπολογίσατε.</a:t>
            </a:r>
            <a:endParaRPr lang="el-GR" sz="2000" dirty="0"/>
          </a:p>
          <a:p>
            <a:pPr marL="263525" indent="-263525"/>
            <a:r>
              <a:rPr lang="el-GR" sz="2000" i="1" dirty="0"/>
              <a:t> </a:t>
            </a:r>
            <a:r>
              <a:rPr lang="el-GR" sz="2000" b="1" i="1" dirty="0" smtClean="0"/>
              <a:t>γ</a:t>
            </a:r>
            <a:r>
              <a:rPr lang="el-GR" sz="2000" b="1" i="1" dirty="0"/>
              <a:t>)</a:t>
            </a:r>
            <a:r>
              <a:rPr lang="el-GR" sz="2000" i="1" dirty="0"/>
              <a:t> Ας υποθέσουμε ότι ο αγρότης μεγαλώνει συνέχεια το περιβόλι του προσθέτοντας συνεχώς σειρές δέντρων. Ενώ ο αγρότης μεγαλώνει το περιβόλι του προσθέτοντας σειρές, θα χρειαστεί περισσότερες μηλιές ή κυπαρίσσια; Γράψτε παρακάτω τον τρόπο με τον οποίο βρήκατε την απάντησή σας. </a:t>
            </a:r>
            <a:endParaRPr lang="el-GR" sz="2000" dirty="0"/>
          </a:p>
        </p:txBody>
      </p:sp>
      <p:sp>
        <p:nvSpPr>
          <p:cNvPr id="13" name="Rectangle 12"/>
          <p:cNvSpPr/>
          <p:nvPr/>
        </p:nvSpPr>
        <p:spPr>
          <a:xfrm>
            <a:off x="251520" y="543172"/>
            <a:ext cx="8784976" cy="1631216"/>
          </a:xfrm>
          <a:prstGeom prst="rect">
            <a:avLst/>
          </a:prstGeom>
        </p:spPr>
        <p:txBody>
          <a:bodyPr wrap="square">
            <a:spAutoFit/>
          </a:bodyPr>
          <a:lstStyle/>
          <a:p>
            <a:pPr lvl="0"/>
            <a:r>
              <a:rPr lang="el-GR" sz="2000" i="1" dirty="0" smtClean="0"/>
              <a:t>Ένας αγρότης θέλει να φυτέψει μηλιές σε σειρές και σε τετράγωνο σχήμα. Σκέφτεται να προστατέψει τις μηλιές από τον αέρα, περιφράζοντάς τες με κυπαρίσσια. Στα παρακάτω διαγράμματα βλέπουμε τη διάταξη των δέντρων, όπως τα φαντάζεται ο αγρότης. Κάθε διάγραμμα περιλαμβάνει διαφορετικές σειρές από μηλιές. (ν = σειρές από μηλιές)</a:t>
            </a:r>
            <a:endParaRPr lang="el-GR" sz="2000" dirty="0"/>
          </a:p>
        </p:txBody>
      </p:sp>
      <p:pic>
        <p:nvPicPr>
          <p:cNvPr id="1025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9615" y="2216890"/>
            <a:ext cx="4142065"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6"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2" y="2251883"/>
            <a:ext cx="19431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43003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3171"/>
            <a:ext cx="8784976" cy="929565"/>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l-GR" sz="3200" b="1" i="1" dirty="0" smtClean="0"/>
              <a:t>2. Ανοιχτά </a:t>
            </a:r>
            <a:r>
              <a:rPr lang="el-GR" sz="3200" b="1" i="1" dirty="0"/>
              <a:t>προβλήματα με πολλά</a:t>
            </a:r>
            <a:br>
              <a:rPr lang="el-GR" sz="3200" b="1" i="1" dirty="0"/>
            </a:br>
            <a:r>
              <a:rPr lang="el-GR" sz="3200" b="1" i="1" dirty="0"/>
              <a:t> σωστά αποτελέσματα </a:t>
            </a:r>
          </a:p>
        </p:txBody>
      </p:sp>
      <p:sp>
        <p:nvSpPr>
          <p:cNvPr id="3" name="Rectangle 2"/>
          <p:cNvSpPr/>
          <p:nvPr/>
        </p:nvSpPr>
        <p:spPr>
          <a:xfrm>
            <a:off x="395536" y="1484784"/>
            <a:ext cx="8352928" cy="1815882"/>
          </a:xfrm>
          <a:prstGeom prst="rect">
            <a:avLst/>
          </a:prstGeom>
          <a:solidFill>
            <a:srgbClr val="FFE285"/>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el-GR" sz="2800" dirty="0"/>
              <a:t>Ο όγκος ενός ορθογωνίου παραλληλεπιπέδου είναι 48 m</a:t>
            </a:r>
            <a:r>
              <a:rPr lang="el-GR" sz="2800" baseline="30000" dirty="0"/>
              <a:t>3</a:t>
            </a:r>
            <a:r>
              <a:rPr lang="el-GR" sz="2800" dirty="0"/>
              <a:t> και οι διαστάσεις του είναι ακέραιοι αριθμοί. Ποιες θα μπορούσαν να είναι οι διαστάσεις του; Να βρείτε όλες τις δυνατές λύσεις.</a:t>
            </a:r>
          </a:p>
        </p:txBody>
      </p:sp>
    </p:spTree>
    <p:extLst>
      <p:ext uri="{BB962C8B-B14F-4D97-AF65-F5344CB8AC3E}">
        <p14:creationId xmlns:p14="http://schemas.microsoft.com/office/powerpoint/2010/main" val="26298009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428596" y="785794"/>
            <a:ext cx="8358246" cy="3308598"/>
          </a:xfrm>
          <a:prstGeom prst="rect">
            <a:avLst/>
          </a:prstGeom>
          <a:solidFill>
            <a:srgbClr val="FFE285"/>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3. Ανοιχτά προβλήματα με ανοιχτή ερμηνεία  της εκφώνησης </a:t>
            </a:r>
          </a:p>
          <a:p>
            <a:pPr algn="ctr" hangingPunct="0"/>
            <a:r>
              <a:rPr lang="el-GR" sz="500" b="1" dirty="0" smtClean="0"/>
              <a:t> </a:t>
            </a:r>
          </a:p>
          <a:p>
            <a:pPr marL="342900" indent="-342900" algn="just" hangingPunct="0">
              <a:buFont typeface="Arial" pitchFamily="34" charset="0"/>
              <a:buChar char="•"/>
            </a:pPr>
            <a:r>
              <a:rPr lang="el-GR" sz="2800" dirty="0" smtClean="0"/>
              <a:t>Πώς μπορείς να γεμίσεις πιο αποτελεσματικά ένα κουτί με αντικείμενα του ίδιου σχήματος;</a:t>
            </a:r>
          </a:p>
          <a:p>
            <a:pPr marL="342900" indent="-342900" algn="just" hangingPunct="0">
              <a:buFont typeface="Arial" pitchFamily="34" charset="0"/>
              <a:buChar char="•"/>
            </a:pPr>
            <a:endParaRPr lang="el-GR" sz="2800" dirty="0" smtClean="0"/>
          </a:p>
          <a:p>
            <a:pPr marL="342900" indent="-342900" algn="just" hangingPunct="0">
              <a:buFont typeface="Arial" pitchFamily="34" charset="0"/>
              <a:buChar char="•"/>
            </a:pPr>
            <a:r>
              <a:rPr lang="el-GR" sz="2800" dirty="0" smtClean="0"/>
              <a:t>Πόσα κύτταρα υπάρχουν κατά μέσο όρο στο σώμα ενός ενήλικου άνδρα;</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428596" y="404664"/>
            <a:ext cx="8358246" cy="115416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3. Ανοιχτά προβλήματα με ανοιχτή ερμηνεία της εκφώνησης </a:t>
            </a:r>
          </a:p>
          <a:p>
            <a:pPr algn="ctr" hangingPunct="0"/>
            <a:r>
              <a:rPr lang="el-GR" sz="500" b="1" dirty="0" smtClean="0"/>
              <a:t> </a:t>
            </a:r>
          </a:p>
        </p:txBody>
      </p:sp>
      <p:sp>
        <p:nvSpPr>
          <p:cNvPr id="2" name="Rectangle 1"/>
          <p:cNvSpPr/>
          <p:nvPr/>
        </p:nvSpPr>
        <p:spPr>
          <a:xfrm>
            <a:off x="428596" y="2132856"/>
            <a:ext cx="8535892" cy="3231654"/>
          </a:xfrm>
          <a:prstGeom prst="rect">
            <a:avLst/>
          </a:prstGeom>
          <a:solidFill>
            <a:srgbClr val="FFE285"/>
          </a:solidFill>
        </p:spPr>
        <p:txBody>
          <a:bodyPr wrap="square">
            <a:spAutoFit/>
          </a:bodyPr>
          <a:lstStyle/>
          <a:p>
            <a:pPr algn="ctr"/>
            <a:r>
              <a:rPr lang="el-GR" sz="2400" b="1" dirty="0" smtClean="0"/>
              <a:t>Παράδειγμα</a:t>
            </a:r>
            <a:r>
              <a:rPr lang="el-GR" sz="2400" dirty="0" smtClean="0"/>
              <a:t>: </a:t>
            </a:r>
            <a:r>
              <a:rPr lang="el-GR" sz="2400" dirty="0"/>
              <a:t>(Βιβλίο καθηγητή Γεωμετρίας Λυκείου, σελ. 55</a:t>
            </a:r>
            <a:r>
              <a:rPr lang="el-GR" sz="2400" dirty="0" smtClean="0"/>
              <a:t>)</a:t>
            </a:r>
          </a:p>
          <a:p>
            <a:endParaRPr lang="el-GR" sz="2400" dirty="0"/>
          </a:p>
          <a:p>
            <a:r>
              <a:rPr lang="el-GR" sz="2800" i="1" dirty="0"/>
              <a:t>Δίνονται τρία σημεία Α, Β, Γ, μη </a:t>
            </a:r>
            <a:r>
              <a:rPr lang="el-GR" sz="2800" i="1" dirty="0" err="1"/>
              <a:t>συνευθειακά</a:t>
            </a:r>
            <a:r>
              <a:rPr lang="el-GR" sz="2800" i="1" dirty="0"/>
              <a:t>. Να βρείτε σημείο Σ του επιπέδου, ώστε τα τρίγωνα ΣΑΒ και ΣΒΓ να είναι ισοσκελή. </a:t>
            </a:r>
            <a:endParaRPr lang="el-GR" sz="2800" i="1" dirty="0" smtClean="0"/>
          </a:p>
          <a:p>
            <a:endParaRPr lang="el-GR" sz="2400" i="1" dirty="0"/>
          </a:p>
          <a:p>
            <a:r>
              <a:rPr lang="el-GR" sz="2400" u="sng" dirty="0"/>
              <a:t>Δύο ομάδες της Α΄ Λυκείου έδωσαν τις ακόλουθες λύσεις</a:t>
            </a:r>
            <a:r>
              <a:rPr lang="el-GR" sz="2400" dirty="0"/>
              <a:t>: </a:t>
            </a:r>
          </a:p>
          <a:p>
            <a:endParaRPr lang="el-GR" sz="2400" dirty="0"/>
          </a:p>
        </p:txBody>
      </p:sp>
    </p:spTree>
    <p:extLst>
      <p:ext uri="{BB962C8B-B14F-4D97-AF65-F5344CB8AC3E}">
        <p14:creationId xmlns:p14="http://schemas.microsoft.com/office/powerpoint/2010/main" val="30205686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226755" y="548680"/>
            <a:ext cx="2592288" cy="1932555"/>
          </a:xfrm>
          <a:prstGeom prst="rect">
            <a:avLst/>
          </a:prstGeom>
          <a:noFill/>
          <a:ln>
            <a:noFill/>
          </a:ln>
        </p:spPr>
      </p:pic>
      <p:sp>
        <p:nvSpPr>
          <p:cNvPr id="3" name="Rectangle 2"/>
          <p:cNvSpPr/>
          <p:nvPr/>
        </p:nvSpPr>
        <p:spPr>
          <a:xfrm>
            <a:off x="230525" y="332656"/>
            <a:ext cx="6177171" cy="2923877"/>
          </a:xfrm>
          <a:prstGeom prst="rect">
            <a:avLst/>
          </a:prstGeom>
        </p:spPr>
        <p:txBody>
          <a:bodyPr wrap="square">
            <a:spAutoFit/>
          </a:bodyPr>
          <a:lstStyle/>
          <a:p>
            <a:r>
              <a:rPr lang="el-GR" sz="2300" b="1" dirty="0"/>
              <a:t>Πρώτη ερμηνεία (ομάδα Α)</a:t>
            </a:r>
            <a:r>
              <a:rPr lang="el-GR" sz="2300" dirty="0"/>
              <a:t>: Το σημείο Σ ορίζεται </a:t>
            </a:r>
            <a:r>
              <a:rPr lang="el-GR" sz="2300" u="sng" dirty="0"/>
              <a:t>ως σημείο τομής των </a:t>
            </a:r>
            <a:r>
              <a:rPr lang="el-GR" sz="2300" u="sng" dirty="0" err="1"/>
              <a:t>μεσοκαθέτων</a:t>
            </a:r>
            <a:r>
              <a:rPr lang="el-GR" sz="2300" u="sng" dirty="0"/>
              <a:t> </a:t>
            </a:r>
            <a:r>
              <a:rPr lang="el-GR" sz="2300" dirty="0"/>
              <a:t>των ευθυγράμμων τμημάτων ΑΒ και ΒΓ. Επειδή το Σ είναι σημείο της </a:t>
            </a:r>
            <a:r>
              <a:rPr lang="el-GR" sz="2300" dirty="0" err="1"/>
              <a:t>μεσοκαθέτου</a:t>
            </a:r>
            <a:r>
              <a:rPr lang="el-GR" sz="2300" dirty="0"/>
              <a:t> η</a:t>
            </a:r>
            <a:r>
              <a:rPr lang="el-GR" sz="2300" baseline="-25000" dirty="0"/>
              <a:t>1</a:t>
            </a:r>
            <a:r>
              <a:rPr lang="el-GR" sz="2300" dirty="0"/>
              <a:t>, θα </a:t>
            </a:r>
            <a:r>
              <a:rPr lang="el-GR" sz="2300" dirty="0" err="1"/>
              <a:t>ισαπέχει</a:t>
            </a:r>
            <a:r>
              <a:rPr lang="el-GR" sz="2300" dirty="0"/>
              <a:t> από τα άκρα του ευθυγράμμου τμήματος ΑΒ. Επομένως το τρίγωνο ΣΑΒ είναι ισοσκελές. Ομοίως το τρίγωνο ΣΒΓ είναι ισοσκελές.</a:t>
            </a:r>
          </a:p>
        </p:txBody>
      </p:sp>
      <p:sp>
        <p:nvSpPr>
          <p:cNvPr id="5" name="Rectangle 4"/>
          <p:cNvSpPr/>
          <p:nvPr/>
        </p:nvSpPr>
        <p:spPr>
          <a:xfrm>
            <a:off x="195049" y="4127259"/>
            <a:ext cx="6033135" cy="2215991"/>
          </a:xfrm>
          <a:prstGeom prst="rect">
            <a:avLst/>
          </a:prstGeom>
        </p:spPr>
        <p:txBody>
          <a:bodyPr wrap="square">
            <a:spAutoFit/>
          </a:bodyPr>
          <a:lstStyle/>
          <a:p>
            <a:r>
              <a:rPr lang="el-GR" sz="2300" b="1" dirty="0"/>
              <a:t>Δεύτερη ερμηνεία (ομάδα Β)</a:t>
            </a:r>
            <a:r>
              <a:rPr lang="el-GR" sz="2300" dirty="0"/>
              <a:t>: Το σημείο Σ ορίζεται ως το δεύτερο </a:t>
            </a:r>
            <a:r>
              <a:rPr lang="el-GR" sz="2300" u="sng" dirty="0"/>
              <a:t>σημείο τομής των κύκλων</a:t>
            </a:r>
            <a:r>
              <a:rPr lang="el-GR" sz="2300" dirty="0"/>
              <a:t> (Α, ΑΒ) και (Γ, ΓΒ). Επειδή ΑΒ=ΑΣ (ακτίνες του ίδιου κύκλου), το τρίγωνο ΑΒΣ είναι ισοσκελές. Ομοίως το τρίγωνο ΒΓΣ είναι ισοσκελές</a:t>
            </a:r>
          </a:p>
        </p:txBody>
      </p:sp>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6407696" y="4268372"/>
            <a:ext cx="2736304" cy="1933763"/>
          </a:xfrm>
          <a:prstGeom prst="rect">
            <a:avLst/>
          </a:prstGeom>
          <a:noFill/>
          <a:ln>
            <a:noFill/>
          </a:ln>
        </p:spPr>
      </p:pic>
    </p:spTree>
    <p:extLst>
      <p:ext uri="{BB962C8B-B14F-4D97-AF65-F5344CB8AC3E}">
        <p14:creationId xmlns:p14="http://schemas.microsoft.com/office/powerpoint/2010/main" val="22743622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23049" y="116632"/>
            <a:ext cx="8358246" cy="655564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spAutoFit/>
          </a:bodyPr>
          <a:lstStyle/>
          <a:p>
            <a:pPr algn="ctr" hangingPunct="0"/>
            <a:r>
              <a:rPr lang="el-GR" sz="3200" b="1" dirty="0" smtClean="0">
                <a:solidFill>
                  <a:srgbClr val="C00000"/>
                </a:solidFill>
              </a:rPr>
              <a:t>4. </a:t>
            </a:r>
            <a:r>
              <a:rPr lang="el-GR" sz="2500" b="1" dirty="0" smtClean="0">
                <a:solidFill>
                  <a:srgbClr val="C00000"/>
                </a:solidFill>
              </a:rPr>
              <a:t>Ανοιχτά προβλήματα-γρίφοι που απαιτούν αποκόλληση  από  την πρώτη αντίληψη και αλλαγή οπτικής  γωνίας</a:t>
            </a:r>
            <a:endParaRPr lang="el-GR" sz="2500" dirty="0" smtClean="0">
              <a:solidFill>
                <a:srgbClr val="C00000"/>
              </a:solidFill>
            </a:endParaRPr>
          </a:p>
          <a:p>
            <a:pPr algn="ctr" hangingPunct="0"/>
            <a:r>
              <a:rPr lang="el-GR" sz="600" b="1" dirty="0" smtClean="0">
                <a:solidFill>
                  <a:srgbClr val="C00000"/>
                </a:solidFill>
              </a:rPr>
              <a:t> </a:t>
            </a:r>
          </a:p>
          <a:p>
            <a:pPr algn="ctr" hangingPunct="0"/>
            <a:r>
              <a:rPr lang="el-GR" sz="500" b="1" dirty="0" smtClean="0"/>
              <a:t> </a:t>
            </a:r>
          </a:p>
          <a:p>
            <a:pPr hangingPunct="0"/>
            <a:r>
              <a:rPr lang="el-GR" sz="2400" i="1" dirty="0" smtClean="0"/>
              <a:t>Τοποθετήστε  εννέα  σπίρτα  έτσι  ώστε  να </a:t>
            </a:r>
          </a:p>
          <a:p>
            <a:pPr hangingPunct="0"/>
            <a:r>
              <a:rPr lang="el-GR" sz="2400" i="1" dirty="0" smtClean="0"/>
              <a:t> σχηματίζουν τέσσερα  ισόπλευρα  τρίγωνα, όπως </a:t>
            </a:r>
          </a:p>
          <a:p>
            <a:pPr hangingPunct="0"/>
            <a:r>
              <a:rPr lang="el-GR" sz="2400" i="1" dirty="0" smtClean="0"/>
              <a:t>δείχνει  το διπλανό σχήμα. Να  βρείτε  τρόπο  να  </a:t>
            </a:r>
          </a:p>
          <a:p>
            <a:pPr hangingPunct="0"/>
            <a:r>
              <a:rPr lang="el-GR" sz="2400" i="1" dirty="0" smtClean="0"/>
              <a:t>σχηματίσετε  τέσσερα  τρίγωνα  ίδιου  σχήματος</a:t>
            </a:r>
          </a:p>
          <a:p>
            <a:pPr hangingPunct="0"/>
            <a:r>
              <a:rPr lang="el-GR" sz="2400" i="1" dirty="0" smtClean="0"/>
              <a:t>και  ίσου  μεγέθους  με  αυτό  που  έχετε, </a:t>
            </a:r>
          </a:p>
          <a:p>
            <a:pPr hangingPunct="0"/>
            <a:r>
              <a:rPr lang="el-GR" sz="2400" i="1" dirty="0" smtClean="0"/>
              <a:t>χρησιμοποιώντας  μόνο  έξι σπίρτα.</a:t>
            </a:r>
          </a:p>
          <a:p>
            <a:pPr hangingPunct="0"/>
            <a:r>
              <a:rPr lang="el-GR" sz="800" dirty="0" smtClean="0"/>
              <a:t> </a:t>
            </a:r>
          </a:p>
          <a:p>
            <a:pPr lvl="0" algn="just" hangingPunct="0"/>
            <a:r>
              <a:rPr lang="el-GR" sz="2400" i="1" dirty="0" smtClean="0">
                <a:solidFill>
                  <a:schemeClr val="tx1"/>
                </a:solidFill>
                <a:ea typeface="Times New Roman" pitchFamily="18" charset="0"/>
                <a:cs typeface="Arial" pitchFamily="34" charset="0"/>
              </a:rPr>
              <a:t>Μπορείτε  να ενώσετε  τις  τελείες  στο  </a:t>
            </a:r>
          </a:p>
          <a:p>
            <a:pPr lvl="0" algn="just" hangingPunct="0"/>
            <a:r>
              <a:rPr lang="el-GR" sz="2400" i="1" dirty="0" smtClean="0">
                <a:solidFill>
                  <a:schemeClr val="tx1"/>
                </a:solidFill>
                <a:ea typeface="Times New Roman" pitchFamily="18" charset="0"/>
                <a:cs typeface="Arial" pitchFamily="34" charset="0"/>
              </a:rPr>
              <a:t> διπλανό  σχήμα με  τέσσερις  μόνο  ευθείες  </a:t>
            </a:r>
          </a:p>
          <a:p>
            <a:pPr lvl="0" algn="just" hangingPunct="0"/>
            <a:r>
              <a:rPr lang="el-GR" sz="2400" i="1" dirty="0" smtClean="0">
                <a:solidFill>
                  <a:schemeClr val="tx1"/>
                </a:solidFill>
                <a:ea typeface="Times New Roman" pitchFamily="18" charset="0"/>
                <a:cs typeface="Arial" pitchFamily="34" charset="0"/>
              </a:rPr>
              <a:t>χωρίς  να σηκώσετε  το  μολύβι  σας;</a:t>
            </a:r>
          </a:p>
          <a:p>
            <a:pPr lvl="0" algn="just" hangingPunct="0"/>
            <a:r>
              <a:rPr lang="el-GR" sz="800" i="1" dirty="0" smtClean="0">
                <a:solidFill>
                  <a:schemeClr val="tx1"/>
                </a:solidFill>
                <a:cs typeface="Arial" pitchFamily="34" charset="0"/>
              </a:rPr>
              <a:t> </a:t>
            </a:r>
            <a:endParaRPr lang="el-GR" sz="800" i="1" dirty="0">
              <a:solidFill>
                <a:schemeClr val="tx1"/>
              </a:solidFill>
              <a:cs typeface="Arial" pitchFamily="34" charset="0"/>
            </a:endParaRPr>
          </a:p>
          <a:p>
            <a:pPr algn="just" hangingPunct="0"/>
            <a:r>
              <a:rPr lang="el-GR" sz="2400" i="1" dirty="0" smtClean="0"/>
              <a:t>Με μια τεθλασμένη (πολυγωνική) </a:t>
            </a:r>
          </a:p>
          <a:p>
            <a:pPr algn="just" hangingPunct="0"/>
            <a:r>
              <a:rPr lang="el-GR" sz="2400" i="1" dirty="0" smtClean="0"/>
              <a:t>γραμμή που έχει 6 ευθύγραμμα </a:t>
            </a:r>
          </a:p>
          <a:p>
            <a:pPr algn="just" hangingPunct="0"/>
            <a:r>
              <a:rPr lang="el-GR" sz="2400" i="1" dirty="0" smtClean="0"/>
              <a:t>τμήματα ενώστε τέσσερις τετράδες</a:t>
            </a:r>
          </a:p>
          <a:p>
            <a:pPr algn="just" hangingPunct="0"/>
            <a:r>
              <a:rPr lang="el-GR" sz="2400" i="1" dirty="0" smtClean="0"/>
              <a:t> σημείων που είναι τοποθετημένα</a:t>
            </a:r>
          </a:p>
          <a:p>
            <a:pPr algn="just" hangingPunct="0"/>
            <a:r>
              <a:rPr lang="el-GR" sz="2400" i="1" dirty="0" smtClean="0"/>
              <a:t> σε σχήμα τετραγώνου. Μπορείτε;  </a:t>
            </a:r>
            <a:endParaRPr lang="el-GR" sz="2400" dirty="0"/>
          </a:p>
        </p:txBody>
      </p:sp>
      <p:pic>
        <p:nvPicPr>
          <p:cNvPr id="12" name="Picture 11"/>
          <p:cNvPicPr/>
          <p:nvPr/>
        </p:nvPicPr>
        <p:blipFill>
          <a:blip r:embed="rId3" cstate="print"/>
          <a:srcRect/>
          <a:stretch>
            <a:fillRect/>
          </a:stretch>
        </p:blipFill>
        <p:spPr bwMode="auto">
          <a:xfrm>
            <a:off x="6719358" y="1124744"/>
            <a:ext cx="1967865" cy="1711960"/>
          </a:xfrm>
          <a:prstGeom prst="rect">
            <a:avLst/>
          </a:prstGeom>
          <a:noFill/>
          <a:ln w="9525">
            <a:noFill/>
            <a:miter lim="800000"/>
            <a:headEnd/>
            <a:tailEnd/>
          </a:ln>
        </p:spPr>
      </p:pic>
      <p:pic>
        <p:nvPicPr>
          <p:cNvPr id="13" name="Picture 12"/>
          <p:cNvPicPr/>
          <p:nvPr/>
        </p:nvPicPr>
        <p:blipFill>
          <a:blip r:embed="rId4" cstate="print"/>
          <a:srcRect/>
          <a:stretch>
            <a:fillRect/>
          </a:stretch>
        </p:blipFill>
        <p:spPr bwMode="auto">
          <a:xfrm>
            <a:off x="6692624" y="3028327"/>
            <a:ext cx="1584176" cy="1463694"/>
          </a:xfrm>
          <a:prstGeom prst="rect">
            <a:avLst/>
          </a:prstGeom>
          <a:noFill/>
          <a:ln w="9525">
            <a:noFill/>
            <a:miter lim="800000"/>
            <a:headEnd/>
            <a:tailEnd/>
          </a:ln>
        </p:spPr>
      </p:pic>
      <p:pic>
        <p:nvPicPr>
          <p:cNvPr id="5" name="Εικόνα 437"/>
          <p:cNvPicPr/>
          <p:nvPr/>
        </p:nvPicPr>
        <p:blipFill>
          <a:blip r:embed="rId5" cstate="print"/>
          <a:srcRect/>
          <a:stretch>
            <a:fillRect/>
          </a:stretch>
        </p:blipFill>
        <p:spPr bwMode="auto">
          <a:xfrm>
            <a:off x="5214496" y="4934637"/>
            <a:ext cx="1685866" cy="1726052"/>
          </a:xfrm>
          <a:prstGeom prst="rect">
            <a:avLst/>
          </a:prstGeom>
          <a:noFill/>
          <a:ln w="9525">
            <a:noFill/>
            <a:miter lim="800000"/>
            <a:headEnd/>
            <a:tailEnd/>
          </a:ln>
        </p:spPr>
      </p:pic>
    </p:spTree>
    <p:extLst>
      <p:ext uri="{BB962C8B-B14F-4D97-AF65-F5344CB8AC3E}">
        <p14:creationId xmlns:p14="http://schemas.microsoft.com/office/powerpoint/2010/main" val="3207411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706437"/>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eaLnBrk="1" hangingPunct="1"/>
            <a:r>
              <a:rPr lang="el-GR" sz="4000" b="1" dirty="0" smtClean="0">
                <a:solidFill>
                  <a:schemeClr val="bg1"/>
                </a:solidFill>
                <a:effectLst>
                  <a:outerShdw blurRad="38100" dist="38100" dir="2700000" algn="tl">
                    <a:srgbClr val="000000">
                      <a:alpha val="43137"/>
                    </a:srgbClr>
                  </a:outerShdw>
                </a:effectLst>
              </a:rPr>
              <a:t>Διερεύνηση και Επίλυση προβλήματος </a:t>
            </a:r>
          </a:p>
        </p:txBody>
      </p:sp>
      <p:sp>
        <p:nvSpPr>
          <p:cNvPr id="10243" name="Rectangle 3"/>
          <p:cNvSpPr>
            <a:spLocks noGrp="1" noChangeArrowheads="1"/>
          </p:cNvSpPr>
          <p:nvPr>
            <p:ph type="body" idx="1"/>
          </p:nvPr>
        </p:nvSpPr>
        <p:spPr>
          <a:xfrm>
            <a:off x="323528" y="1196975"/>
            <a:ext cx="8568952" cy="5472385"/>
          </a:xfrm>
        </p:spPr>
        <p:style>
          <a:lnRef idx="1">
            <a:schemeClr val="accent5"/>
          </a:lnRef>
          <a:fillRef idx="2">
            <a:schemeClr val="accent5"/>
          </a:fillRef>
          <a:effectRef idx="1">
            <a:schemeClr val="accent5"/>
          </a:effectRef>
          <a:fontRef idx="minor">
            <a:schemeClr val="dk1"/>
          </a:fontRef>
        </p:style>
        <p:txBody>
          <a:bodyPr>
            <a:normAutofit fontScale="92500"/>
          </a:bodyPr>
          <a:lstStyle/>
          <a:p>
            <a:pPr eaLnBrk="1" hangingPunct="1">
              <a:spcAft>
                <a:spcPts val="600"/>
              </a:spcAft>
            </a:pPr>
            <a:r>
              <a:rPr lang="el-GR" sz="2800" dirty="0" smtClean="0"/>
              <a:t>Τα τελευταία χρόνια παρατηρείται μια </a:t>
            </a:r>
            <a:r>
              <a:rPr lang="el-GR" sz="2800" b="1" dirty="0" smtClean="0">
                <a:solidFill>
                  <a:srgbClr val="C00000"/>
                </a:solidFill>
                <a:effectLst>
                  <a:outerShdw blurRad="38100" dist="38100" dir="2700000" algn="tl">
                    <a:srgbClr val="000000">
                      <a:alpha val="43137"/>
                    </a:srgbClr>
                  </a:outerShdw>
                </a:effectLst>
              </a:rPr>
              <a:t>μετατόπιση</a:t>
            </a:r>
            <a:r>
              <a:rPr lang="el-GR" sz="2800" dirty="0" smtClean="0">
                <a:effectLst>
                  <a:outerShdw blurRad="38100" dist="38100" dir="2700000" algn="tl">
                    <a:srgbClr val="000000">
                      <a:alpha val="43137"/>
                    </a:srgbClr>
                  </a:outerShdw>
                </a:effectLst>
              </a:rPr>
              <a:t> </a:t>
            </a:r>
            <a:r>
              <a:rPr lang="el-GR" sz="2800" dirty="0" smtClean="0"/>
              <a:t>της μαθηματικής εκπαίδευσης από την εκμάθηση των αλγορίθμων και τύπων </a:t>
            </a:r>
            <a:r>
              <a:rPr lang="el-GR" sz="2800" b="1" dirty="0" smtClean="0">
                <a:solidFill>
                  <a:srgbClr val="FF0000"/>
                </a:solidFill>
                <a:effectLst>
                  <a:outerShdw blurRad="38100" dist="38100" dir="2700000" algn="tl">
                    <a:srgbClr val="000000">
                      <a:alpha val="43137"/>
                    </a:srgbClr>
                  </a:outerShdw>
                </a:effectLst>
              </a:rPr>
              <a:t>στη μελέτη των νοητικών διεργασιών των μαθητών </a:t>
            </a:r>
            <a:r>
              <a:rPr lang="el-GR" sz="2800" dirty="0" smtClean="0"/>
              <a:t>όταν λύνουν προβλήματα</a:t>
            </a:r>
            <a:r>
              <a:rPr lang="en-US" sz="2800" dirty="0" smtClean="0"/>
              <a:t>. </a:t>
            </a:r>
            <a:endParaRPr lang="el-GR" sz="2800" dirty="0" smtClean="0"/>
          </a:p>
          <a:p>
            <a:pPr eaLnBrk="1" hangingPunct="1">
              <a:spcAft>
                <a:spcPts val="600"/>
              </a:spcAft>
            </a:pPr>
            <a:r>
              <a:rPr lang="el-GR" sz="2800" dirty="0" smtClean="0"/>
              <a:t>Προεξάρχουσα σημασία έχει η επιλογή προβλημάτων από την καθημερινή ζωή </a:t>
            </a:r>
            <a:r>
              <a:rPr lang="el-GR" sz="2800" b="1" dirty="0" smtClean="0">
                <a:solidFill>
                  <a:srgbClr val="0000CC"/>
                </a:solidFill>
                <a:effectLst>
                  <a:outerShdw blurRad="38100" dist="38100" dir="2700000" algn="tl">
                    <a:srgbClr val="000000">
                      <a:alpha val="43137"/>
                    </a:srgbClr>
                  </a:outerShdw>
                </a:effectLst>
              </a:rPr>
              <a:t>που έχουν νόημα </a:t>
            </a:r>
            <a:r>
              <a:rPr lang="el-GR" sz="2800" dirty="0" smtClean="0"/>
              <a:t>για τα παιδιά.</a:t>
            </a:r>
          </a:p>
          <a:p>
            <a:pPr eaLnBrk="1" hangingPunct="1">
              <a:spcAft>
                <a:spcPts val="600"/>
              </a:spcAft>
            </a:pPr>
            <a:r>
              <a:rPr lang="el-GR" sz="2800" dirty="0" smtClean="0"/>
              <a:t>Οι εκπαιδευτικοί αναθέτουν πρωτότυπα προβλήματα που ανταποκρίνονται στις </a:t>
            </a:r>
            <a:r>
              <a:rPr lang="el-GR" sz="2800" b="1" dirty="0" smtClean="0">
                <a:solidFill>
                  <a:srgbClr val="FF0000"/>
                </a:solidFill>
                <a:effectLst>
                  <a:outerShdw blurRad="38100" dist="38100" dir="2700000" algn="tl">
                    <a:srgbClr val="000000">
                      <a:alpha val="43137"/>
                    </a:srgbClr>
                  </a:outerShdw>
                </a:effectLst>
              </a:rPr>
              <a:t>ικανότητες </a:t>
            </a:r>
            <a:r>
              <a:rPr lang="el-GR" sz="2800" dirty="0" smtClean="0"/>
              <a:t>των μαθητών.</a:t>
            </a:r>
          </a:p>
          <a:p>
            <a:pPr>
              <a:spcAft>
                <a:spcPts val="600"/>
              </a:spcAft>
            </a:pPr>
            <a:r>
              <a:rPr lang="el-GR" sz="2800" dirty="0" smtClean="0"/>
              <a:t>Προτείνουν στους μαθητές </a:t>
            </a:r>
            <a:r>
              <a:rPr lang="el-GR" sz="2800" b="1" dirty="0" smtClean="0">
                <a:solidFill>
                  <a:srgbClr val="FF0000"/>
                </a:solidFill>
                <a:effectLst>
                  <a:outerShdw blurRad="38100" dist="38100" dir="2700000" algn="tl">
                    <a:srgbClr val="000000">
                      <a:alpha val="43137"/>
                    </a:srgbClr>
                  </a:outerShdw>
                </a:effectLst>
              </a:rPr>
              <a:t>να διορθώσουν προβλήματα</a:t>
            </a:r>
            <a:r>
              <a:rPr lang="el-GR" sz="2800" dirty="0" smtClean="0"/>
              <a:t>,</a:t>
            </a:r>
            <a:r>
              <a:rPr lang="el-GR" sz="2800" b="1" dirty="0" smtClean="0">
                <a:solidFill>
                  <a:srgbClr val="FF0000"/>
                </a:solidFill>
                <a:effectLst>
                  <a:outerShdw blurRad="38100" dist="38100" dir="2700000" algn="tl">
                    <a:srgbClr val="000000">
                      <a:alpha val="43137"/>
                    </a:srgbClr>
                  </a:outerShdw>
                </a:effectLst>
              </a:rPr>
              <a:t> αξιολογήσουν πληροφορίες, </a:t>
            </a:r>
            <a:r>
              <a:rPr lang="el-GR" sz="2800" dirty="0" smtClean="0"/>
              <a:t>να </a:t>
            </a:r>
            <a:r>
              <a:rPr lang="el-GR" sz="2800" dirty="0"/>
              <a:t>συμπληρώσουν </a:t>
            </a:r>
            <a:r>
              <a:rPr lang="el-GR" sz="2800" dirty="0" smtClean="0"/>
              <a:t>προβλήματα, </a:t>
            </a:r>
            <a:r>
              <a:rPr lang="el-GR" sz="2800" b="1" dirty="0" smtClean="0">
                <a:solidFill>
                  <a:srgbClr val="006600"/>
                </a:solidFill>
                <a:effectLst>
                  <a:outerShdw blurRad="38100" dist="38100" dir="2700000" algn="tl">
                    <a:srgbClr val="000000">
                      <a:alpha val="43137"/>
                    </a:srgbClr>
                  </a:outerShdw>
                </a:effectLst>
              </a:rPr>
              <a:t>να βρουν περισσότερες λύσεις</a:t>
            </a:r>
            <a:r>
              <a:rPr lang="el-GR" sz="2800" dirty="0" smtClean="0"/>
              <a:t>, να δημιουργήσουν τα δικά τους προβλήματα,…</a:t>
            </a:r>
          </a:p>
          <a:p>
            <a:pPr eaLnBrk="1" hangingPunct="1">
              <a:lnSpc>
                <a:spcPct val="80000"/>
              </a:lnSpc>
            </a:pPr>
            <a:endParaRPr lang="el-GR" sz="2800" dirty="0" smtClean="0"/>
          </a:p>
        </p:txBody>
      </p:sp>
    </p:spTree>
    <p:extLst>
      <p:ext uri="{BB962C8B-B14F-4D97-AF65-F5344CB8AC3E}">
        <p14:creationId xmlns:p14="http://schemas.microsoft.com/office/powerpoint/2010/main" val="42478779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131" y="188640"/>
            <a:ext cx="8496944" cy="936104"/>
          </a:xfrm>
          <a:solidFill>
            <a:schemeClr val="accent2"/>
          </a:solidFill>
        </p:spPr>
        <p:style>
          <a:lnRef idx="1">
            <a:schemeClr val="accent3"/>
          </a:lnRef>
          <a:fillRef idx="2">
            <a:schemeClr val="accent3"/>
          </a:fillRef>
          <a:effectRef idx="1">
            <a:schemeClr val="accent3"/>
          </a:effectRef>
          <a:fontRef idx="minor">
            <a:schemeClr val="dk1"/>
          </a:fontRef>
        </p:style>
        <p:txBody>
          <a:bodyPr rtlCol="0">
            <a:noAutofit/>
          </a:bodyPr>
          <a:lstStyle/>
          <a:p>
            <a:pPr fontAlgn="auto">
              <a:spcAft>
                <a:spcPts val="0"/>
              </a:spcAft>
              <a:defRPr/>
            </a:pPr>
            <a:r>
              <a:rPr lang="el-GR" sz="3200" b="1" dirty="0" smtClean="0">
                <a:solidFill>
                  <a:schemeClr val="bg1"/>
                </a:solidFill>
                <a:effectLst>
                  <a:outerShdw blurRad="38100" dist="38100" dir="2700000" algn="tl">
                    <a:srgbClr val="000000">
                      <a:alpha val="43137"/>
                    </a:srgbClr>
                  </a:outerShdw>
                </a:effectLst>
                <a:latin typeface="+mj-lt"/>
              </a:rPr>
              <a:t>Πώς μπορούμε να αξιοποιήσουμε τα ανοιχτά προβλήματα στη διδασκαλία των Μαθηματικών</a:t>
            </a:r>
            <a:endParaRPr lang="el-GR" sz="3200" b="1" dirty="0">
              <a:solidFill>
                <a:schemeClr val="bg1"/>
              </a:solidFill>
              <a:effectLst>
                <a:outerShdw blurRad="38100" dist="38100" dir="2700000" algn="tl">
                  <a:srgbClr val="000000">
                    <a:alpha val="43137"/>
                  </a:srgbClr>
                </a:outerShdw>
              </a:effectLst>
              <a:latin typeface="+mj-lt"/>
            </a:endParaRPr>
          </a:p>
        </p:txBody>
      </p:sp>
      <p:sp>
        <p:nvSpPr>
          <p:cNvPr id="3" name="Rectangle 2"/>
          <p:cNvSpPr/>
          <p:nvPr/>
        </p:nvSpPr>
        <p:spPr>
          <a:xfrm>
            <a:off x="155075" y="1225689"/>
            <a:ext cx="8856983" cy="5355312"/>
          </a:xfrm>
          <a:prstGeom prst="rect">
            <a:avLst/>
          </a:prstGeom>
        </p:spPr>
        <p:txBody>
          <a:bodyPr wrap="square">
            <a:spAutoFit/>
          </a:bodyPr>
          <a:lstStyle/>
          <a:p>
            <a:pPr>
              <a:spcBef>
                <a:spcPts val="600"/>
              </a:spcBef>
              <a:spcAft>
                <a:spcPts val="600"/>
              </a:spcAft>
            </a:pPr>
            <a:r>
              <a:rPr lang="el-GR" sz="2400" dirty="0">
                <a:latin typeface="+mn-lt"/>
              </a:rPr>
              <a:t>Κατά τη διδασκαλία των Μαθηματικών </a:t>
            </a:r>
            <a:r>
              <a:rPr lang="el-GR" sz="2400" b="1" dirty="0" smtClean="0">
                <a:solidFill>
                  <a:srgbClr val="1A02CE"/>
                </a:solidFill>
                <a:latin typeface="+mn-lt"/>
              </a:rPr>
              <a:t>κυριαρχούν </a:t>
            </a:r>
            <a:r>
              <a:rPr lang="el-GR" sz="2400" b="1" dirty="0">
                <a:solidFill>
                  <a:srgbClr val="1A02CE"/>
                </a:solidFill>
                <a:latin typeface="+mn-lt"/>
              </a:rPr>
              <a:t>τα κλειστά προβλήματα</a:t>
            </a:r>
            <a:r>
              <a:rPr lang="el-GR" sz="2400" dirty="0">
                <a:latin typeface="+mn-lt"/>
              </a:rPr>
              <a:t>, τα οποία </a:t>
            </a:r>
            <a:r>
              <a:rPr lang="el-GR" sz="2400" dirty="0" smtClean="0">
                <a:latin typeface="+mn-lt"/>
              </a:rPr>
              <a:t>υπαγορεύονται </a:t>
            </a:r>
            <a:r>
              <a:rPr lang="el-GR" sz="2400" dirty="0">
                <a:latin typeface="+mn-lt"/>
              </a:rPr>
              <a:t>από την </a:t>
            </a:r>
            <a:r>
              <a:rPr lang="el-GR" sz="2400" dirty="0" smtClean="0">
                <a:latin typeface="+mn-lt"/>
              </a:rPr>
              <a:t>αξιολόγηση </a:t>
            </a:r>
            <a:r>
              <a:rPr lang="el-GR" sz="2400" dirty="0">
                <a:latin typeface="+mn-lt"/>
              </a:rPr>
              <a:t>και το σύστημα εισαγωγής των μαθητών στα Ανώτατα Εκπαιδευτικά </a:t>
            </a:r>
            <a:r>
              <a:rPr lang="el-GR" sz="2400" dirty="0" smtClean="0">
                <a:latin typeface="+mn-lt"/>
              </a:rPr>
              <a:t>Ιδρύματα. </a:t>
            </a:r>
            <a:r>
              <a:rPr lang="el-GR" sz="2400" dirty="0">
                <a:latin typeface="+mn-lt"/>
              </a:rPr>
              <a:t>Σύγχρονες διδακτικές προσεγγίσεις που ευνοούν την εισαγωγή </a:t>
            </a:r>
            <a:r>
              <a:rPr lang="el-GR" sz="2400" dirty="0" smtClean="0">
                <a:latin typeface="+mn-lt"/>
              </a:rPr>
              <a:t>προκλήσεων </a:t>
            </a:r>
            <a:r>
              <a:rPr lang="el-GR" sz="2400" dirty="0">
                <a:latin typeface="+mn-lt"/>
              </a:rPr>
              <a:t>συμπλέουν με το </a:t>
            </a:r>
            <a:r>
              <a:rPr lang="el-GR" sz="2400" dirty="0" smtClean="0">
                <a:latin typeface="+mn-lt"/>
              </a:rPr>
              <a:t>ΑΠΣΜ </a:t>
            </a:r>
            <a:r>
              <a:rPr lang="el-GR" sz="2400" dirty="0">
                <a:latin typeface="+mn-lt"/>
              </a:rPr>
              <a:t>περισσότερο του Γυμνασίου και λιγότερο του Λυκείου. </a:t>
            </a:r>
            <a:endParaRPr lang="el-GR" sz="2400" dirty="0" smtClean="0">
              <a:latin typeface="+mn-lt"/>
            </a:endParaRPr>
          </a:p>
          <a:p>
            <a:pPr marL="342900" indent="-342900">
              <a:spcBef>
                <a:spcPts val="600"/>
              </a:spcBef>
              <a:spcAft>
                <a:spcPts val="600"/>
              </a:spcAft>
              <a:buFont typeface="Arial" pitchFamily="34" charset="0"/>
              <a:buChar char="•"/>
            </a:pPr>
            <a:r>
              <a:rPr lang="el-GR" sz="2400" dirty="0" smtClean="0">
                <a:latin typeface="+mn-lt"/>
              </a:rPr>
              <a:t>Η </a:t>
            </a:r>
            <a:r>
              <a:rPr lang="el-GR" sz="2400" dirty="0">
                <a:latin typeface="+mn-lt"/>
              </a:rPr>
              <a:t>ενασχόληση της τάξης με ανοιχτά προβλήματα, μπορεί να είναι </a:t>
            </a:r>
            <a:r>
              <a:rPr lang="el-GR" sz="2400" b="1" dirty="0" err="1">
                <a:solidFill>
                  <a:srgbClr val="FF0000"/>
                </a:solidFill>
                <a:effectLst>
                  <a:outerShdw blurRad="38100" dist="38100" dir="2700000" algn="tl">
                    <a:srgbClr val="000000">
                      <a:alpha val="43137"/>
                    </a:srgbClr>
                  </a:outerShdw>
                </a:effectLst>
                <a:latin typeface="+mn-lt"/>
              </a:rPr>
              <a:t>διανθιστική</a:t>
            </a:r>
            <a:r>
              <a:rPr lang="el-GR" sz="2400" dirty="0">
                <a:solidFill>
                  <a:srgbClr val="FF0000"/>
                </a:solidFill>
                <a:effectLst>
                  <a:outerShdw blurRad="38100" dist="38100" dir="2700000" algn="tl">
                    <a:srgbClr val="000000">
                      <a:alpha val="43137"/>
                    </a:srgbClr>
                  </a:outerShdw>
                </a:effectLst>
                <a:latin typeface="+mn-lt"/>
              </a:rPr>
              <a:t> </a:t>
            </a:r>
            <a:r>
              <a:rPr lang="el-GR" sz="2400" dirty="0">
                <a:latin typeface="+mn-lt"/>
              </a:rPr>
              <a:t>(4-5 φορές το χρόνο), </a:t>
            </a:r>
            <a:endParaRPr lang="el-GR" sz="2400" dirty="0" smtClean="0">
              <a:latin typeface="+mn-lt"/>
            </a:endParaRPr>
          </a:p>
          <a:p>
            <a:pPr marL="342900" indent="-342900">
              <a:spcBef>
                <a:spcPts val="600"/>
              </a:spcBef>
              <a:spcAft>
                <a:spcPts val="600"/>
              </a:spcAft>
              <a:buFont typeface="Arial" pitchFamily="34" charset="0"/>
              <a:buChar char="•"/>
            </a:pPr>
            <a:r>
              <a:rPr lang="el-GR" sz="2400" dirty="0" smtClean="0">
                <a:latin typeface="+mn-lt"/>
              </a:rPr>
              <a:t>ενσωματωμένη </a:t>
            </a:r>
            <a:r>
              <a:rPr lang="el-GR" sz="2400" dirty="0">
                <a:latin typeface="+mn-lt"/>
              </a:rPr>
              <a:t>στις ενότητες του ΑΠΣΜ της αντίστοιχης τάξης (</a:t>
            </a:r>
            <a:r>
              <a:rPr lang="el-GR" sz="2400" b="1" dirty="0">
                <a:solidFill>
                  <a:srgbClr val="FF0000"/>
                </a:solidFill>
                <a:effectLst>
                  <a:outerShdw blurRad="38100" dist="38100" dir="2700000" algn="tl">
                    <a:srgbClr val="000000">
                      <a:alpha val="43137"/>
                    </a:srgbClr>
                  </a:outerShdw>
                </a:effectLst>
                <a:latin typeface="+mn-lt"/>
              </a:rPr>
              <a:t>ανοιχτό πρόβλημα εβδομάδας</a:t>
            </a:r>
            <a:r>
              <a:rPr lang="el-GR" sz="2400" dirty="0">
                <a:latin typeface="+mn-lt"/>
              </a:rPr>
              <a:t>) ή </a:t>
            </a:r>
            <a:endParaRPr lang="el-GR" sz="2400" dirty="0" smtClean="0">
              <a:latin typeface="+mn-lt"/>
            </a:endParaRPr>
          </a:p>
          <a:p>
            <a:pPr marL="342900" indent="-342900">
              <a:spcBef>
                <a:spcPts val="600"/>
              </a:spcBef>
              <a:spcAft>
                <a:spcPts val="600"/>
              </a:spcAft>
              <a:buFont typeface="Arial" pitchFamily="34" charset="0"/>
              <a:buChar char="•"/>
            </a:pPr>
            <a:r>
              <a:rPr lang="el-GR" sz="2400" dirty="0" smtClean="0">
                <a:latin typeface="+mn-lt"/>
              </a:rPr>
              <a:t>ενταγμένη </a:t>
            </a:r>
            <a:r>
              <a:rPr lang="el-GR" sz="2400" dirty="0">
                <a:latin typeface="+mn-lt"/>
              </a:rPr>
              <a:t>σε ειδικές δραστηριότητες του ετήσιου προγραμματισμού του σχολείου (π. χ. </a:t>
            </a:r>
            <a:r>
              <a:rPr lang="el-GR" sz="2400" dirty="0" smtClean="0">
                <a:latin typeface="+mn-lt"/>
              </a:rPr>
              <a:t>ημέρα ανοιχτών </a:t>
            </a:r>
            <a:r>
              <a:rPr lang="el-GR" sz="2400" dirty="0">
                <a:latin typeface="+mn-lt"/>
              </a:rPr>
              <a:t>προβλημάτων, </a:t>
            </a:r>
            <a:r>
              <a:rPr lang="el-GR" sz="2400" b="1" dirty="0">
                <a:solidFill>
                  <a:srgbClr val="FF0000"/>
                </a:solidFill>
                <a:latin typeface="+mn-lt"/>
              </a:rPr>
              <a:t>διερευνητικά </a:t>
            </a:r>
            <a:r>
              <a:rPr lang="en-US" sz="2400" b="1" dirty="0" smtClean="0">
                <a:solidFill>
                  <a:srgbClr val="FF0000"/>
                </a:solidFill>
                <a:latin typeface="+mn-lt"/>
              </a:rPr>
              <a:t>projects</a:t>
            </a:r>
            <a:r>
              <a:rPr lang="el-GR" sz="2400" b="1" dirty="0" smtClean="0">
                <a:solidFill>
                  <a:srgbClr val="FF0000"/>
                </a:solidFill>
                <a:latin typeface="+mn-lt"/>
              </a:rPr>
              <a:t>, </a:t>
            </a:r>
            <a:r>
              <a:rPr lang="el-GR" sz="2400" b="1" dirty="0" err="1" smtClean="0">
                <a:solidFill>
                  <a:srgbClr val="FF0000"/>
                </a:solidFill>
                <a:latin typeface="+mn-lt"/>
              </a:rPr>
              <a:t>διαθεματικές</a:t>
            </a:r>
            <a:r>
              <a:rPr lang="el-GR" sz="2400" b="1" dirty="0" smtClean="0">
                <a:solidFill>
                  <a:srgbClr val="FF0000"/>
                </a:solidFill>
                <a:latin typeface="+mn-lt"/>
              </a:rPr>
              <a:t> εργασίες</a:t>
            </a:r>
            <a:r>
              <a:rPr lang="el-GR" sz="2400" dirty="0" smtClean="0">
                <a:latin typeface="+mn-lt"/>
              </a:rPr>
              <a:t>). </a:t>
            </a:r>
            <a:endParaRPr lang="el-GR" sz="2400" dirty="0">
              <a:latin typeface="+mn-lt"/>
            </a:endParaRPr>
          </a:p>
        </p:txBody>
      </p:sp>
    </p:spTree>
    <p:extLst>
      <p:ext uri="{BB962C8B-B14F-4D97-AF65-F5344CB8AC3E}">
        <p14:creationId xmlns:p14="http://schemas.microsoft.com/office/powerpoint/2010/main" val="7182813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Τίτλος"/>
          <p:cNvSpPr>
            <a:spLocks noGrp="1"/>
          </p:cNvSpPr>
          <p:nvPr>
            <p:ph type="title"/>
          </p:nvPr>
        </p:nvSpPr>
        <p:spPr>
          <a:xfrm>
            <a:off x="1907704" y="0"/>
            <a:ext cx="5409848" cy="476672"/>
          </a:xfrm>
          <a:solidFill>
            <a:schemeClr val="accent2">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ctr"/>
            <a:r>
              <a:rPr lang="el-GR" sz="2800" b="1" dirty="0" smtClean="0"/>
              <a:t>Ενδεικτική Βιβλιογραφία </a:t>
            </a:r>
          </a:p>
        </p:txBody>
      </p:sp>
      <p:sp>
        <p:nvSpPr>
          <p:cNvPr id="3" name="Rectangle 2"/>
          <p:cNvSpPr/>
          <p:nvPr/>
        </p:nvSpPr>
        <p:spPr>
          <a:xfrm>
            <a:off x="1078173" y="1447800"/>
            <a:ext cx="7924800" cy="369332"/>
          </a:xfrm>
          <a:prstGeom prst="rect">
            <a:avLst/>
          </a:prstGeom>
        </p:spPr>
        <p:txBody>
          <a:bodyPr wrap="square">
            <a:spAutoFit/>
          </a:bodyPr>
          <a:lstStyle/>
          <a:p>
            <a:pPr marL="723900" indent="-723900"/>
            <a:endParaRPr lang="el-GR" dirty="0"/>
          </a:p>
        </p:txBody>
      </p:sp>
      <p:sp>
        <p:nvSpPr>
          <p:cNvPr id="2" name="Rectangle 1"/>
          <p:cNvSpPr/>
          <p:nvPr/>
        </p:nvSpPr>
        <p:spPr>
          <a:xfrm>
            <a:off x="26835" y="476672"/>
            <a:ext cx="9117165" cy="6524863"/>
          </a:xfrm>
          <a:prstGeom prst="rect">
            <a:avLst/>
          </a:prstGeom>
        </p:spPr>
        <p:txBody>
          <a:bodyPr wrap="square">
            <a:spAutoFit/>
          </a:bodyPr>
          <a:lstStyle/>
          <a:p>
            <a:pPr marL="450850" indent="-450850"/>
            <a:r>
              <a:rPr lang="en-US" sz="1100" dirty="0" err="1"/>
              <a:t>Arsac</a:t>
            </a:r>
            <a:r>
              <a:rPr lang="en-US" sz="1100" dirty="0"/>
              <a:t>, G. &amp; </a:t>
            </a:r>
            <a:r>
              <a:rPr lang="en-US" sz="1100" dirty="0" err="1"/>
              <a:t>Mante</a:t>
            </a:r>
            <a:r>
              <a:rPr lang="en-US" sz="1100" dirty="0"/>
              <a:t>, M. (2007). </a:t>
            </a:r>
            <a:r>
              <a:rPr lang="en-US" sz="1100" i="1" dirty="0"/>
              <a:t>Les </a:t>
            </a:r>
            <a:r>
              <a:rPr lang="en-US" sz="1100" i="1" dirty="0" err="1"/>
              <a:t>pratiques</a:t>
            </a:r>
            <a:r>
              <a:rPr lang="en-US" sz="1100" i="1" dirty="0"/>
              <a:t> du </a:t>
            </a:r>
            <a:r>
              <a:rPr lang="en-US" sz="1100" i="1" dirty="0" err="1"/>
              <a:t>problème</a:t>
            </a:r>
            <a:r>
              <a:rPr lang="en-US" sz="1100" i="1" dirty="0"/>
              <a:t> </a:t>
            </a:r>
            <a:r>
              <a:rPr lang="en-US" sz="1100" i="1" dirty="0" err="1"/>
              <a:t>ouvert</a:t>
            </a:r>
            <a:r>
              <a:rPr lang="en-US" sz="1100" dirty="0"/>
              <a:t>. Villeurbanne : IREM de Lyon, CRDP.</a:t>
            </a:r>
            <a:endParaRPr lang="el-GR" sz="1100" dirty="0"/>
          </a:p>
          <a:p>
            <a:pPr marL="450850" indent="-450850"/>
            <a:r>
              <a:rPr lang="en-US" sz="1100" dirty="0"/>
              <a:t>Becker, J., Shimada, S. (1997). </a:t>
            </a:r>
            <a:r>
              <a:rPr lang="en-US" sz="1100" i="1" dirty="0"/>
              <a:t>The open-ended approach: a new proposal for teaching mathematics</a:t>
            </a:r>
            <a:r>
              <a:rPr lang="en-US" sz="1100" dirty="0"/>
              <a:t>. Reston, VA: National Council of Teachers of Mathematics.</a:t>
            </a:r>
            <a:endParaRPr lang="el-GR" sz="1100" dirty="0"/>
          </a:p>
          <a:p>
            <a:pPr marL="450850" indent="-450850"/>
            <a:r>
              <a:rPr lang="en-US" sz="1100" dirty="0" err="1"/>
              <a:t>Christou</a:t>
            </a:r>
            <a:r>
              <a:rPr lang="en-US" sz="1100" dirty="0"/>
              <a:t>, C., </a:t>
            </a:r>
            <a:r>
              <a:rPr lang="en-US" sz="1100" dirty="0" err="1"/>
              <a:t>Mousoulides</a:t>
            </a:r>
            <a:r>
              <a:rPr lang="en-US" sz="1100" dirty="0"/>
              <a:t>, N., </a:t>
            </a:r>
            <a:r>
              <a:rPr lang="en-US" sz="1100" dirty="0" err="1"/>
              <a:t>Pittalis</a:t>
            </a:r>
            <a:r>
              <a:rPr lang="en-US" sz="1100" dirty="0"/>
              <a:t>, M. &amp; Pitta-</a:t>
            </a:r>
            <a:r>
              <a:rPr lang="en-US" sz="1100" dirty="0" err="1"/>
              <a:t>Pantazi</a:t>
            </a:r>
            <a:r>
              <a:rPr lang="en-US" sz="1100" dirty="0"/>
              <a:t>, D. (2005). Problem Solving and Problem Posing in a Dynamic Geometry Environment. </a:t>
            </a:r>
            <a:r>
              <a:rPr lang="en-US" sz="1100" i="1" dirty="0"/>
              <a:t>The Montana Mathematics Enthusiast</a:t>
            </a:r>
            <a:r>
              <a:rPr lang="en-US" sz="1100" dirty="0"/>
              <a:t>, 2(2), 125-143.</a:t>
            </a:r>
            <a:endParaRPr lang="el-GR" sz="1100" dirty="0"/>
          </a:p>
          <a:p>
            <a:pPr marL="450850" indent="-450850"/>
            <a:r>
              <a:rPr lang="en-US" sz="1100" dirty="0" err="1"/>
              <a:t>Cifarelli</a:t>
            </a:r>
            <a:r>
              <a:rPr lang="en-US" sz="1100" dirty="0"/>
              <a:t>, V. &amp; </a:t>
            </a:r>
            <a:r>
              <a:rPr lang="en-US" sz="1100" dirty="0" err="1"/>
              <a:t>Cai</a:t>
            </a:r>
            <a:r>
              <a:rPr lang="en-US" sz="1100" dirty="0"/>
              <a:t>, J. (2005). The evolution of mathematical explorations in open-ended problem solving situations. </a:t>
            </a:r>
            <a:r>
              <a:rPr lang="en-US" sz="1100" i="1" dirty="0"/>
              <a:t>Journal of Mathematical Behavior</a:t>
            </a:r>
            <a:r>
              <a:rPr lang="en-US" sz="1100" dirty="0"/>
              <a:t>, 24, 302-324.</a:t>
            </a:r>
            <a:endParaRPr lang="el-GR" sz="1100" dirty="0"/>
          </a:p>
          <a:p>
            <a:pPr marL="450850" indent="-450850"/>
            <a:r>
              <a:rPr lang="en-US" sz="1100" dirty="0"/>
              <a:t>English, L. D. (1997). Development of fifth grade children’s problem posing abilities. </a:t>
            </a:r>
            <a:r>
              <a:rPr lang="en-US" sz="1100" i="1" dirty="0"/>
              <a:t>Educational Studies in Mathematics</a:t>
            </a:r>
            <a:r>
              <a:rPr lang="en-US" sz="1100" dirty="0"/>
              <a:t>, 34, 183-217.</a:t>
            </a:r>
            <a:endParaRPr lang="el-GR" sz="1100" dirty="0"/>
          </a:p>
          <a:p>
            <a:pPr marL="450850" indent="-450850"/>
            <a:r>
              <a:rPr lang="en-US" sz="1100" dirty="0" err="1"/>
              <a:t>Kosyvas</a:t>
            </a:r>
            <a:r>
              <a:rPr lang="en-US" sz="1100" dirty="0"/>
              <a:t>, G. (2010). </a:t>
            </a:r>
            <a:r>
              <a:rPr lang="en-US" sz="1100" dirty="0" err="1"/>
              <a:t>Problèmes</a:t>
            </a:r>
            <a:r>
              <a:rPr lang="en-US" sz="1100" dirty="0"/>
              <a:t> </a:t>
            </a:r>
            <a:r>
              <a:rPr lang="en-US" sz="1100" dirty="0" err="1"/>
              <a:t>ouvertes</a:t>
            </a:r>
            <a:r>
              <a:rPr lang="en-US" sz="1100" dirty="0"/>
              <a:t>: notion, </a:t>
            </a:r>
            <a:r>
              <a:rPr lang="en-US" sz="1100" dirty="0" err="1"/>
              <a:t>catégories</a:t>
            </a:r>
            <a:r>
              <a:rPr lang="en-US" sz="1100" dirty="0"/>
              <a:t> et </a:t>
            </a:r>
            <a:r>
              <a:rPr lang="en-US" sz="1100" dirty="0" err="1"/>
              <a:t>difficultés</a:t>
            </a:r>
            <a:r>
              <a:rPr lang="en-US" sz="1100" dirty="0"/>
              <a:t>. </a:t>
            </a:r>
            <a:r>
              <a:rPr lang="en-US" sz="1100" i="1" dirty="0" err="1"/>
              <a:t>Annales</a:t>
            </a:r>
            <a:r>
              <a:rPr lang="en-US" sz="1100" i="1" dirty="0"/>
              <a:t> de </a:t>
            </a:r>
            <a:r>
              <a:rPr lang="en-US" sz="1100" i="1" dirty="0" err="1"/>
              <a:t>Didactique</a:t>
            </a:r>
            <a:r>
              <a:rPr lang="en-US" sz="1100" i="1" dirty="0"/>
              <a:t> et des Sciences </a:t>
            </a:r>
            <a:r>
              <a:rPr lang="en-US" sz="1100" i="1" dirty="0" err="1"/>
              <a:t>cognitives</a:t>
            </a:r>
            <a:r>
              <a:rPr lang="en-US" sz="1100" dirty="0"/>
              <a:t>, 15, IREM de Strasbourg, 43-71.</a:t>
            </a:r>
            <a:endParaRPr lang="el-GR" sz="1100" dirty="0"/>
          </a:p>
          <a:p>
            <a:pPr marL="450850" indent="-450850"/>
            <a:r>
              <a:rPr lang="en-US" sz="1100" dirty="0" err="1"/>
              <a:t>Kosyvas</a:t>
            </a:r>
            <a:r>
              <a:rPr lang="en-US" sz="1100" dirty="0"/>
              <a:t>, G. (2013). </a:t>
            </a:r>
            <a:r>
              <a:rPr lang="en-US" sz="1100" dirty="0" err="1"/>
              <a:t>Pratiques</a:t>
            </a:r>
            <a:r>
              <a:rPr lang="en-US" sz="1100" dirty="0"/>
              <a:t> </a:t>
            </a:r>
            <a:r>
              <a:rPr lang="en-US" sz="1100" dirty="0" err="1"/>
              <a:t>pédagogiques</a:t>
            </a:r>
            <a:r>
              <a:rPr lang="en-US" sz="1100" dirty="0"/>
              <a:t> de </a:t>
            </a:r>
            <a:r>
              <a:rPr lang="en-US" sz="1100" dirty="0" err="1"/>
              <a:t>problèmes</a:t>
            </a:r>
            <a:r>
              <a:rPr lang="en-US" sz="1100" dirty="0"/>
              <a:t> </a:t>
            </a:r>
            <a:r>
              <a:rPr lang="en-US" sz="1100" dirty="0" err="1"/>
              <a:t>ouverts</a:t>
            </a:r>
            <a:r>
              <a:rPr lang="en-US" sz="1100" dirty="0"/>
              <a:t> </a:t>
            </a:r>
            <a:r>
              <a:rPr lang="en-US" sz="1100" dirty="0" err="1"/>
              <a:t>dans</a:t>
            </a:r>
            <a:r>
              <a:rPr lang="en-US" sz="1100" dirty="0"/>
              <a:t> un </a:t>
            </a:r>
            <a:r>
              <a:rPr lang="en-US" sz="1100" dirty="0" err="1"/>
              <a:t>collège</a:t>
            </a:r>
            <a:r>
              <a:rPr lang="en-US" sz="1100" dirty="0"/>
              <a:t> </a:t>
            </a:r>
            <a:r>
              <a:rPr lang="en-US" sz="1100" dirty="0" err="1"/>
              <a:t>expérimental</a:t>
            </a:r>
            <a:r>
              <a:rPr lang="en-US" sz="1100" dirty="0"/>
              <a:t> à </a:t>
            </a:r>
            <a:r>
              <a:rPr lang="en-US" sz="1100" dirty="0" err="1"/>
              <a:t>Athènes</a:t>
            </a:r>
            <a:r>
              <a:rPr lang="en-US" sz="1100" dirty="0"/>
              <a:t>. </a:t>
            </a:r>
            <a:r>
              <a:rPr lang="en-US" sz="1100" i="1" dirty="0" err="1"/>
              <a:t>Repères</a:t>
            </a:r>
            <a:r>
              <a:rPr lang="en-US" sz="1100" i="1" dirty="0"/>
              <a:t>-IREM</a:t>
            </a:r>
            <a:r>
              <a:rPr lang="en-US" sz="1100" dirty="0"/>
              <a:t>, 91, 25-50.</a:t>
            </a:r>
            <a:endParaRPr lang="el-GR" sz="1100" dirty="0"/>
          </a:p>
          <a:p>
            <a:pPr marL="450850" indent="-450850"/>
            <a:r>
              <a:rPr lang="fr-FR" sz="1100" dirty="0" err="1"/>
              <a:t>Kosyvas</a:t>
            </a:r>
            <a:r>
              <a:rPr lang="el-GR" sz="1100" dirty="0"/>
              <a:t>,</a:t>
            </a:r>
            <a:r>
              <a:rPr lang="fr-FR" sz="1100" dirty="0"/>
              <a:t> G. (201</a:t>
            </a:r>
            <a:r>
              <a:rPr lang="el-GR" sz="1100" dirty="0"/>
              <a:t>3</a:t>
            </a:r>
            <a:r>
              <a:rPr lang="fr-FR" sz="1100" dirty="0"/>
              <a:t>).</a:t>
            </a:r>
            <a:r>
              <a:rPr lang="fr-FR" sz="1100" i="1" dirty="0"/>
              <a:t> </a:t>
            </a:r>
            <a:r>
              <a:rPr lang="fr-FR" sz="1100" dirty="0"/>
              <a:t>Problèmes ouverts dans la classe. </a:t>
            </a:r>
            <a:r>
              <a:rPr lang="fr-FR" sz="1100" i="1" dirty="0"/>
              <a:t>International Journal for </a:t>
            </a:r>
            <a:r>
              <a:rPr lang="en-GB" sz="1100" i="1" dirty="0"/>
              <a:t>Mathematics</a:t>
            </a:r>
            <a:r>
              <a:rPr lang="fr-FR" sz="1100" i="1" dirty="0"/>
              <a:t> in Education (HMS </a:t>
            </a:r>
            <a:r>
              <a:rPr lang="fr-FR" sz="1100" i="1" dirty="0" err="1"/>
              <a:t>iJME</a:t>
            </a:r>
            <a:r>
              <a:rPr lang="fr-FR" sz="1100" i="1" dirty="0"/>
              <a:t>), Vol. </a:t>
            </a:r>
            <a:r>
              <a:rPr lang="el-GR" sz="1100" i="1" dirty="0"/>
              <a:t>5</a:t>
            </a:r>
            <a:r>
              <a:rPr lang="fr-FR" sz="1100" i="1" dirty="0"/>
              <a:t>, 46-83. </a:t>
            </a:r>
            <a:r>
              <a:rPr lang="en-US" sz="1100" dirty="0"/>
              <a:t>Athens. </a:t>
            </a:r>
            <a:endParaRPr lang="el-GR" sz="1100" dirty="0"/>
          </a:p>
          <a:p>
            <a:pPr marL="450850" indent="-450850"/>
            <a:r>
              <a:rPr lang="en-US" sz="1100" dirty="0" err="1"/>
              <a:t>Kosyvas</a:t>
            </a:r>
            <a:r>
              <a:rPr lang="el-GR" sz="1100" dirty="0"/>
              <a:t>,</a:t>
            </a:r>
            <a:r>
              <a:rPr lang="en-US" sz="1100" dirty="0"/>
              <a:t> G. (2013): Originality and beauty of arithmetic reasoning. </a:t>
            </a:r>
            <a:r>
              <a:rPr lang="en-US" sz="1100" i="1" dirty="0"/>
              <a:t>Mediterranean Journal for Research in Mathematics Education</a:t>
            </a:r>
            <a:r>
              <a:rPr lang="en-US" sz="1100" dirty="0"/>
              <a:t>, vol. 12, 1-2, 23-37.</a:t>
            </a:r>
            <a:endParaRPr lang="el-GR" sz="1100" dirty="0"/>
          </a:p>
          <a:p>
            <a:pPr marL="450850" indent="-450850"/>
            <a:r>
              <a:rPr lang="en-US" sz="1100" dirty="0" err="1"/>
              <a:t>Nohda</a:t>
            </a:r>
            <a:r>
              <a:rPr lang="en-US" sz="1100" dirty="0"/>
              <a:t>, N. (2000). Teaching by open-approach method in Japanese mathematics </a:t>
            </a:r>
            <a:r>
              <a:rPr lang="en-US" sz="1100" dirty="0" err="1"/>
              <a:t>classroom.In</a:t>
            </a:r>
            <a:r>
              <a:rPr lang="en-US" sz="1100" dirty="0"/>
              <a:t> Nakahara, T. &amp; Koyama, M. (Eds.), </a:t>
            </a:r>
            <a:r>
              <a:rPr lang="en-US" sz="1100" i="1" dirty="0"/>
              <a:t>Proceedings of the 24th conference of the international group for the psychology of mathematics education</a:t>
            </a:r>
            <a:r>
              <a:rPr lang="en-US" sz="1100" dirty="0"/>
              <a:t> (Vol. 1, pp. 39-53). Hiroshima, Japan: PME.</a:t>
            </a:r>
            <a:endParaRPr lang="el-GR" sz="1100" dirty="0"/>
          </a:p>
          <a:p>
            <a:pPr marL="450850" indent="-450850"/>
            <a:r>
              <a:rPr lang="en-US" sz="1100" dirty="0" err="1"/>
              <a:t>Pehkonen</a:t>
            </a:r>
            <a:r>
              <a:rPr lang="en-US" sz="1100" dirty="0"/>
              <a:t>, E. (Ed.) (1997). </a:t>
            </a:r>
            <a:r>
              <a:rPr lang="en-US" sz="1100" i="1" dirty="0"/>
              <a:t>Use of open-ended problems in mathematics classroom</a:t>
            </a:r>
            <a:r>
              <a:rPr lang="en-US" sz="1100" dirty="0"/>
              <a:t>. Department of Teacher Education, Research Report 176. University of Helsinki.</a:t>
            </a:r>
            <a:endParaRPr lang="el-GR" sz="1100" dirty="0"/>
          </a:p>
          <a:p>
            <a:pPr marL="450850" indent="-450850"/>
            <a:r>
              <a:rPr lang="en-US" sz="1100" dirty="0" err="1"/>
              <a:t>Voskoglou</a:t>
            </a:r>
            <a:r>
              <a:rPr lang="en-US" sz="1100" dirty="0"/>
              <a:t>, M. &amp; </a:t>
            </a:r>
            <a:r>
              <a:rPr lang="en-US" sz="1100" dirty="0" err="1"/>
              <a:t>Kosyvas</a:t>
            </a:r>
            <a:r>
              <a:rPr lang="en-US" sz="1100" dirty="0"/>
              <a:t>, G. (2012). Analyzing students' difficulties in understanding real numbers. </a:t>
            </a:r>
            <a:r>
              <a:rPr lang="en-US" sz="1100" i="1" dirty="0"/>
              <a:t>REDIMAT Journal of Research in Mathematics Education</a:t>
            </a:r>
            <a:r>
              <a:rPr lang="en-US" sz="1100" dirty="0"/>
              <a:t>, 1(3), 301-336, www.hipatiapress.info/hpjournals/index.php/redimat/article/view/229/pdf_1</a:t>
            </a:r>
            <a:endParaRPr lang="el-GR" sz="1100" dirty="0"/>
          </a:p>
          <a:p>
            <a:pPr marL="450850" indent="-450850"/>
            <a:r>
              <a:rPr lang="el-GR" sz="1100" dirty="0" err="1"/>
              <a:t>Polya</a:t>
            </a:r>
            <a:r>
              <a:rPr lang="el-GR" sz="1100" dirty="0"/>
              <a:t>, G. (1998). </a:t>
            </a:r>
            <a:r>
              <a:rPr lang="el-GR" sz="1100" i="1" dirty="0"/>
              <a:t>Πώς να το λύσω</a:t>
            </a:r>
            <a:r>
              <a:rPr lang="el-GR" sz="1100" dirty="0"/>
              <a:t>. (Τ. </a:t>
            </a:r>
            <a:r>
              <a:rPr lang="el-GR" sz="1100" dirty="0" err="1"/>
              <a:t>Πατρώνης</a:t>
            </a:r>
            <a:r>
              <a:rPr lang="el-GR" sz="1100" dirty="0"/>
              <a:t>, Επιμέλεια ελληνικής έκδοσης). Αθήνα: Εκδόσεις Καρδαμίτσα.</a:t>
            </a:r>
          </a:p>
          <a:p>
            <a:pPr marL="450850" indent="-450850"/>
            <a:r>
              <a:rPr lang="el-GR" sz="1100" dirty="0" err="1"/>
              <a:t>Γαγάτσης</a:t>
            </a:r>
            <a:r>
              <a:rPr lang="el-GR" sz="1100" dirty="0"/>
              <a:t>, Α. (1988). Διδασκαλία των </a:t>
            </a:r>
            <a:r>
              <a:rPr lang="el-GR" sz="1100" i="1" dirty="0"/>
              <a:t>μαθηματικών</a:t>
            </a:r>
            <a:r>
              <a:rPr lang="el-GR" sz="1100" dirty="0"/>
              <a:t> με ανοιχτά προβλήματα. </a:t>
            </a:r>
            <a:r>
              <a:rPr lang="el-GR" sz="1100" i="1" dirty="0" err="1"/>
              <a:t>Tετράδια</a:t>
            </a:r>
            <a:r>
              <a:rPr lang="el-GR" sz="1100" i="1" dirty="0"/>
              <a:t> Διδακτικής των Μαθηματικών</a:t>
            </a:r>
            <a:r>
              <a:rPr lang="el-GR" sz="1100" dirty="0"/>
              <a:t>, 1, 26-28 και 64-67. Θεσσαλονίκη.</a:t>
            </a:r>
          </a:p>
          <a:p>
            <a:pPr marL="450850" indent="-450850"/>
            <a:r>
              <a:rPr lang="el-GR" sz="1100" dirty="0" err="1"/>
              <a:t>Κόσυβας</a:t>
            </a:r>
            <a:r>
              <a:rPr lang="en-US" sz="1100" dirty="0"/>
              <a:t>,</a:t>
            </a:r>
            <a:r>
              <a:rPr lang="el-GR" sz="1100" dirty="0"/>
              <a:t> Γ. (1995).</a:t>
            </a:r>
            <a:r>
              <a:rPr lang="el-GR" sz="1100" i="1" dirty="0"/>
              <a:t> </a:t>
            </a:r>
            <a:r>
              <a:rPr lang="el-GR" sz="1100" dirty="0"/>
              <a:t>Προσεγγίσεις της έννοιας και του ρόλου του ανοιχτού προβλήματος στη διδασκαλία των μαθηματικών.</a:t>
            </a:r>
            <a:r>
              <a:rPr lang="el-GR" sz="1100" i="1" dirty="0"/>
              <a:t> Ευκλείδης Γ΄</a:t>
            </a:r>
            <a:r>
              <a:rPr lang="el-GR" sz="1100" dirty="0"/>
              <a:t>, 43, 11-33</a:t>
            </a:r>
            <a:r>
              <a:rPr lang="en-US" sz="1100" dirty="0"/>
              <a:t>.</a:t>
            </a:r>
            <a:r>
              <a:rPr lang="el-GR" sz="1100" dirty="0"/>
              <a:t> Αθήνα: ΕΜΕ.</a:t>
            </a:r>
            <a:r>
              <a:rPr lang="el-GR" sz="1100" i="1" dirty="0"/>
              <a:t> </a:t>
            </a:r>
            <a:endParaRPr lang="el-GR" sz="1100" dirty="0"/>
          </a:p>
          <a:p>
            <a:pPr marL="450850" indent="-450850"/>
            <a:r>
              <a:rPr lang="el-GR" sz="1100" dirty="0" err="1"/>
              <a:t>Κόσυβας</a:t>
            </a:r>
            <a:r>
              <a:rPr lang="el-GR" sz="1100" dirty="0"/>
              <a:t>, Γ. (1996). </a:t>
            </a:r>
            <a:r>
              <a:rPr lang="el-GR" sz="1100" i="1" dirty="0"/>
              <a:t>Η πρακτική του ανοιχτού προβλήματος στο δημοτικό σχολείο</a:t>
            </a:r>
            <a:r>
              <a:rPr lang="el-GR" sz="1100" dirty="0"/>
              <a:t>. Αθήνα: </a:t>
            </a:r>
            <a:r>
              <a:rPr lang="el-GR" sz="1100" dirty="0" err="1"/>
              <a:t>Gutenberg</a:t>
            </a:r>
            <a:r>
              <a:rPr lang="el-GR" sz="1100" dirty="0"/>
              <a:t>.</a:t>
            </a:r>
          </a:p>
          <a:p>
            <a:pPr marL="450850" indent="-450850"/>
            <a:r>
              <a:rPr lang="el-GR" sz="1100" dirty="0" err="1"/>
              <a:t>Κόσυβας</a:t>
            </a:r>
            <a:r>
              <a:rPr lang="el-GR" sz="1100" dirty="0"/>
              <a:t>, Γ. (2008).</a:t>
            </a:r>
            <a:r>
              <a:rPr lang="el-GR" sz="1100" i="1" dirty="0"/>
              <a:t> </a:t>
            </a:r>
            <a:r>
              <a:rPr lang="el-GR" sz="1100" dirty="0"/>
              <a:t>Εικασίες και μαθηματική συζήτηση στην τάξη.</a:t>
            </a:r>
            <a:r>
              <a:rPr lang="el-GR" sz="1100" i="1" dirty="0"/>
              <a:t> Πρακτικά του 25ου Συνεδρίου της ΕΜΕ</a:t>
            </a:r>
            <a:r>
              <a:rPr lang="el-GR" sz="1100" dirty="0"/>
              <a:t>, 434-448, Βόλος: ΕΜΕ.</a:t>
            </a:r>
          </a:p>
          <a:p>
            <a:pPr marL="450850" indent="-450850"/>
            <a:r>
              <a:rPr lang="el-GR" sz="1100" dirty="0" err="1"/>
              <a:t>Κόσυβας</a:t>
            </a:r>
            <a:r>
              <a:rPr lang="el-GR" sz="1100" dirty="0"/>
              <a:t>, Γ. (2013). Αξιοποίηση ανοιχτών προβλημάτων στη διδασκαλία των μαθηματικών. </a:t>
            </a:r>
            <a:r>
              <a:rPr lang="el-GR" sz="1100" i="1" dirty="0"/>
              <a:t>Πρακτικά 30ου συνεδρίου της ΕΜΕ</a:t>
            </a:r>
            <a:r>
              <a:rPr lang="el-GR" sz="1100" dirty="0"/>
              <a:t>, </a:t>
            </a:r>
            <a:r>
              <a:rPr lang="en-US" sz="1100" dirty="0"/>
              <a:t>487</a:t>
            </a:r>
            <a:r>
              <a:rPr lang="el-GR" sz="1100" dirty="0"/>
              <a:t>-</a:t>
            </a:r>
            <a:r>
              <a:rPr lang="en-US" sz="1100" dirty="0"/>
              <a:t>501</a:t>
            </a:r>
            <a:r>
              <a:rPr lang="el-GR" sz="1100" dirty="0"/>
              <a:t>, Καρδίτσα: ΕΜΕ.</a:t>
            </a:r>
          </a:p>
          <a:p>
            <a:pPr marL="450850" indent="-450850"/>
            <a:r>
              <a:rPr lang="el-GR" sz="1100" dirty="0"/>
              <a:t>Κυνηγός</a:t>
            </a:r>
            <a:r>
              <a:rPr lang="en-US" sz="1100" dirty="0"/>
              <a:t>, </a:t>
            </a:r>
            <a:r>
              <a:rPr lang="el-GR" sz="1100" dirty="0"/>
              <a:t>Χ</a:t>
            </a:r>
            <a:r>
              <a:rPr lang="en-US" sz="1100" dirty="0"/>
              <a:t>.,  </a:t>
            </a:r>
            <a:r>
              <a:rPr lang="el-GR" sz="1100" dirty="0" err="1"/>
              <a:t>Γαβρίλης</a:t>
            </a:r>
            <a:r>
              <a:rPr lang="en-US" sz="1100" dirty="0"/>
              <a:t>, </a:t>
            </a:r>
            <a:r>
              <a:rPr lang="el-GR" sz="1100" dirty="0"/>
              <a:t>Κ</a:t>
            </a:r>
            <a:r>
              <a:rPr lang="en-US" sz="1100" dirty="0"/>
              <a:t>. </a:t>
            </a:r>
            <a:r>
              <a:rPr lang="el-GR" sz="1100" dirty="0" err="1"/>
              <a:t>Κεΐσογλου</a:t>
            </a:r>
            <a:r>
              <a:rPr lang="el-GR" sz="1100" dirty="0"/>
              <a:t> Σ</a:t>
            </a:r>
            <a:r>
              <a:rPr lang="en-US" sz="1100" dirty="0"/>
              <a:t>., </a:t>
            </a:r>
            <a:r>
              <a:rPr lang="el-GR" sz="1100" dirty="0"/>
              <a:t>Ψυχάρης Γ</a:t>
            </a:r>
            <a:r>
              <a:rPr lang="en-US" sz="1100" dirty="0"/>
              <a:t>. (2009). </a:t>
            </a:r>
            <a:r>
              <a:rPr lang="el-GR" sz="1100" dirty="0"/>
              <a:t>Η επιμόρφωση των εκπαιδευτικών στη Διδακτική των Μαθηματικών με τη βοήθεια εργαλείων ψηφιακής τεχνολογίας. </a:t>
            </a:r>
            <a:r>
              <a:rPr lang="el-GR" sz="1100" i="1" dirty="0"/>
              <a:t>5ο Πανελλήνιο Συνέδριο των Εκπαιδευτικών για τις ΤΠΕ</a:t>
            </a:r>
            <a:r>
              <a:rPr lang="el-GR" sz="1100" dirty="0"/>
              <a:t>. «Αξιοποίηση των Τεχνολογιών της Πληροφορίας και της Επικοινωνίας στη Διδακτική Πράξη», Σύρος </a:t>
            </a:r>
            <a:r>
              <a:rPr lang="en-US" sz="1100" dirty="0"/>
              <a:t>. </a:t>
            </a:r>
            <a:endParaRPr lang="el-GR" sz="1100" dirty="0"/>
          </a:p>
          <a:p>
            <a:pPr marL="450850" indent="-450850"/>
            <a:r>
              <a:rPr lang="el-GR" sz="1100" dirty="0" err="1"/>
              <a:t>Φερεντίνος</a:t>
            </a:r>
            <a:r>
              <a:rPr lang="el-GR" sz="1100" dirty="0"/>
              <a:t>, Σ. &amp; Γαλάνη, Ι. (2012). Τα ανοιχτά προβλήματα στη μαθηματική εκπαίδευση. </a:t>
            </a:r>
            <a:r>
              <a:rPr lang="el-GR" sz="1100" i="1" dirty="0"/>
              <a:t>Πρακτικά 29ου Συνεδρίου ΕΜΕ</a:t>
            </a:r>
            <a:r>
              <a:rPr lang="el-GR" sz="1100" dirty="0"/>
              <a:t>, 916-931. Καλαμάτα: ΕΜΕ.</a:t>
            </a:r>
          </a:p>
          <a:p>
            <a:pPr marL="450850" indent="-450850"/>
            <a:r>
              <a:rPr lang="el-GR" sz="1100" dirty="0" err="1"/>
              <a:t>Χιονίδου</a:t>
            </a:r>
            <a:r>
              <a:rPr lang="el-GR" sz="1100" dirty="0"/>
              <a:t>-</a:t>
            </a:r>
            <a:r>
              <a:rPr lang="el-GR" sz="1100" dirty="0" err="1"/>
              <a:t>Μοσκοφόγλου</a:t>
            </a:r>
            <a:r>
              <a:rPr lang="el-GR" sz="1100" dirty="0"/>
              <a:t>, Μ. (1999). Επιμόρφωση των εκπαιδευτικών στο </a:t>
            </a:r>
            <a:r>
              <a:rPr lang="el-GR" sz="1100" dirty="0" err="1"/>
              <a:t>κονστρουκτιβιστικό</a:t>
            </a:r>
            <a:r>
              <a:rPr lang="el-GR" sz="1100" dirty="0"/>
              <a:t>-</a:t>
            </a:r>
            <a:r>
              <a:rPr lang="el-GR" sz="1100" dirty="0" err="1"/>
              <a:t>δομητιστικό</a:t>
            </a:r>
            <a:r>
              <a:rPr lang="el-GR" sz="1100" dirty="0"/>
              <a:t> μοντέλο διδασκαλίας και μάθησης των Μαθηματικών με χρήση ανοιχτών προβλημάτων (</a:t>
            </a:r>
            <a:r>
              <a:rPr lang="en-US" sz="1100" dirty="0"/>
              <a:t>open-ended) </a:t>
            </a:r>
            <a:r>
              <a:rPr lang="el-GR" sz="1100" dirty="0"/>
              <a:t>και </a:t>
            </a:r>
            <a:r>
              <a:rPr lang="el-GR" sz="1100" dirty="0" err="1"/>
              <a:t>ομαδοσυνεργατικής</a:t>
            </a:r>
            <a:r>
              <a:rPr lang="el-GR" sz="1100" dirty="0"/>
              <a:t> διδασκαλίας. </a:t>
            </a:r>
            <a:r>
              <a:rPr lang="el-GR" sz="1100" i="1" dirty="0"/>
              <a:t>Ερευνητική</a:t>
            </a:r>
            <a:r>
              <a:rPr lang="el-GR" sz="1100" dirty="0"/>
              <a:t> </a:t>
            </a:r>
            <a:r>
              <a:rPr lang="el-GR" sz="1100" i="1" dirty="0"/>
              <a:t>Διάσταση</a:t>
            </a:r>
            <a:r>
              <a:rPr lang="el-GR" sz="1100" dirty="0"/>
              <a:t>, 4, 3-36, Θεσσαλονίκη.</a:t>
            </a:r>
          </a:p>
        </p:txBody>
      </p:sp>
    </p:spTree>
    <p:extLst>
      <p:ext uri="{BB962C8B-B14F-4D97-AF65-F5344CB8AC3E}">
        <p14:creationId xmlns:p14="http://schemas.microsoft.com/office/powerpoint/2010/main" val="7492459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74394" y="1052736"/>
            <a:ext cx="8568952" cy="864096"/>
          </a:xfr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lang="el-GR" sz="4000" b="1" dirty="0" smtClean="0">
                <a:ln w="17780" cmpd="sng">
                  <a:solidFill>
                    <a:srgbClr val="FFFFFF"/>
                  </a:solidFill>
                  <a:prstDash val="solid"/>
                  <a:miter lim="800000"/>
                </a:ln>
                <a:solidFill>
                  <a:schemeClr val="bg1"/>
                </a:solidFill>
                <a:effectLst>
                  <a:outerShdw blurRad="50800" algn="tl" rotWithShape="0">
                    <a:srgbClr val="000000"/>
                  </a:outerShdw>
                </a:effectLst>
              </a:rPr>
              <a:t>Σας ευχαριστώ για την προσοχή σας!</a:t>
            </a:r>
            <a:endParaRPr lang="el-GR" sz="4000" dirty="0">
              <a:solidFill>
                <a:schemeClr val="bg1"/>
              </a:solidFill>
            </a:endParaRPr>
          </a:p>
        </p:txBody>
      </p:sp>
      <p:sp>
        <p:nvSpPr>
          <p:cNvPr id="3" name="2 - Θέση αριθμού διαφάνειας"/>
          <p:cNvSpPr>
            <a:spLocks noGrp="1"/>
          </p:cNvSpPr>
          <p:nvPr>
            <p:ph type="sldNum" sz="quarter" idx="12"/>
          </p:nvPr>
        </p:nvSpPr>
        <p:spPr/>
        <p:txBody>
          <a:bodyPr/>
          <a:lstStyle/>
          <a:p>
            <a:pPr>
              <a:defRPr/>
            </a:pPr>
            <a:fld id="{4716B6CF-710E-4C67-A40C-C9BEA17D9C0B}" type="slidenum">
              <a:rPr lang="el-GR" smtClean="0"/>
              <a:pPr>
                <a:defRPr/>
              </a:pPr>
              <a:t>52</a:t>
            </a:fld>
            <a:endParaRPr lang="el-GR"/>
          </a:p>
        </p:txBody>
      </p:sp>
      <p:sp>
        <p:nvSpPr>
          <p:cNvPr id="4" name="Rectangle 3"/>
          <p:cNvSpPr/>
          <p:nvPr/>
        </p:nvSpPr>
        <p:spPr>
          <a:xfrm>
            <a:off x="274394" y="2492896"/>
            <a:ext cx="8568952" cy="3139321"/>
          </a:xfrm>
          <a:prstGeom prst="rect">
            <a:avLst/>
          </a:prstGeom>
          <a:solidFill>
            <a:srgbClr val="E8FDFE"/>
          </a:solidFill>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l-GR" sz="2800" b="1" i="1" dirty="0" smtClean="0">
                <a:solidFill>
                  <a:srgbClr val="0033CC"/>
                </a:solidFill>
                <a:effectLst>
                  <a:outerShdw blurRad="38100" dist="38100" dir="2700000" algn="tl">
                    <a:srgbClr val="000000">
                      <a:alpha val="43137"/>
                    </a:srgbClr>
                  </a:outerShdw>
                </a:effectLst>
              </a:rPr>
              <a:t>Τρόποι επικοινωνίας:</a:t>
            </a:r>
          </a:p>
          <a:p>
            <a:r>
              <a:rPr lang="el-GR" sz="1000" dirty="0" smtClean="0"/>
              <a:t>  </a:t>
            </a:r>
            <a:endParaRPr lang="el-GR" sz="1000" dirty="0"/>
          </a:p>
          <a:p>
            <a:r>
              <a:rPr lang="en-US" sz="3200" dirty="0" smtClean="0"/>
              <a:t>e-mail        </a:t>
            </a:r>
            <a:r>
              <a:rPr lang="el-GR" sz="3200" dirty="0" smtClean="0"/>
              <a:t> </a:t>
            </a:r>
            <a:r>
              <a:rPr lang="en-US" sz="3200" dirty="0" smtClean="0"/>
              <a:t>: </a:t>
            </a:r>
            <a:r>
              <a:rPr lang="el-GR" sz="3200" dirty="0" smtClean="0"/>
              <a:t> </a:t>
            </a:r>
            <a:r>
              <a:rPr lang="en-US" sz="3200" dirty="0" smtClean="0"/>
              <a:t> </a:t>
            </a:r>
            <a:r>
              <a:rPr lang="el-GR" sz="3200" b="1" u="sng" dirty="0">
                <a:hlinkClick r:id="rId2"/>
              </a:rPr>
              <a:t>g</a:t>
            </a:r>
            <a:r>
              <a:rPr lang="en-US" sz="3200" b="1" u="sng" dirty="0" err="1">
                <a:hlinkClick r:id="rId2"/>
              </a:rPr>
              <a:t>kosyvas</a:t>
            </a:r>
            <a:r>
              <a:rPr lang="el-GR" sz="3200" b="1" u="sng" dirty="0">
                <a:hlinkClick r:id="rId2"/>
              </a:rPr>
              <a:t>@</a:t>
            </a:r>
            <a:r>
              <a:rPr lang="el-GR" sz="3200" b="1" u="sng" dirty="0" err="1">
                <a:hlinkClick r:id="rId2"/>
              </a:rPr>
              <a:t>sch.g</a:t>
            </a:r>
            <a:r>
              <a:rPr lang="en-US" sz="3200" b="1" u="sng" dirty="0">
                <a:hlinkClick r:id="rId2"/>
              </a:rPr>
              <a:t>r</a:t>
            </a:r>
            <a:r>
              <a:rPr lang="en-US" sz="3200" b="1" dirty="0"/>
              <a:t>  </a:t>
            </a:r>
            <a:endParaRPr lang="el-GR" sz="3200" b="1" dirty="0" smtClean="0"/>
          </a:p>
          <a:p>
            <a:endParaRPr lang="el-GR" sz="3200" b="1" dirty="0" smtClean="0"/>
          </a:p>
          <a:p>
            <a:r>
              <a:rPr lang="el-GR" sz="3200" b="1" dirty="0" err="1" smtClean="0"/>
              <a:t>Δικτ</a:t>
            </a:r>
            <a:r>
              <a:rPr lang="el-GR" sz="3200" b="1" dirty="0"/>
              <a:t>. τόπος: </a:t>
            </a:r>
            <a:r>
              <a:rPr lang="el-GR" sz="3200" b="1" dirty="0" smtClean="0"/>
              <a:t> </a:t>
            </a:r>
            <a:r>
              <a:rPr lang="fr-FR" sz="3200" b="1" dirty="0" smtClean="0">
                <a:hlinkClick r:id="rId3"/>
              </a:rPr>
              <a:t>http</a:t>
            </a:r>
            <a:r>
              <a:rPr lang="fr-FR" sz="3200" b="1" dirty="0">
                <a:hlinkClick r:id="rId3"/>
              </a:rPr>
              <a:t>://users.sch.gr/gkosyvas</a:t>
            </a:r>
            <a:r>
              <a:rPr lang="fr-FR" sz="3200" b="1" dirty="0" smtClean="0">
                <a:hlinkClick r:id="rId3"/>
              </a:rPr>
              <a:t>/</a:t>
            </a:r>
            <a:endParaRPr lang="el-GR" sz="3200" b="1" dirty="0" smtClean="0"/>
          </a:p>
          <a:p>
            <a:endParaRPr lang="el-GR" sz="3200" dirty="0"/>
          </a:p>
          <a:p>
            <a:r>
              <a:rPr lang="el-GR" sz="3200" dirty="0" smtClean="0"/>
              <a:t>Κινητό.        </a:t>
            </a:r>
            <a:r>
              <a:rPr lang="el-GR" sz="3200" dirty="0"/>
              <a:t>: </a:t>
            </a:r>
            <a:r>
              <a:rPr lang="el-GR" sz="3200" dirty="0" smtClean="0"/>
              <a:t> </a:t>
            </a:r>
            <a:r>
              <a:rPr lang="el-GR" sz="3200" b="1" dirty="0" smtClean="0">
                <a:solidFill>
                  <a:srgbClr val="0033CC"/>
                </a:solidFill>
              </a:rPr>
              <a:t>6934844288</a:t>
            </a:r>
            <a:endParaRPr lang="el-GR" sz="3200" b="1" dirty="0">
              <a:solidFill>
                <a:srgbClr val="0033CC"/>
              </a:solidFill>
            </a:endParaRPr>
          </a:p>
        </p:txBody>
      </p:sp>
    </p:spTree>
    <p:extLst>
      <p:ext uri="{BB962C8B-B14F-4D97-AF65-F5344CB8AC3E}">
        <p14:creationId xmlns:p14="http://schemas.microsoft.com/office/powerpoint/2010/main" val="2959265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88640"/>
            <a:ext cx="8229600" cy="720080"/>
          </a:xfrm>
        </p:spPr>
        <p:style>
          <a:lnRef idx="2">
            <a:schemeClr val="accent5">
              <a:shade val="50000"/>
            </a:schemeClr>
          </a:lnRef>
          <a:fillRef idx="1">
            <a:schemeClr val="accent5"/>
          </a:fillRef>
          <a:effectRef idx="0">
            <a:schemeClr val="accent5"/>
          </a:effectRef>
          <a:fontRef idx="minor">
            <a:schemeClr val="lt1"/>
          </a:fontRef>
        </p:style>
        <p:txBody>
          <a:bodyPr rtlCol="0">
            <a:noAutofit/>
          </a:bodyPr>
          <a:lstStyle/>
          <a:p>
            <a:pPr eaLnBrk="1" fontAlgn="auto" hangingPunct="1">
              <a:spcAft>
                <a:spcPts val="0"/>
              </a:spcAft>
              <a:defRPr/>
            </a:pPr>
            <a:r>
              <a:rPr lang="el-GR" sz="3200" b="1" dirty="0" smtClean="0">
                <a:solidFill>
                  <a:schemeClr val="bg1"/>
                </a:solidFill>
              </a:rPr>
              <a:t>Τα στάδια επίλυσης κάθε προβλήματος </a:t>
            </a:r>
            <a:r>
              <a:rPr lang="en-US" sz="3200" b="1" dirty="0" smtClean="0">
                <a:solidFill>
                  <a:schemeClr val="bg1"/>
                </a:solidFill>
              </a:rPr>
              <a:t>(</a:t>
            </a:r>
            <a:r>
              <a:rPr lang="en-US" sz="3200" b="1" dirty="0" err="1" smtClean="0">
                <a:solidFill>
                  <a:schemeClr val="bg1"/>
                </a:solidFill>
              </a:rPr>
              <a:t>Polya</a:t>
            </a:r>
            <a:r>
              <a:rPr lang="en-US" sz="3200" b="1" dirty="0" smtClean="0">
                <a:solidFill>
                  <a:schemeClr val="bg1"/>
                </a:solidFill>
              </a:rPr>
              <a:t>)</a:t>
            </a:r>
            <a:endParaRPr lang="el-GR" sz="3200" b="1" dirty="0">
              <a:solidFill>
                <a:schemeClr val="bg1"/>
              </a:solidFill>
            </a:endParaRPr>
          </a:p>
        </p:txBody>
      </p:sp>
      <p:sp>
        <p:nvSpPr>
          <p:cNvPr id="6" name="TextBox 5"/>
          <p:cNvSpPr txBox="1"/>
          <p:nvPr/>
        </p:nvSpPr>
        <p:spPr>
          <a:xfrm>
            <a:off x="179512" y="1124744"/>
            <a:ext cx="8568952" cy="5570756"/>
          </a:xfrm>
          <a:prstGeom prst="rect">
            <a:avLst/>
          </a:prstGeom>
          <a:solidFill>
            <a:schemeClr val="accent5">
              <a:lumMod val="40000"/>
              <a:lumOff val="60000"/>
            </a:schemeClr>
          </a:solidFill>
          <a:ln>
            <a:solidFill>
              <a:srgbClr val="C00000"/>
            </a:solidFill>
          </a:ln>
        </p:spPr>
        <p:txBody>
          <a:bodyPr wrap="square" rtlCol="0">
            <a:spAutoFit/>
          </a:bodyPr>
          <a:lstStyle/>
          <a:p>
            <a:pPr>
              <a:spcAft>
                <a:spcPts val="600"/>
              </a:spcAft>
            </a:pPr>
            <a:r>
              <a:rPr lang="el-GR" sz="2800" dirty="0">
                <a:latin typeface="+mn-lt"/>
              </a:rPr>
              <a:t>Τα στάδια που πρέπει να διανυθούν για την επίλυση ενός προβλήματος είναι σε γενικές γραμμές τα ακόλουθα: </a:t>
            </a:r>
            <a:endParaRPr lang="en-US" sz="2800" dirty="0" smtClean="0">
              <a:latin typeface="+mn-lt"/>
            </a:endParaRPr>
          </a:p>
          <a:p>
            <a:pPr marL="342900" indent="-342900">
              <a:spcAft>
                <a:spcPts val="600"/>
              </a:spcAft>
              <a:buFont typeface="Arial" pitchFamily="34" charset="0"/>
              <a:buChar char="•"/>
            </a:pPr>
            <a:r>
              <a:rPr lang="el-GR" sz="2800" dirty="0" smtClean="0">
                <a:latin typeface="+mn-lt"/>
              </a:rPr>
              <a:t>η </a:t>
            </a:r>
            <a:r>
              <a:rPr lang="el-GR" sz="2800" b="1" dirty="0">
                <a:solidFill>
                  <a:srgbClr val="C00000"/>
                </a:solidFill>
                <a:effectLst>
                  <a:outerShdw blurRad="38100" dist="38100" dir="2700000" algn="tl">
                    <a:srgbClr val="000000">
                      <a:alpha val="43137"/>
                    </a:srgbClr>
                  </a:outerShdw>
                </a:effectLst>
                <a:latin typeface="+mn-lt"/>
              </a:rPr>
              <a:t>κατανόηση</a:t>
            </a:r>
            <a:r>
              <a:rPr lang="el-GR" sz="2800" dirty="0">
                <a:effectLst>
                  <a:outerShdw blurRad="38100" dist="38100" dir="2700000" algn="tl">
                    <a:srgbClr val="000000">
                      <a:alpha val="43137"/>
                    </a:srgbClr>
                  </a:outerShdw>
                </a:effectLst>
                <a:latin typeface="+mn-lt"/>
              </a:rPr>
              <a:t> </a:t>
            </a:r>
            <a:r>
              <a:rPr lang="el-GR" sz="2800" dirty="0" smtClean="0">
                <a:latin typeface="+mn-lt"/>
              </a:rPr>
              <a:t>του προβλήματος (έχεις συναντήσει παρόμοιο, σε τι διαφέρει ),</a:t>
            </a:r>
            <a:endParaRPr lang="en-US" sz="2800" dirty="0" smtClean="0">
              <a:latin typeface="+mn-lt"/>
            </a:endParaRPr>
          </a:p>
          <a:p>
            <a:pPr marL="342900" indent="-342900">
              <a:spcAft>
                <a:spcPts val="600"/>
              </a:spcAft>
              <a:buFont typeface="Arial" pitchFamily="34" charset="0"/>
              <a:buChar char="•"/>
            </a:pPr>
            <a:r>
              <a:rPr lang="el-GR" sz="2800" dirty="0" smtClean="0">
                <a:latin typeface="+mn-lt"/>
              </a:rPr>
              <a:t>η </a:t>
            </a:r>
            <a:r>
              <a:rPr lang="el-GR" sz="2800" b="1" dirty="0">
                <a:solidFill>
                  <a:srgbClr val="C00000"/>
                </a:solidFill>
                <a:effectLst>
                  <a:outerShdw blurRad="38100" dist="38100" dir="2700000" algn="tl">
                    <a:srgbClr val="000000">
                      <a:alpha val="43137"/>
                    </a:srgbClr>
                  </a:outerShdw>
                </a:effectLst>
                <a:latin typeface="+mn-lt"/>
              </a:rPr>
              <a:t>κατάστρωση ενός σχεδίου λύσης </a:t>
            </a:r>
            <a:r>
              <a:rPr lang="el-GR" sz="2800" dirty="0" smtClean="0">
                <a:latin typeface="+mn-lt"/>
              </a:rPr>
              <a:t>(</a:t>
            </a:r>
            <a:r>
              <a:rPr lang="el-GR" sz="2800" dirty="0">
                <a:latin typeface="+mn-lt"/>
              </a:rPr>
              <a:t>εύρεση της σωστής σχέσης ανάμεσα στα δεδομένα και τα </a:t>
            </a:r>
            <a:r>
              <a:rPr lang="el-GR" sz="2800" dirty="0" smtClean="0">
                <a:latin typeface="+mn-lt"/>
              </a:rPr>
              <a:t>ζητούμενα, εφαρμογή κατάλληλης στρατηγικής), </a:t>
            </a:r>
            <a:endParaRPr lang="en-US" sz="2800" dirty="0" smtClean="0">
              <a:latin typeface="+mn-lt"/>
            </a:endParaRPr>
          </a:p>
          <a:p>
            <a:pPr marL="342900" indent="-342900">
              <a:spcAft>
                <a:spcPts val="600"/>
              </a:spcAft>
              <a:buFont typeface="Arial" pitchFamily="34" charset="0"/>
              <a:buChar char="•"/>
            </a:pPr>
            <a:r>
              <a:rPr lang="el-GR" sz="2800" b="1" dirty="0" smtClean="0">
                <a:solidFill>
                  <a:srgbClr val="C00000"/>
                </a:solidFill>
                <a:effectLst>
                  <a:outerShdw blurRad="38100" dist="38100" dir="2700000" algn="tl">
                    <a:srgbClr val="000000">
                      <a:alpha val="43137"/>
                    </a:srgbClr>
                  </a:outerShdw>
                </a:effectLst>
                <a:latin typeface="+mn-lt"/>
              </a:rPr>
              <a:t>η </a:t>
            </a:r>
            <a:r>
              <a:rPr lang="el-GR" sz="2800" b="1" dirty="0">
                <a:solidFill>
                  <a:srgbClr val="C00000"/>
                </a:solidFill>
                <a:effectLst>
                  <a:outerShdw blurRad="38100" dist="38100" dir="2700000" algn="tl">
                    <a:srgbClr val="000000">
                      <a:alpha val="43137"/>
                    </a:srgbClr>
                  </a:outerShdw>
                </a:effectLst>
                <a:latin typeface="+mn-lt"/>
              </a:rPr>
              <a:t>εκτέλεση του σχεδίου </a:t>
            </a:r>
            <a:r>
              <a:rPr lang="el-GR" sz="2800" dirty="0" smtClean="0">
                <a:latin typeface="+mn-lt"/>
              </a:rPr>
              <a:t>(σωστός </a:t>
            </a:r>
            <a:r>
              <a:rPr lang="el-GR" sz="2800" dirty="0">
                <a:latin typeface="+mn-lt"/>
              </a:rPr>
              <a:t>υπολογισμός του ζητούμενου) και τέλος </a:t>
            </a:r>
            <a:endParaRPr lang="en-US" sz="2800" dirty="0" smtClean="0">
              <a:latin typeface="+mn-lt"/>
            </a:endParaRPr>
          </a:p>
          <a:p>
            <a:pPr marL="342900" indent="-342900">
              <a:spcAft>
                <a:spcPts val="600"/>
              </a:spcAft>
              <a:buFont typeface="Arial" pitchFamily="34" charset="0"/>
              <a:buChar char="•"/>
            </a:pPr>
            <a:r>
              <a:rPr lang="el-GR" sz="2800" b="1" dirty="0" smtClean="0">
                <a:solidFill>
                  <a:srgbClr val="C00000"/>
                </a:solidFill>
                <a:effectLst>
                  <a:outerShdw blurRad="38100" dist="38100" dir="2700000" algn="tl">
                    <a:srgbClr val="000000">
                      <a:alpha val="43137"/>
                    </a:srgbClr>
                  </a:outerShdw>
                </a:effectLst>
                <a:latin typeface="+mn-lt"/>
              </a:rPr>
              <a:t>ανασκόπηση </a:t>
            </a:r>
            <a:r>
              <a:rPr lang="el-GR" sz="2800" b="1" dirty="0">
                <a:solidFill>
                  <a:srgbClr val="C00000"/>
                </a:solidFill>
                <a:effectLst>
                  <a:outerShdw blurRad="38100" dist="38100" dir="2700000" algn="tl">
                    <a:srgbClr val="000000">
                      <a:alpha val="43137"/>
                    </a:srgbClr>
                  </a:outerShdw>
                </a:effectLst>
                <a:latin typeface="+mn-lt"/>
              </a:rPr>
              <a:t>και </a:t>
            </a:r>
            <a:r>
              <a:rPr lang="el-GR" sz="2800" b="1" dirty="0" smtClean="0">
                <a:solidFill>
                  <a:srgbClr val="C00000"/>
                </a:solidFill>
                <a:effectLst>
                  <a:outerShdw blurRad="38100" dist="38100" dir="2700000" algn="tl">
                    <a:srgbClr val="000000">
                      <a:alpha val="43137"/>
                    </a:srgbClr>
                  </a:outerShdw>
                </a:effectLst>
                <a:latin typeface="+mn-lt"/>
              </a:rPr>
              <a:t>επανεξέταση </a:t>
            </a:r>
            <a:r>
              <a:rPr lang="el-GR" sz="2800" dirty="0" smtClean="0">
                <a:latin typeface="+mn-lt"/>
              </a:rPr>
              <a:t>(έχεις απαντήσει στο ερώτημα, είναι λογικές οι απαντήσεις;)</a:t>
            </a:r>
            <a:endParaRPr lang="el-GR" sz="2800" dirty="0">
              <a:latin typeface="+mn-lt"/>
            </a:endParaRPr>
          </a:p>
        </p:txBody>
      </p:sp>
    </p:spTree>
    <p:extLst>
      <p:ext uri="{BB962C8B-B14F-4D97-AF65-F5344CB8AC3E}">
        <p14:creationId xmlns:p14="http://schemas.microsoft.com/office/powerpoint/2010/main" val="1618613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55576" y="116632"/>
            <a:ext cx="7776864" cy="936104"/>
          </a:xfrm>
          <a:solidFill>
            <a:schemeClr val="tx2"/>
          </a:solidFill>
        </p:spPr>
        <p:style>
          <a:lnRef idx="1">
            <a:schemeClr val="accent6"/>
          </a:lnRef>
          <a:fillRef idx="2">
            <a:schemeClr val="accent6"/>
          </a:fillRef>
          <a:effectRef idx="1">
            <a:schemeClr val="accent6"/>
          </a:effectRef>
          <a:fontRef idx="minor">
            <a:schemeClr val="dk1"/>
          </a:fontRef>
        </p:style>
        <p:txBody>
          <a:bodyPr rtlCol="0">
            <a:noAutofit/>
          </a:bodyPr>
          <a:lstStyle/>
          <a:p>
            <a:pPr eaLnBrk="1" fontAlgn="auto" hangingPunct="1">
              <a:spcAft>
                <a:spcPts val="0"/>
              </a:spcAft>
              <a:defRPr/>
            </a:pPr>
            <a:r>
              <a:rPr lang="el-GR" sz="3200" b="1" dirty="0" smtClean="0">
                <a:solidFill>
                  <a:schemeClr val="bg1"/>
                </a:solidFill>
              </a:rPr>
              <a:t>Κατηγοριοποίηση των προβλημάτων στη διδασκαλία των μαθηματικών</a:t>
            </a:r>
            <a:endParaRPr lang="en-US" sz="3200" b="1" dirty="0">
              <a:solidFill>
                <a:schemeClr val="bg1"/>
              </a:solidFill>
            </a:endParaRPr>
          </a:p>
        </p:txBody>
      </p:sp>
      <p:sp>
        <p:nvSpPr>
          <p:cNvPr id="45059" name="Content Placeholder 2"/>
          <p:cNvSpPr>
            <a:spLocks noGrp="1"/>
          </p:cNvSpPr>
          <p:nvPr>
            <p:ph idx="1"/>
          </p:nvPr>
        </p:nvSpPr>
        <p:spPr>
          <a:xfrm>
            <a:off x="395536" y="1268760"/>
            <a:ext cx="8329613" cy="5472608"/>
          </a:xfrm>
          <a:solidFill>
            <a:schemeClr val="accent5">
              <a:lumMod val="20000"/>
              <a:lumOff val="80000"/>
            </a:schemeClr>
          </a:solidFill>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nSpc>
                <a:spcPct val="120000"/>
              </a:lnSpc>
              <a:spcBef>
                <a:spcPts val="0"/>
              </a:spcBef>
              <a:spcAft>
                <a:spcPts val="1200"/>
              </a:spcAft>
            </a:pPr>
            <a:r>
              <a:rPr lang="el-GR" sz="2800" b="1" dirty="0" smtClean="0">
                <a:solidFill>
                  <a:srgbClr val="C00000"/>
                </a:solidFill>
                <a:effectLst>
                  <a:outerShdw blurRad="38100" dist="38100" dir="2700000" algn="tl">
                    <a:srgbClr val="000000">
                      <a:alpha val="43137"/>
                    </a:srgbClr>
                  </a:outerShdw>
                </a:effectLst>
              </a:rPr>
              <a:t>Καταστάσεις-προβλήματα (</a:t>
            </a:r>
            <a:r>
              <a:rPr lang="fr-FR" sz="2800" b="1" dirty="0">
                <a:solidFill>
                  <a:srgbClr val="C00000"/>
                </a:solidFill>
                <a:effectLst>
                  <a:outerShdw blurRad="38100" dist="38100" dir="2700000" algn="tl">
                    <a:srgbClr val="000000">
                      <a:alpha val="43137"/>
                    </a:srgbClr>
                  </a:outerShdw>
                </a:effectLst>
              </a:rPr>
              <a:t>situations-problèmes</a:t>
            </a:r>
            <a:r>
              <a:rPr lang="el-GR" sz="2800" dirty="0" smtClean="0">
                <a:solidFill>
                  <a:schemeClr val="tx1"/>
                </a:solidFill>
              </a:rPr>
              <a:t>) : Το μαθηματικό μοντέλο δεν δίνεται. Βίωση και ανακάλυψη νέων γνώσεων και σχηματισμός εννοιών μέσω προβλημάτων. </a:t>
            </a:r>
            <a:r>
              <a:rPr lang="el-GR" sz="2800" b="1" dirty="0">
                <a:solidFill>
                  <a:srgbClr val="FF00FF"/>
                </a:solidFill>
                <a:effectLst>
                  <a:outerShdw blurRad="38100" dist="38100" dir="2700000" algn="tl">
                    <a:srgbClr val="000000">
                      <a:alpha val="43137"/>
                    </a:srgbClr>
                  </a:outerShdw>
                </a:effectLst>
              </a:rPr>
              <a:t>Η διδακτική προσέγγιση της πλειονότητας των μαθηματικών εννοιών επιτυγχάνεται καλύτερα μέσα από τη λύση προβλημάτων</a:t>
            </a:r>
            <a:r>
              <a:rPr lang="el-GR" sz="2800" dirty="0"/>
              <a:t>. </a:t>
            </a:r>
            <a:endParaRPr lang="el-GR" sz="2800" dirty="0" smtClean="0">
              <a:solidFill>
                <a:schemeClr val="tx1"/>
              </a:solidFill>
            </a:endParaRPr>
          </a:p>
          <a:p>
            <a:pPr>
              <a:lnSpc>
                <a:spcPct val="120000"/>
              </a:lnSpc>
              <a:spcBef>
                <a:spcPts val="0"/>
              </a:spcBef>
              <a:spcAft>
                <a:spcPts val="1200"/>
              </a:spcAft>
            </a:pPr>
            <a:r>
              <a:rPr lang="el-GR" sz="2800" dirty="0" smtClean="0">
                <a:solidFill>
                  <a:schemeClr val="tx1"/>
                </a:solidFill>
              </a:rPr>
              <a:t> </a:t>
            </a:r>
            <a:r>
              <a:rPr lang="el-GR" sz="2800" b="1" dirty="0" smtClean="0">
                <a:solidFill>
                  <a:srgbClr val="C00000"/>
                </a:solidFill>
                <a:effectLst>
                  <a:outerShdw blurRad="38100" dist="38100" dir="2700000" algn="tl">
                    <a:srgbClr val="000000">
                      <a:alpha val="43137"/>
                    </a:srgbClr>
                  </a:outerShdw>
                </a:effectLst>
              </a:rPr>
              <a:t>Προβλήματα ή ασκήσεις εφαρμογής </a:t>
            </a:r>
            <a:r>
              <a:rPr lang="el-GR" sz="2800" dirty="0" smtClean="0">
                <a:solidFill>
                  <a:schemeClr val="tx1"/>
                </a:solidFill>
              </a:rPr>
              <a:t>(το μαθηματικό μοντέλο είναι δεδομένο και το πρόβλημα είναι μέσον για την εξάσκηση, επανάληψη, επανεπένδυση ή εμπέδωση)  </a:t>
            </a:r>
          </a:p>
          <a:p>
            <a:pPr>
              <a:lnSpc>
                <a:spcPct val="120000"/>
              </a:lnSpc>
              <a:spcBef>
                <a:spcPts val="0"/>
              </a:spcBef>
              <a:spcAft>
                <a:spcPts val="1200"/>
              </a:spcAft>
            </a:pPr>
            <a:r>
              <a:rPr lang="el-GR" sz="2800" b="1" dirty="0" smtClean="0">
                <a:solidFill>
                  <a:srgbClr val="C00000"/>
                </a:solidFill>
                <a:effectLst>
                  <a:outerShdw blurRad="38100" dist="38100" dir="2700000" algn="tl">
                    <a:srgbClr val="000000">
                      <a:alpha val="43137"/>
                    </a:srgbClr>
                  </a:outerShdw>
                </a:effectLst>
              </a:rPr>
              <a:t>Προβλήματα </a:t>
            </a:r>
            <a:r>
              <a:rPr lang="el-GR" sz="2800" b="1" dirty="0">
                <a:solidFill>
                  <a:srgbClr val="C00000"/>
                </a:solidFill>
                <a:effectLst>
                  <a:outerShdw blurRad="38100" dist="38100" dir="2700000" algn="tl">
                    <a:srgbClr val="000000">
                      <a:alpha val="43137"/>
                    </a:srgbClr>
                  </a:outerShdw>
                </a:effectLst>
              </a:rPr>
              <a:t>παιδαγωγικής </a:t>
            </a:r>
            <a:r>
              <a:rPr lang="el-GR" sz="2800" b="1" dirty="0" smtClean="0">
                <a:solidFill>
                  <a:srgbClr val="C00000"/>
                </a:solidFill>
                <a:effectLst>
                  <a:outerShdw blurRad="38100" dist="38100" dir="2700000" algn="tl">
                    <a:srgbClr val="000000">
                      <a:alpha val="43137"/>
                    </a:srgbClr>
                  </a:outerShdw>
                </a:effectLst>
              </a:rPr>
              <a:t>αξιολόγησης </a:t>
            </a:r>
            <a:r>
              <a:rPr lang="el-GR" sz="2800" dirty="0" smtClean="0">
                <a:solidFill>
                  <a:schemeClr val="tx1"/>
                </a:solidFill>
              </a:rPr>
              <a:t>(τι περίμενα, διάγνωση δυσκολιών, διαβάθμιση κατανόησης μαθητών)</a:t>
            </a:r>
            <a:endParaRPr lang="el-GR" sz="2800" dirty="0">
              <a:solidFill>
                <a:schemeClr val="tx1"/>
              </a:solidFill>
            </a:endParaRPr>
          </a:p>
          <a:p>
            <a:pPr eaLnBrk="1" hangingPunct="1">
              <a:lnSpc>
                <a:spcPct val="120000"/>
              </a:lnSpc>
              <a:spcBef>
                <a:spcPts val="0"/>
              </a:spcBef>
              <a:spcAft>
                <a:spcPts val="1200"/>
              </a:spcAft>
            </a:pPr>
            <a:r>
              <a:rPr lang="el-GR" sz="2800" b="1" dirty="0" smtClean="0">
                <a:solidFill>
                  <a:srgbClr val="C00000"/>
                </a:solidFill>
                <a:effectLst>
                  <a:outerShdw blurRad="38100" dist="38100" dir="2700000" algn="tl">
                    <a:srgbClr val="000000">
                      <a:alpha val="43137"/>
                    </a:srgbClr>
                  </a:outerShdw>
                </a:effectLst>
              </a:rPr>
              <a:t>Προβλήματα μεταφοράς</a:t>
            </a:r>
            <a:r>
              <a:rPr lang="en-US" sz="2800" b="1" dirty="0" smtClean="0">
                <a:solidFill>
                  <a:srgbClr val="C00000"/>
                </a:solidFill>
                <a:effectLst>
                  <a:outerShdw blurRad="38100" dist="38100" dir="2700000" algn="tl">
                    <a:srgbClr val="000000">
                      <a:alpha val="43137"/>
                    </a:srgbClr>
                  </a:outerShdw>
                </a:effectLst>
              </a:rPr>
              <a:t> </a:t>
            </a:r>
            <a:r>
              <a:rPr lang="el-GR" sz="2800" b="1" dirty="0" smtClean="0">
                <a:solidFill>
                  <a:srgbClr val="C00000"/>
                </a:solidFill>
                <a:effectLst>
                  <a:outerShdw blurRad="38100" dist="38100" dir="2700000" algn="tl">
                    <a:srgbClr val="000000">
                      <a:alpha val="43137"/>
                    </a:srgbClr>
                  </a:outerShdw>
                </a:effectLst>
              </a:rPr>
              <a:t>γνώσης</a:t>
            </a:r>
            <a:r>
              <a:rPr lang="en-US" sz="2800" b="1" dirty="0" smtClean="0">
                <a:solidFill>
                  <a:srgbClr val="C00000"/>
                </a:solidFill>
                <a:effectLst>
                  <a:outerShdw blurRad="38100" dist="38100" dir="2700000" algn="tl">
                    <a:srgbClr val="000000">
                      <a:alpha val="43137"/>
                    </a:srgbClr>
                  </a:outerShdw>
                </a:effectLst>
              </a:rPr>
              <a:t>, </a:t>
            </a:r>
            <a:r>
              <a:rPr lang="el-GR" sz="2800" b="1" dirty="0" smtClean="0">
                <a:solidFill>
                  <a:srgbClr val="C00000"/>
                </a:solidFill>
                <a:effectLst>
                  <a:outerShdw blurRad="38100" dist="38100" dir="2700000" algn="tl">
                    <a:srgbClr val="000000">
                      <a:alpha val="43137"/>
                    </a:srgbClr>
                  </a:outerShdw>
                </a:effectLst>
              </a:rPr>
              <a:t>προβλήματα μοντελοποίησης </a:t>
            </a:r>
            <a:r>
              <a:rPr lang="el-GR" sz="2800" dirty="0" smtClean="0">
                <a:solidFill>
                  <a:schemeClr val="tx1"/>
                </a:solidFill>
              </a:rPr>
              <a:t>(εντός των μαθηματικών ή σε άλλα επιστημονικά πεδία)</a:t>
            </a:r>
          </a:p>
          <a:p>
            <a:pPr>
              <a:lnSpc>
                <a:spcPct val="120000"/>
              </a:lnSpc>
              <a:spcBef>
                <a:spcPts val="0"/>
              </a:spcBef>
              <a:spcAft>
                <a:spcPts val="1200"/>
              </a:spcAft>
            </a:pPr>
            <a:r>
              <a:rPr lang="en-US" sz="2800" b="1" dirty="0">
                <a:solidFill>
                  <a:srgbClr val="C00000"/>
                </a:solidFill>
                <a:effectLst>
                  <a:outerShdw blurRad="38100" dist="38100" dir="2700000" algn="tl">
                    <a:srgbClr val="000000">
                      <a:alpha val="43137"/>
                    </a:srgbClr>
                  </a:outerShdw>
                </a:effectLst>
              </a:rPr>
              <a:t>A</a:t>
            </a:r>
            <a:r>
              <a:rPr lang="el-GR" sz="2800" b="1" dirty="0" err="1" smtClean="0">
                <a:solidFill>
                  <a:srgbClr val="C00000"/>
                </a:solidFill>
                <a:effectLst>
                  <a:outerShdw blurRad="38100" dist="38100" dir="2700000" algn="tl">
                    <a:srgbClr val="000000">
                      <a:alpha val="43137"/>
                    </a:srgbClr>
                  </a:outerShdw>
                </a:effectLst>
              </a:rPr>
              <a:t>νοιχτά</a:t>
            </a:r>
            <a:r>
              <a:rPr lang="el-GR" sz="2800" b="1" dirty="0" smtClean="0">
                <a:solidFill>
                  <a:srgbClr val="C00000"/>
                </a:solidFill>
                <a:effectLst>
                  <a:outerShdw blurRad="38100" dist="38100" dir="2700000" algn="tl">
                    <a:srgbClr val="000000">
                      <a:alpha val="43137"/>
                    </a:srgbClr>
                  </a:outerShdw>
                </a:effectLst>
              </a:rPr>
              <a:t> προβλήματα..</a:t>
            </a:r>
            <a:r>
              <a:rPr lang="el-GR" sz="2800" dirty="0" smtClean="0">
                <a:solidFill>
                  <a:schemeClr val="tx1"/>
                </a:solidFill>
              </a:rPr>
              <a:t>. (το μαθηματικό μοντέλο δεν είναι προφανές ούτε μοναδικό)</a:t>
            </a:r>
            <a:endParaRPr lang="el-GR" sz="2800" dirty="0">
              <a:solidFill>
                <a:schemeClr val="tx1"/>
              </a:solidFill>
            </a:endParaRPr>
          </a:p>
        </p:txBody>
      </p:sp>
    </p:spTree>
    <p:extLst>
      <p:ext uri="{BB962C8B-B14F-4D97-AF65-F5344CB8AC3E}">
        <p14:creationId xmlns:p14="http://schemas.microsoft.com/office/powerpoint/2010/main" val="2091272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1916832"/>
            <a:ext cx="8001524" cy="3384376"/>
          </a:xfrm>
        </p:spPr>
        <p:style>
          <a:lnRef idx="1">
            <a:schemeClr val="accent5"/>
          </a:lnRef>
          <a:fillRef idx="2">
            <a:schemeClr val="accent5"/>
          </a:fillRef>
          <a:effectRef idx="1">
            <a:schemeClr val="accent5"/>
          </a:effectRef>
          <a:fontRef idx="minor">
            <a:schemeClr val="dk1"/>
          </a:fontRef>
        </p:style>
        <p:txBody>
          <a:bodyPr>
            <a:noAutofit/>
          </a:bodyPr>
          <a:lstStyle/>
          <a:p>
            <a:pPr marL="0" indent="0">
              <a:lnSpc>
                <a:spcPct val="105000"/>
              </a:lnSpc>
              <a:spcBef>
                <a:spcPts val="600"/>
              </a:spcBef>
              <a:spcAft>
                <a:spcPts val="600"/>
              </a:spcAft>
              <a:buNone/>
            </a:pPr>
            <a:r>
              <a:rPr lang="el-GR" sz="2800" i="1" dirty="0">
                <a:solidFill>
                  <a:schemeClr val="accent3">
                    <a:lumMod val="50000"/>
                  </a:schemeClr>
                </a:solidFill>
                <a:effectLst>
                  <a:outerShdw blurRad="38100" dist="38100" dir="2700000" algn="tl">
                    <a:srgbClr val="000000">
                      <a:alpha val="43137"/>
                    </a:srgbClr>
                  </a:outerShdw>
                </a:effectLst>
              </a:rPr>
              <a:t>Οι δημοτικές αρχές τεσσάρων πόλεων αποφάσισαν να κατασκευάσουν ένα αεροδρόμιο, το οποίο θα εξυπηρετεί τις ανάγκες των κατοίκων τους. Να βρείτε τη </a:t>
            </a:r>
            <a:r>
              <a:rPr lang="el-GR" sz="2800" i="1" u="sng" dirty="0">
                <a:solidFill>
                  <a:schemeClr val="accent3">
                    <a:lumMod val="50000"/>
                  </a:schemeClr>
                </a:solidFill>
                <a:effectLst>
                  <a:outerShdw blurRad="38100" dist="38100" dir="2700000" algn="tl">
                    <a:srgbClr val="000000">
                      <a:alpha val="43137"/>
                    </a:srgbClr>
                  </a:outerShdw>
                </a:effectLst>
              </a:rPr>
              <a:t>βέλτιστη θέση </a:t>
            </a:r>
            <a:r>
              <a:rPr lang="el-GR" sz="2800" i="1" dirty="0">
                <a:solidFill>
                  <a:schemeClr val="accent3">
                    <a:lumMod val="50000"/>
                  </a:schemeClr>
                </a:solidFill>
                <a:effectLst>
                  <a:outerShdw blurRad="38100" dist="38100" dir="2700000" algn="tl">
                    <a:srgbClr val="000000">
                      <a:alpha val="43137"/>
                    </a:srgbClr>
                  </a:outerShdw>
                </a:effectLst>
              </a:rPr>
              <a:t>για την κατασκευή του αεροδρομίου έτσι ώστε οι ανάγκες των τεσσάρων πόλεων να εξυπηρετούνται </a:t>
            </a:r>
            <a:r>
              <a:rPr lang="el-GR" sz="2800" i="1" u="sng" dirty="0">
                <a:solidFill>
                  <a:schemeClr val="accent3">
                    <a:lumMod val="50000"/>
                  </a:schemeClr>
                </a:solidFill>
                <a:effectLst>
                  <a:outerShdw blurRad="38100" dist="38100" dir="2700000" algn="tl">
                    <a:srgbClr val="000000">
                      <a:alpha val="43137"/>
                    </a:srgbClr>
                  </a:outerShdw>
                </a:effectLst>
              </a:rPr>
              <a:t>κατά δίκαιο τρόπο </a:t>
            </a:r>
            <a:r>
              <a:rPr lang="el-GR" sz="2800" dirty="0">
                <a:solidFill>
                  <a:srgbClr val="002060"/>
                </a:solidFill>
                <a:effectLst>
                  <a:outerShdw blurRad="38100" dist="38100" dir="2700000" algn="tl">
                    <a:srgbClr val="000000">
                      <a:alpha val="43137"/>
                    </a:srgbClr>
                  </a:outerShdw>
                </a:effectLst>
              </a:rPr>
              <a:t>(</a:t>
            </a:r>
            <a:r>
              <a:rPr lang="el-GR" sz="2800" dirty="0" err="1">
                <a:solidFill>
                  <a:srgbClr val="002060"/>
                </a:solidFill>
                <a:effectLst>
                  <a:outerShdw blurRad="38100" dist="38100" dir="2700000" algn="tl">
                    <a:srgbClr val="000000">
                      <a:alpha val="43137"/>
                    </a:srgbClr>
                  </a:outerShdw>
                </a:effectLst>
              </a:rPr>
              <a:t>Christou</a:t>
            </a:r>
            <a:r>
              <a:rPr lang="el-GR" sz="2800" dirty="0">
                <a:solidFill>
                  <a:srgbClr val="002060"/>
                </a:solidFill>
                <a:effectLst>
                  <a:outerShdw blurRad="38100" dist="38100" dir="2700000" algn="tl">
                    <a:srgbClr val="000000">
                      <a:alpha val="43137"/>
                    </a:srgbClr>
                  </a:outerShdw>
                </a:effectLst>
              </a:rPr>
              <a:t> κ. ά., 2005). </a:t>
            </a:r>
          </a:p>
        </p:txBody>
      </p:sp>
      <p:sp>
        <p:nvSpPr>
          <p:cNvPr id="5" name="1 - Τίτλος"/>
          <p:cNvSpPr>
            <a:spLocks noGrp="1"/>
          </p:cNvSpPr>
          <p:nvPr>
            <p:ph type="title"/>
          </p:nvPr>
        </p:nvSpPr>
        <p:spPr>
          <a:xfrm>
            <a:off x="215008" y="476672"/>
            <a:ext cx="8928992" cy="1080120"/>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el-GR" sz="4000" b="1" dirty="0"/>
              <a:t>Ένα </a:t>
            </a:r>
            <a:r>
              <a:rPr lang="el-GR" sz="4000" b="1" dirty="0" smtClean="0"/>
              <a:t>παράδειγμα</a:t>
            </a:r>
            <a:r>
              <a:rPr lang="en-US" sz="4000" b="1" dirty="0" smtClean="0"/>
              <a:t> </a:t>
            </a:r>
            <a:r>
              <a:rPr lang="el-GR" sz="4000" b="1" dirty="0" smtClean="0"/>
              <a:t>ανοιχτού προβλήματος: </a:t>
            </a:r>
            <a:r>
              <a:rPr lang="en-US" sz="4000" b="1" dirty="0" smtClean="0"/>
              <a:t>“</a:t>
            </a:r>
            <a:r>
              <a:rPr lang="el-GR" sz="4000" b="1" dirty="0" smtClean="0"/>
              <a:t>η κατασκευή του αεροδρομίου</a:t>
            </a:r>
            <a:r>
              <a:rPr lang="en-US" sz="4000" b="1" dirty="0" smtClean="0"/>
              <a:t>”</a:t>
            </a:r>
            <a:endParaRPr lang="el-GR" sz="4000" b="1" dirty="0"/>
          </a:p>
        </p:txBody>
      </p:sp>
    </p:spTree>
    <p:extLst>
      <p:ext uri="{BB962C8B-B14F-4D97-AF65-F5344CB8AC3E}">
        <p14:creationId xmlns:p14="http://schemas.microsoft.com/office/powerpoint/2010/main" val="4279612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692696"/>
            <a:ext cx="8964488" cy="6048672"/>
          </a:xfrm>
        </p:spPr>
        <p:style>
          <a:lnRef idx="1">
            <a:schemeClr val="accent6"/>
          </a:lnRef>
          <a:fillRef idx="2">
            <a:schemeClr val="accent6"/>
          </a:fillRef>
          <a:effectRef idx="1">
            <a:schemeClr val="accent6"/>
          </a:effectRef>
          <a:fontRef idx="minor">
            <a:schemeClr val="dk1"/>
          </a:fontRef>
        </p:style>
        <p:txBody>
          <a:bodyPr>
            <a:noAutofit/>
          </a:bodyPr>
          <a:lstStyle/>
          <a:p>
            <a:pPr marL="0" indent="0">
              <a:spcBef>
                <a:spcPts val="400"/>
              </a:spcBef>
              <a:spcAft>
                <a:spcPts val="400"/>
              </a:spcAft>
              <a:buNone/>
            </a:pPr>
            <a:r>
              <a:rPr lang="el-GR" sz="2600" dirty="0" smtClean="0"/>
              <a:t>Στο </a:t>
            </a:r>
            <a:r>
              <a:rPr lang="el-GR" sz="2600" dirty="0"/>
              <a:t>πρόβλημα </a:t>
            </a:r>
            <a:r>
              <a:rPr lang="el-GR" sz="2600" dirty="0" smtClean="0"/>
              <a:t>ο </a:t>
            </a:r>
            <a:r>
              <a:rPr lang="el-GR" sz="2600" dirty="0"/>
              <a:t>λύτης θα πρέπει να σκεφτεί τους όρους </a:t>
            </a:r>
            <a:r>
              <a:rPr lang="el-GR" sz="2600" b="1" dirty="0">
                <a:solidFill>
                  <a:srgbClr val="0000CC"/>
                </a:solidFill>
                <a:effectLst>
                  <a:outerShdw blurRad="38100" dist="38100" dir="2700000" algn="tl">
                    <a:srgbClr val="000000">
                      <a:alpha val="43137"/>
                    </a:srgbClr>
                  </a:outerShdw>
                </a:effectLst>
              </a:rPr>
              <a:t>“</a:t>
            </a:r>
            <a:r>
              <a:rPr lang="el-GR" sz="2600" b="1" i="1" dirty="0">
                <a:solidFill>
                  <a:srgbClr val="0000CC"/>
                </a:solidFill>
                <a:effectLst>
                  <a:outerShdw blurRad="38100" dist="38100" dir="2700000" algn="tl">
                    <a:srgbClr val="000000">
                      <a:alpha val="43137"/>
                    </a:srgbClr>
                  </a:outerShdw>
                </a:effectLst>
              </a:rPr>
              <a:t>βέλτιστη λύση</a:t>
            </a:r>
            <a:r>
              <a:rPr lang="el-GR" sz="2600" b="1" dirty="0">
                <a:solidFill>
                  <a:srgbClr val="0000CC"/>
                </a:solidFill>
                <a:effectLst>
                  <a:outerShdw blurRad="38100" dist="38100" dir="2700000" algn="tl">
                    <a:srgbClr val="000000">
                      <a:alpha val="43137"/>
                    </a:srgbClr>
                  </a:outerShdw>
                </a:effectLst>
              </a:rPr>
              <a:t>” </a:t>
            </a:r>
            <a:r>
              <a:rPr lang="el-GR" sz="2600" dirty="0"/>
              <a:t>και </a:t>
            </a:r>
            <a:r>
              <a:rPr lang="el-GR" sz="2600" b="1" dirty="0">
                <a:solidFill>
                  <a:srgbClr val="0000CC"/>
                </a:solidFill>
                <a:effectLst>
                  <a:outerShdw blurRad="38100" dist="38100" dir="2700000" algn="tl">
                    <a:srgbClr val="000000">
                      <a:alpha val="43137"/>
                    </a:srgbClr>
                  </a:outerShdw>
                </a:effectLst>
              </a:rPr>
              <a:t>“</a:t>
            </a:r>
            <a:r>
              <a:rPr lang="el-GR" sz="2600" b="1" i="1" dirty="0">
                <a:solidFill>
                  <a:srgbClr val="0000CC"/>
                </a:solidFill>
                <a:effectLst>
                  <a:outerShdw blurRad="38100" dist="38100" dir="2700000" algn="tl">
                    <a:srgbClr val="000000">
                      <a:alpha val="43137"/>
                    </a:srgbClr>
                  </a:outerShdw>
                </a:effectLst>
              </a:rPr>
              <a:t>κατά δίκαιο τρόπο</a:t>
            </a:r>
            <a:r>
              <a:rPr lang="el-GR" sz="2600" b="1" dirty="0">
                <a:solidFill>
                  <a:srgbClr val="0000CC"/>
                </a:solidFill>
                <a:effectLst>
                  <a:outerShdw blurRad="38100" dist="38100" dir="2700000" algn="tl">
                    <a:srgbClr val="000000">
                      <a:alpha val="43137"/>
                    </a:srgbClr>
                  </a:outerShdw>
                </a:effectLst>
              </a:rPr>
              <a:t>”, </a:t>
            </a:r>
            <a:r>
              <a:rPr lang="el-GR" sz="2600" dirty="0"/>
              <a:t>αλλά και με ποιο τρόπο θα τοποθετηθούν οι πόλεις. </a:t>
            </a:r>
            <a:r>
              <a:rPr lang="en-US" sz="2600" dirty="0" smtClean="0"/>
              <a:t> </a:t>
            </a:r>
            <a:r>
              <a:rPr lang="el-GR" sz="2600" dirty="0" smtClean="0"/>
              <a:t>Η θέση του αεροδρομίου θα </a:t>
            </a:r>
            <a:r>
              <a:rPr lang="el-GR" sz="2600" dirty="0" err="1" smtClean="0"/>
              <a:t>ισαπέχει</a:t>
            </a:r>
            <a:r>
              <a:rPr lang="el-GR" sz="2600" dirty="0" smtClean="0"/>
              <a:t> από τις κορυφές του τετραπλεύρου; Θα ελαχιστοποιηθεί το άθροισμα των αποστάσεων από αυτές; Όταν </a:t>
            </a:r>
            <a:r>
              <a:rPr lang="el-GR" sz="2600" dirty="0"/>
              <a:t>τα τελικά αποτελέσματα είναι ανοιχτά, τότε το πρόβλημα επιδέχεται πολλές σωστές απαντήσεις (</a:t>
            </a:r>
            <a:r>
              <a:rPr lang="el-GR" sz="2600" dirty="0" err="1"/>
              <a:t>Pehkonen</a:t>
            </a:r>
            <a:r>
              <a:rPr lang="el-GR" sz="2600" dirty="0"/>
              <a:t>, 1997). Στο πρόβλημα του αεροδρομίου υπάρχουν </a:t>
            </a:r>
            <a:r>
              <a:rPr lang="el-GR" sz="2600" b="1" dirty="0">
                <a:solidFill>
                  <a:srgbClr val="C00000"/>
                </a:solidFill>
                <a:effectLst>
                  <a:outerShdw blurRad="38100" dist="38100" dir="2700000" algn="tl">
                    <a:srgbClr val="000000">
                      <a:alpha val="43137"/>
                    </a:srgbClr>
                  </a:outerShdw>
                </a:effectLst>
              </a:rPr>
              <a:t>διαφορετικές λογικές τοποθεσίες </a:t>
            </a:r>
            <a:r>
              <a:rPr lang="el-GR" sz="2600" dirty="0"/>
              <a:t>(</a:t>
            </a:r>
            <a:r>
              <a:rPr lang="el-GR" sz="2600" dirty="0" err="1"/>
              <a:t>Christou</a:t>
            </a:r>
            <a:r>
              <a:rPr lang="el-GR" sz="2600" dirty="0"/>
              <a:t> κ. ά., 2005). </a:t>
            </a:r>
            <a:endParaRPr lang="el-GR" sz="2600" dirty="0" smtClean="0"/>
          </a:p>
          <a:p>
            <a:pPr marL="0" indent="0">
              <a:spcBef>
                <a:spcPts val="400"/>
              </a:spcBef>
              <a:spcAft>
                <a:spcPts val="400"/>
              </a:spcAft>
              <a:buNone/>
            </a:pPr>
            <a:r>
              <a:rPr lang="el-GR" sz="2600" dirty="0" smtClean="0"/>
              <a:t>Η </a:t>
            </a:r>
            <a:r>
              <a:rPr lang="el-GR" sz="2600" dirty="0"/>
              <a:t>διαδικασία είναι ανοιχτή όταν </a:t>
            </a:r>
            <a:r>
              <a:rPr lang="el-GR" sz="2600" u="sng" dirty="0"/>
              <a:t>υπάρχουν πολλαπλές σωστές στρατηγικές για την επίλυση του προβλήματος </a:t>
            </a:r>
            <a:r>
              <a:rPr lang="el-GR" sz="2600" dirty="0"/>
              <a:t>(</a:t>
            </a:r>
            <a:r>
              <a:rPr lang="el-GR" sz="2600" dirty="0" err="1"/>
              <a:t>Nohda</a:t>
            </a:r>
            <a:r>
              <a:rPr lang="el-GR" sz="2600" dirty="0"/>
              <a:t>, 2000). Για παράδειγμα, στο πρόβλημα του αεροδρομίου οι μαθητές μπορούν να χρησιμοποιήσουν </a:t>
            </a:r>
            <a:r>
              <a:rPr lang="el-GR" sz="2600" b="1" dirty="0">
                <a:solidFill>
                  <a:srgbClr val="1A02CE"/>
                </a:solidFill>
                <a:effectLst>
                  <a:outerShdw blurRad="38100" dist="38100" dir="2700000" algn="tl">
                    <a:srgbClr val="000000">
                      <a:alpha val="43137"/>
                    </a:srgbClr>
                  </a:outerShdw>
                </a:effectLst>
              </a:rPr>
              <a:t>διαφορετικά εργαλεία του </a:t>
            </a:r>
            <a:r>
              <a:rPr lang="el-GR" sz="2600" b="1" dirty="0" err="1">
                <a:solidFill>
                  <a:srgbClr val="1A02CE"/>
                </a:solidFill>
                <a:effectLst>
                  <a:outerShdw blurRad="38100" dist="38100" dir="2700000" algn="tl">
                    <a:srgbClr val="000000">
                      <a:alpha val="43137"/>
                    </a:srgbClr>
                  </a:outerShdw>
                </a:effectLst>
              </a:rPr>
              <a:t>GeoGebra</a:t>
            </a:r>
            <a:r>
              <a:rPr lang="el-GR" sz="2600" b="1" dirty="0">
                <a:solidFill>
                  <a:srgbClr val="1A02CE"/>
                </a:solidFill>
                <a:effectLst>
                  <a:outerShdw blurRad="38100" dist="38100" dir="2700000" algn="tl">
                    <a:srgbClr val="000000">
                      <a:alpha val="43137"/>
                    </a:srgbClr>
                  </a:outerShdw>
                </a:effectLst>
              </a:rPr>
              <a:t> </a:t>
            </a:r>
            <a:r>
              <a:rPr lang="el-GR" sz="2600" dirty="0"/>
              <a:t>για να λύσουν το πρόβλημα. Στο εν λόγω πρόβλημα </a:t>
            </a:r>
            <a:r>
              <a:rPr lang="el-GR" sz="2600" b="1" dirty="0">
                <a:solidFill>
                  <a:srgbClr val="C00000"/>
                </a:solidFill>
                <a:effectLst>
                  <a:outerShdw blurRad="38100" dist="38100" dir="2700000" algn="tl">
                    <a:srgbClr val="000000">
                      <a:alpha val="43137"/>
                    </a:srgbClr>
                  </a:outerShdw>
                </a:effectLst>
              </a:rPr>
              <a:t>η ερμηνεία της εκφώνησης είναι ανοιχτή.</a:t>
            </a:r>
          </a:p>
          <a:p>
            <a:pPr marL="0" indent="0">
              <a:lnSpc>
                <a:spcPct val="105000"/>
              </a:lnSpc>
              <a:spcBef>
                <a:spcPts val="600"/>
              </a:spcBef>
              <a:spcAft>
                <a:spcPts val="600"/>
              </a:spcAft>
              <a:buNone/>
            </a:pPr>
            <a:endParaRPr lang="el-GR" sz="3600" dirty="0">
              <a:solidFill>
                <a:srgbClr val="002060"/>
              </a:solidFill>
              <a:effectLst>
                <a:outerShdw blurRad="38100" dist="38100" dir="2700000" algn="tl">
                  <a:srgbClr val="000000">
                    <a:alpha val="43137"/>
                  </a:srgbClr>
                </a:outerShdw>
              </a:effectLst>
            </a:endParaRPr>
          </a:p>
        </p:txBody>
      </p:sp>
      <p:sp>
        <p:nvSpPr>
          <p:cNvPr id="5" name="1 - Τίτλος"/>
          <p:cNvSpPr>
            <a:spLocks noGrp="1"/>
          </p:cNvSpPr>
          <p:nvPr>
            <p:ph type="title"/>
          </p:nvPr>
        </p:nvSpPr>
        <p:spPr>
          <a:xfrm>
            <a:off x="179512" y="0"/>
            <a:ext cx="8712968" cy="576064"/>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l-GR" sz="3600" b="1" dirty="0" smtClean="0"/>
              <a:t>Σχόλιο</a:t>
            </a:r>
            <a:r>
              <a:rPr lang="el-GR" sz="3600" b="1" dirty="0"/>
              <a:t> </a:t>
            </a:r>
            <a:r>
              <a:rPr lang="el-GR" sz="3600" b="1" dirty="0" smtClean="0"/>
              <a:t>για το </a:t>
            </a:r>
            <a:r>
              <a:rPr lang="el-GR" sz="3600" b="1" dirty="0"/>
              <a:t>πρόβλημα του αεροδρομίου </a:t>
            </a:r>
          </a:p>
        </p:txBody>
      </p:sp>
    </p:spTree>
    <p:extLst>
      <p:ext uri="{BB962C8B-B14F-4D97-AF65-F5344CB8AC3E}">
        <p14:creationId xmlns:p14="http://schemas.microsoft.com/office/powerpoint/2010/main" val="887739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5889</TotalTime>
  <Words>6087</Words>
  <Application>Microsoft Office PowerPoint</Application>
  <PresentationFormat>On-screen Show (4:3)</PresentationFormat>
  <Paragraphs>409</Paragraphs>
  <Slides>52</Slides>
  <Notes>36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55" baseType="lpstr">
      <vt:lpstr>Θέμα του Office</vt:lpstr>
      <vt:lpstr>Packager Shell Object</vt:lpstr>
      <vt:lpstr>CorelDRAW</vt:lpstr>
      <vt:lpstr>PowerPoint Presentation</vt:lpstr>
      <vt:lpstr>Τι είναι πρόβλημα;</vt:lpstr>
      <vt:lpstr>Η σημασία της λύσης προβλήματος</vt:lpstr>
      <vt:lpstr>PowerPoint Presentation</vt:lpstr>
      <vt:lpstr>Διερεύνηση και Επίλυση προβλήματος </vt:lpstr>
      <vt:lpstr>Τα στάδια επίλυσης κάθε προβλήματος (Polya)</vt:lpstr>
      <vt:lpstr>Κατηγοριοποίηση των προβλημάτων στη διδασκαλία των μαθηματικών</vt:lpstr>
      <vt:lpstr>Ένα παράδειγμα ανοιχτού προβλήματος: “η κατασκευή του αεροδρομίου”</vt:lpstr>
      <vt:lpstr>Σχόλιο για το πρόβλημα του αεροδρομίου </vt:lpstr>
      <vt:lpstr>“Το πρόβλημα του αεροδρομίου”</vt:lpstr>
      <vt:lpstr>Το ανοιχτό πρόβλημα</vt:lpstr>
      <vt:lpstr>Ανοιχτά και κλειστά προβλήματα  (PME, Pehkonen  E.)</vt:lpstr>
      <vt:lpstr>Ανοιχτό πρόβλημα και ανοιχτή προσέγγιση</vt:lpstr>
      <vt:lpstr>Becker, J., Shimada, S. (1997). </vt:lpstr>
      <vt:lpstr>Ανοιχτό πρόβλημα και αιτιολόγηση</vt:lpstr>
      <vt:lpstr>Συνόψιση των πλεονεκτημάτων των ανοιχτών προβλημάτων (Sawada, 1997). </vt:lpstr>
      <vt:lpstr>Συνόψιση των πλεονεκτημάτων των ανοιχτών προβλημάτων (Sawada, 1997). </vt:lpstr>
      <vt:lpstr> Τα γνωρίσματα ενός ανοιχτού προβλήματος από την ερευνητική ομάδα του IREM de Lyon </vt:lpstr>
      <vt:lpstr>Πρώτο παράδειγμα (Β΄ Γυμνασίου)</vt:lpstr>
      <vt:lpstr>Δεύτερο παράδειγμα (Γ΄ Γυμνασίου)</vt:lpstr>
      <vt:lpstr>Τρίτο παράδειγμα (Α΄ Λυκείου)</vt:lpstr>
      <vt:lpstr>PowerPoint Presentation</vt:lpstr>
      <vt:lpstr>    Η σκηνοθεσία της ανοιχτής κατάστασης προβληματισμού    </vt:lpstr>
      <vt:lpstr>PowerPoint Presentation</vt:lpstr>
      <vt:lpstr>PowerPoint Presentation</vt:lpstr>
      <vt:lpstr>PowerPoint Presentation</vt:lpstr>
      <vt:lpstr>PowerPoint Presentation</vt:lpstr>
      <vt:lpstr>Η ομαδοσυνεργατικ οργάνωση των μαθητών   (Ολομέλεια &amp; μικρο-ομάδες)</vt:lpstr>
      <vt:lpstr>PowerPoint Presentation</vt:lpstr>
      <vt:lpstr>PowerPoint Presentation</vt:lpstr>
      <vt:lpstr>PowerPoint Presentation</vt:lpstr>
      <vt:lpstr>PowerPoint Presentation</vt:lpstr>
      <vt:lpstr>Πρωταγωνιστές οι μαθητές: κατάργηση της έδρας και παραχώρηση «εξουσίας»</vt:lpstr>
      <vt:lpstr>Φάση της κοινής συζήτησης  στην ολομέλεια της τάξης </vt:lpstr>
      <vt:lpstr>PowerPoint Presentation</vt:lpstr>
      <vt:lpstr>PowerPoint Presentation</vt:lpstr>
      <vt:lpstr>Απόπειρα ταξινόμησης των ανοιχτών προβλημάτων</vt:lpstr>
      <vt:lpstr>PowerPoint Presentation</vt:lpstr>
      <vt:lpstr>PowerPoint Presentation</vt:lpstr>
      <vt:lpstr>PowerPoint Presentation</vt:lpstr>
      <vt:lpstr>PowerPoint Presentation</vt:lpstr>
      <vt:lpstr>PowerPoint Presentation</vt:lpstr>
      <vt:lpstr>PowerPoint Presentation</vt:lpstr>
      <vt:lpstr>Διαγωνισμός Pisa 2000 (15χρονοι σε 57 χώρες)</vt:lpstr>
      <vt:lpstr>2. Ανοιχτά προβλήματα με πολλά  σωστά αποτελέσματα </vt:lpstr>
      <vt:lpstr>PowerPoint Presentation</vt:lpstr>
      <vt:lpstr>PowerPoint Presentation</vt:lpstr>
      <vt:lpstr>PowerPoint Presentation</vt:lpstr>
      <vt:lpstr>PowerPoint Presentation</vt:lpstr>
      <vt:lpstr>Πώς μπορούμε να αξιοποιήσουμε τα ανοιχτά προβλήματα στη διδασκαλία των Μαθηματικών</vt:lpstr>
      <vt:lpstr>Ενδεικτική Βιβλιογραφία </vt:lpstr>
      <vt:lpstr>Σας 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Δημιουργικότητα:            Η ουσία των Μαθηματικών</dc:title>
  <dc:creator>Loucas Tsouccas</dc:creator>
  <cp:lastModifiedBy>Georges</cp:lastModifiedBy>
  <cp:revision>1111</cp:revision>
  <dcterms:created xsi:type="dcterms:W3CDTF">2008-11-11T12:34:08Z</dcterms:created>
  <dcterms:modified xsi:type="dcterms:W3CDTF">2014-05-23T05:51:28Z</dcterms:modified>
</cp:coreProperties>
</file>