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9"/>
  </p:notesMasterIdLst>
  <p:sldIdLst>
    <p:sldId id="256" r:id="rId2"/>
    <p:sldId id="257" r:id="rId3"/>
    <p:sldId id="258" r:id="rId4"/>
    <p:sldId id="289" r:id="rId5"/>
    <p:sldId id="290" r:id="rId6"/>
    <p:sldId id="259" r:id="rId7"/>
    <p:sldId id="260" r:id="rId8"/>
    <p:sldId id="261" r:id="rId9"/>
    <p:sldId id="262" r:id="rId10"/>
    <p:sldId id="263" r:id="rId11"/>
    <p:sldId id="279"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326" r:id="rId26"/>
    <p:sldId id="277" r:id="rId27"/>
    <p:sldId id="278" r:id="rId28"/>
    <p:sldId id="280" r:id="rId29"/>
    <p:sldId id="282" r:id="rId30"/>
    <p:sldId id="283" r:id="rId31"/>
    <p:sldId id="285" r:id="rId32"/>
    <p:sldId id="284" r:id="rId33"/>
    <p:sldId id="286" r:id="rId34"/>
    <p:sldId id="287" r:id="rId35"/>
    <p:sldId id="288" r:id="rId36"/>
    <p:sldId id="291" r:id="rId37"/>
    <p:sldId id="292" r:id="rId38"/>
    <p:sldId id="293" r:id="rId39"/>
    <p:sldId id="294" r:id="rId40"/>
    <p:sldId id="295" r:id="rId41"/>
    <p:sldId id="297" r:id="rId42"/>
    <p:sldId id="296" r:id="rId43"/>
    <p:sldId id="298" r:id="rId44"/>
    <p:sldId id="299" r:id="rId45"/>
    <p:sldId id="300" r:id="rId46"/>
    <p:sldId id="301" r:id="rId47"/>
    <p:sldId id="302" r:id="rId48"/>
    <p:sldId id="303"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20" r:id="rId63"/>
    <p:sldId id="319" r:id="rId64"/>
    <p:sldId id="321" r:id="rId65"/>
    <p:sldId id="322" r:id="rId66"/>
    <p:sldId id="323" r:id="rId67"/>
    <p:sldId id="325" r:id="rId6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notesViewPr>
    <p:cSldViewPr>
      <p:cViewPr varScale="1">
        <p:scale>
          <a:sx n="39" d="100"/>
          <a:sy n="39" d="100"/>
        </p:scale>
        <p:origin x="-2238"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0F81CE-8B3D-4A69-BBD0-30DBD99515C7}" type="datetimeFigureOut">
              <a:rPr lang="el-GR" smtClean="0"/>
              <a:pPr/>
              <a:t>19/5/2013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2C2317-83F9-48B0-B2A3-435685AD387A}"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92C2317-83F9-48B0-B2A3-435685AD387A}" type="slidenum">
              <a:rPr lang="el-GR" smtClean="0"/>
              <a:pPr/>
              <a:t>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70B6A8B6-397C-46F2-86EA-9BC503F7BBDE}" type="datetime1">
              <a:rPr lang="el-GR" smtClean="0"/>
              <a:pPr/>
              <a:t>19/5/2013</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3B0B145-113B-4268-AF60-506712A1BD6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F598CBA-7B35-4157-BB63-73FDCCD877D2}" type="datetime1">
              <a:rPr lang="el-GR" smtClean="0"/>
              <a:pPr/>
              <a:t>19/5/2013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3B0B145-113B-4268-AF60-506712A1BD6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0E6C5E5-E54F-4802-B80E-3458FCAC6840}" type="datetime1">
              <a:rPr lang="el-GR" smtClean="0"/>
              <a:pPr/>
              <a:t>19/5/2013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3B0B145-113B-4268-AF60-506712A1BD6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236236A-3F86-462E-AE68-12909C3C4554}" type="datetime1">
              <a:rPr lang="el-GR" smtClean="0"/>
              <a:pPr/>
              <a:t>19/5/2013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3B0B145-113B-4268-AF60-506712A1BD6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8F3C394-265A-4365-B045-693062FCC4EF}" type="datetime1">
              <a:rPr lang="el-GR" smtClean="0"/>
              <a:pPr/>
              <a:t>19/5/2013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3B0B145-113B-4268-AF60-506712A1BD6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50B6B227-FC92-4018-B74E-CBF4255BD4B5}" type="datetime1">
              <a:rPr lang="el-GR" smtClean="0"/>
              <a:pPr/>
              <a:t>19/5/2013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3B0B145-113B-4268-AF60-506712A1BD6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D40EB71A-1A96-4FCB-B917-3B9245341F7B}" type="datetime1">
              <a:rPr lang="el-GR" smtClean="0"/>
              <a:pPr/>
              <a:t>19/5/2013</a:t>
            </a:fld>
            <a:endParaRPr lang="el-GR"/>
          </a:p>
        </p:txBody>
      </p:sp>
      <p:sp>
        <p:nvSpPr>
          <p:cNvPr id="27" name="26 - Θέση αριθμού διαφάνειας"/>
          <p:cNvSpPr>
            <a:spLocks noGrp="1"/>
          </p:cNvSpPr>
          <p:nvPr>
            <p:ph type="sldNum" sz="quarter" idx="11"/>
          </p:nvPr>
        </p:nvSpPr>
        <p:spPr/>
        <p:txBody>
          <a:bodyPr rtlCol="0"/>
          <a:lstStyle/>
          <a:p>
            <a:fld id="{F3B0B145-113B-4268-AF60-506712A1BD61}"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01BA96A2-D197-474B-ACD1-AA871CE9497E}" type="datetime1">
              <a:rPr lang="el-GR" smtClean="0"/>
              <a:pPr/>
              <a:t>19/5/2013</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F3B0B145-113B-4268-AF60-506712A1BD6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CF1C722-4B38-4713-B18E-46F0D4F43C61}" type="datetime1">
              <a:rPr lang="el-GR" smtClean="0"/>
              <a:pPr/>
              <a:t>19/5/2013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AFA9C6E3-CDAB-419D-B2F2-899E31BD656C}" type="datetime1">
              <a:rPr lang="el-GR" smtClean="0"/>
              <a:pPr/>
              <a:t>19/5/2013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3B0B145-113B-4268-AF60-506712A1BD6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F4211AB-7892-401F-813D-9328CADE0908}" type="datetime1">
              <a:rPr lang="el-GR" smtClean="0"/>
              <a:pPr/>
              <a:t>19/5/2013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3B0B145-113B-4268-AF60-506712A1BD6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8DDB1E6-E0E3-45DD-A4E1-FAC54D537F58}" type="datetime1">
              <a:rPr lang="el-GR" smtClean="0"/>
              <a:pPr/>
              <a:t>19/5/2013</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3B0B145-113B-4268-AF60-506712A1BD6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57200" y="714357"/>
            <a:ext cx="8458200" cy="3157556"/>
          </a:xfrm>
        </p:spPr>
        <p:txBody>
          <a:bodyPr>
            <a:normAutofit/>
          </a:bodyPr>
          <a:lstStyle/>
          <a:p>
            <a:r>
              <a:rPr lang="en-US" sz="3200" b="1" i="1" dirty="0" smtClean="0"/>
              <a:t>“ </a:t>
            </a:r>
            <a:r>
              <a:rPr lang="el-GR" sz="3200" b="1" i="1" dirty="0" smtClean="0"/>
              <a:t>Κατακλυσμούς ποτέ δε λογαριάσαμε</a:t>
            </a:r>
            <a:r>
              <a:rPr lang="el-GR" sz="3200" dirty="0" smtClean="0"/>
              <a:t/>
            </a:r>
            <a:br>
              <a:rPr lang="el-GR" sz="3200" dirty="0" smtClean="0"/>
            </a:br>
            <a:r>
              <a:rPr lang="el-GR" sz="3200" b="1" i="1" dirty="0" smtClean="0"/>
              <a:t>   Μπήκαμε μες στα όλα και περάσαμε</a:t>
            </a:r>
            <a:r>
              <a:rPr lang="el-GR" sz="3200" dirty="0" smtClean="0"/>
              <a:t/>
            </a:r>
            <a:br>
              <a:rPr lang="el-GR" sz="3200" dirty="0" smtClean="0"/>
            </a:br>
            <a:r>
              <a:rPr lang="el-GR" sz="3200" b="1" i="1" dirty="0" smtClean="0"/>
              <a:t>   Κι έχουμε στο κατάρτι μας βιγλάτορα</a:t>
            </a:r>
            <a:r>
              <a:rPr lang="el-GR" sz="3200" dirty="0" smtClean="0"/>
              <a:t/>
            </a:r>
            <a:br>
              <a:rPr lang="el-GR" sz="3200" dirty="0" smtClean="0"/>
            </a:br>
            <a:r>
              <a:rPr lang="en-US" sz="3200" dirty="0" smtClean="0"/>
              <a:t>   </a:t>
            </a:r>
            <a:r>
              <a:rPr lang="el-GR" sz="3200" b="1" i="1" dirty="0" smtClean="0"/>
              <a:t>παντοτινό τον Ήλιο τον Ηλιάτορα</a:t>
            </a:r>
            <a:r>
              <a:rPr lang="en-US" sz="3200" b="1" i="1" dirty="0" smtClean="0"/>
              <a:t>”                   </a:t>
            </a:r>
            <a:r>
              <a:rPr lang="el-GR" sz="3200" dirty="0" smtClean="0"/>
              <a:t/>
            </a:r>
            <a:br>
              <a:rPr lang="el-GR" sz="3200" dirty="0" smtClean="0"/>
            </a:br>
            <a:endParaRPr lang="el-GR" sz="3200" dirty="0"/>
          </a:p>
        </p:txBody>
      </p:sp>
      <p:sp>
        <p:nvSpPr>
          <p:cNvPr id="3" name="2 - Υπότιτλος"/>
          <p:cNvSpPr>
            <a:spLocks noGrp="1"/>
          </p:cNvSpPr>
          <p:nvPr>
            <p:ph type="subTitle" idx="1"/>
          </p:nvPr>
        </p:nvSpPr>
        <p:spPr>
          <a:xfrm>
            <a:off x="457200" y="3899938"/>
            <a:ext cx="6400816" cy="1752600"/>
          </a:xfrm>
        </p:spPr>
        <p:txBody>
          <a:bodyPr/>
          <a:lstStyle/>
          <a:p>
            <a:r>
              <a:rPr lang="el-GR" dirty="0" smtClean="0"/>
              <a:t>Τότα Αρβανίτη-Παπαδοπούλου</a:t>
            </a:r>
          </a:p>
          <a:p>
            <a:r>
              <a:rPr lang="el-GR" dirty="0" smtClean="0"/>
              <a:t>Σχολική Σύμβουλος 23</a:t>
            </a:r>
            <a:r>
              <a:rPr lang="el-GR" baseline="30000" dirty="0" smtClean="0"/>
              <a:t>ης</a:t>
            </a:r>
            <a:r>
              <a:rPr lang="el-GR" dirty="0" smtClean="0"/>
              <a:t> Περιφέρειας Π.Α.</a:t>
            </a:r>
          </a:p>
          <a:p>
            <a:r>
              <a:rPr lang="el-GR" dirty="0" smtClean="0"/>
              <a:t>Διδάκτωρ Επιστημών Αγωγής</a:t>
            </a:r>
          </a:p>
          <a:p>
            <a:r>
              <a:rPr lang="en-US" dirty="0" smtClean="0"/>
              <a:t>M.A. in Education</a:t>
            </a: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7030A0"/>
                </a:solidFill>
                <a:effectLst>
                  <a:outerShdw blurRad="38100" dist="38100" dir="2700000" algn="tl">
                    <a:srgbClr val="000000">
                      <a:alpha val="43137"/>
                    </a:srgbClr>
                  </a:outerShdw>
                </a:effectLst>
              </a:rPr>
              <a:t>Η Κοινωνική διάσταση</a:t>
            </a:r>
            <a:endParaRPr lang="el-GR" dirty="0">
              <a:solidFill>
                <a:srgbClr val="7030A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buNone/>
            </a:pPr>
            <a:endParaRPr lang="el-GR" dirty="0" smtClean="0"/>
          </a:p>
          <a:p>
            <a:pPr>
              <a:buNone/>
            </a:pPr>
            <a:r>
              <a:rPr lang="el-GR" dirty="0" smtClean="0"/>
              <a:t>Αναφέρεται στην αλληλεπίδραση της εργασίας μας με την στενότερη κοινωνία, μέσα στην οποία ζούμε, και συνδέεται με τις στάσεις και τις νοοτροπίες που εισάγουμε ή καλλιεργούμε, μέσω των μαθητών μας, στους γονείς, τη γειτονιά και τους φορείς της πόλης μας.</a:t>
            </a:r>
          </a:p>
          <a:p>
            <a:pPr>
              <a:buNone/>
            </a:pP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10</a:t>
            </a:fld>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5992"/>
            <a:ext cx="8229600" cy="2857520"/>
          </a:xfrm>
          <a:solidFill>
            <a:schemeClr val="accent6">
              <a:lumMod val="60000"/>
              <a:lumOff val="40000"/>
            </a:schemeClr>
          </a:solidFill>
        </p:spPr>
        <p:txBody>
          <a:bodyPr/>
          <a:lstStyle/>
          <a:p>
            <a:r>
              <a:rPr lang="el-GR" b="1" dirty="0" smtClean="0">
                <a:solidFill>
                  <a:srgbClr val="C00000"/>
                </a:solidFill>
                <a:effectLst>
                  <a:outerShdw blurRad="38100" dist="38100" dir="2700000" algn="tl">
                    <a:srgbClr val="000000">
                      <a:alpha val="43137"/>
                    </a:srgbClr>
                  </a:outerShdw>
                </a:effectLst>
              </a:rPr>
              <a:t>Η Παιδαγωγική Διάσταση</a:t>
            </a:r>
            <a:endParaRPr lang="el-GR" b="1" dirty="0">
              <a:solidFill>
                <a:srgbClr val="C00000"/>
              </a:solidFill>
              <a:effectLst>
                <a:outerShdw blurRad="38100" dist="38100" dir="2700000" algn="tl">
                  <a:srgbClr val="000000">
                    <a:alpha val="43137"/>
                  </a:srgbClr>
                </a:outerShdw>
              </a:effectLst>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11</a:t>
            </a:fld>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C00000"/>
                </a:solidFill>
                <a:effectLst>
                  <a:outerShdw blurRad="38100" dist="38100" dir="2700000" algn="tl">
                    <a:srgbClr val="000000">
                      <a:alpha val="43137"/>
                    </a:srgbClr>
                  </a:outerShdw>
                </a:effectLst>
              </a:rPr>
              <a:t>παιδαγωγική</a:t>
            </a:r>
            <a:r>
              <a:rPr lang="el-GR" b="1" dirty="0" smtClean="0">
                <a:solidFill>
                  <a:srgbClr val="A50021"/>
                </a:solidFill>
              </a:rPr>
              <a:t> </a:t>
            </a:r>
            <a:r>
              <a:rPr lang="el-GR" b="1" dirty="0" smtClean="0">
                <a:solidFill>
                  <a:srgbClr val="002060"/>
                </a:solidFill>
              </a:rPr>
              <a:t>διάσταση της εργασίας μου; </a:t>
            </a:r>
            <a:endParaRPr lang="el-GR" dirty="0">
              <a:solidFill>
                <a:srgbClr val="002060"/>
              </a:solidFill>
            </a:endParaRPr>
          </a:p>
        </p:txBody>
      </p:sp>
      <p:sp>
        <p:nvSpPr>
          <p:cNvPr id="3" name="2 - Θέση περιεχομένου"/>
          <p:cNvSpPr>
            <a:spLocks noGrp="1"/>
          </p:cNvSpPr>
          <p:nvPr>
            <p:ph idx="1"/>
          </p:nvPr>
        </p:nvSpPr>
        <p:spPr>
          <a:xfrm>
            <a:off x="457200" y="2249424"/>
            <a:ext cx="8229600" cy="4608576"/>
          </a:xfrm>
          <a:solidFill>
            <a:schemeClr val="accent2">
              <a:lumMod val="20000"/>
              <a:lumOff val="80000"/>
            </a:schemeClr>
          </a:solidFill>
          <a:ln>
            <a:solidFill>
              <a:srgbClr val="C00000"/>
            </a:solidFill>
          </a:ln>
        </p:spPr>
        <p:txBody>
          <a:bodyPr>
            <a:normAutofit fontScale="92500" lnSpcReduction="10000"/>
          </a:bodyPr>
          <a:lstStyle/>
          <a:p>
            <a:pPr>
              <a:lnSpc>
                <a:spcPct val="90000"/>
              </a:lnSpc>
              <a:defRPr/>
            </a:pPr>
            <a:endParaRPr lang="el-GR" dirty="0" smtClean="0"/>
          </a:p>
          <a:p>
            <a:pPr>
              <a:lnSpc>
                <a:spcPct val="90000"/>
              </a:lnSpc>
              <a:defRPr/>
            </a:pPr>
            <a:r>
              <a:rPr lang="el-GR" dirty="0" smtClean="0"/>
              <a:t>Παρακολουθώ ανελλιπώς τα σεμινάρια, τις παιδαγωγικές συσκέψεις και τις ημερίδες που σχεδιάζονται από τη Σχολ. Σύμβουλο και τη Δ/νση Π.Ε.</a:t>
            </a:r>
          </a:p>
          <a:p>
            <a:pPr>
              <a:lnSpc>
                <a:spcPct val="90000"/>
              </a:lnSpc>
              <a:defRPr/>
            </a:pPr>
            <a:r>
              <a:rPr lang="el-GR" dirty="0" smtClean="0"/>
              <a:t>Φροντίζω να επικαιροποιώ, μέσω της αυτομόρφωσης, τις γνώσεις μου.</a:t>
            </a:r>
          </a:p>
          <a:p>
            <a:pPr>
              <a:lnSpc>
                <a:spcPct val="90000"/>
              </a:lnSpc>
              <a:defRPr/>
            </a:pPr>
            <a:r>
              <a:rPr lang="el-GR" dirty="0" smtClean="0"/>
              <a:t>Δεν διστάζω να συζητήσω κάποια «δυσκολία» μου με τους/τις συναδέλφους μου ή τη Σχολική Σύμβουλο. </a:t>
            </a:r>
            <a:r>
              <a:rPr lang="el-GR" b="1" dirty="0" smtClean="0">
                <a:solidFill>
                  <a:srgbClr val="C00000"/>
                </a:solidFill>
              </a:rPr>
              <a:t>Κανένας ,δεν είναι δυνατόν, να τα γνωρίζει όλα! </a:t>
            </a:r>
            <a:r>
              <a:rPr lang="el-GR" dirty="0" smtClean="0"/>
              <a:t>Επί πλέον, η ανταλλαγή απόψεων είναι μια δημιουργική διαδικασία ,που μάς κάνει πιο «πλούσιους».</a:t>
            </a: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12</a:t>
            </a:fld>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C00000"/>
                </a:solidFill>
                <a:effectLst>
                  <a:outerShdw blurRad="38100" dist="38100" dir="2700000" algn="tl">
                    <a:srgbClr val="000000">
                      <a:alpha val="43137"/>
                    </a:srgbClr>
                  </a:outerShdw>
                </a:effectLst>
              </a:rPr>
              <a:t>παιδαγωγική</a:t>
            </a:r>
            <a:r>
              <a:rPr lang="el-GR" b="1" dirty="0" smtClean="0">
                <a:solidFill>
                  <a:srgbClr val="A50021"/>
                </a:solidFill>
              </a:rPr>
              <a:t> </a:t>
            </a:r>
            <a:r>
              <a:rPr lang="el-GR" b="1" dirty="0" smtClean="0">
                <a:solidFill>
                  <a:srgbClr val="002060"/>
                </a:solidFill>
              </a:rPr>
              <a:t>διάσταση της εργασίας μου; </a:t>
            </a:r>
            <a:r>
              <a:rPr lang="el-GR" sz="2400" b="1" dirty="0" smtClean="0">
                <a:solidFill>
                  <a:srgbClr val="002060"/>
                </a:solidFill>
              </a:rPr>
              <a:t>(συνέχεια)</a:t>
            </a:r>
            <a:endParaRPr lang="el-GR" dirty="0"/>
          </a:p>
        </p:txBody>
      </p:sp>
      <p:sp>
        <p:nvSpPr>
          <p:cNvPr id="3" name="2 - Θέση περιεχομένου"/>
          <p:cNvSpPr>
            <a:spLocks noGrp="1"/>
          </p:cNvSpPr>
          <p:nvPr>
            <p:ph idx="1"/>
          </p:nvPr>
        </p:nvSpPr>
        <p:spPr>
          <a:xfrm>
            <a:off x="457200" y="2249424"/>
            <a:ext cx="8229600" cy="4608576"/>
          </a:xfrm>
          <a:solidFill>
            <a:schemeClr val="accent2">
              <a:lumMod val="20000"/>
              <a:lumOff val="80000"/>
            </a:schemeClr>
          </a:solidFill>
          <a:ln>
            <a:solidFill>
              <a:srgbClr val="C00000"/>
            </a:solidFill>
          </a:ln>
        </p:spPr>
        <p:txBody>
          <a:bodyPr>
            <a:normAutofit lnSpcReduction="10000"/>
          </a:bodyPr>
          <a:lstStyle/>
          <a:p>
            <a:pPr>
              <a:lnSpc>
                <a:spcPct val="90000"/>
              </a:lnSpc>
              <a:defRPr/>
            </a:pPr>
            <a:endParaRPr lang="el-GR" dirty="0" smtClean="0"/>
          </a:p>
          <a:p>
            <a:pPr>
              <a:lnSpc>
                <a:spcPct val="90000"/>
              </a:lnSpc>
              <a:defRPr/>
            </a:pPr>
            <a:r>
              <a:rPr lang="el-GR" dirty="0" smtClean="0"/>
              <a:t>Βλέπω τις «δυσκολίες» που προκύπτουν στην τάξη μου σαν παιδαγωγικές προκλήσεις που, για να τις υπερπηδήσω, ίσως χρειαστεί να αφιερώσω λίγο χρόνο ή κόπο, αλλά από αυτή τη διαδικασία θα βελτιώσω τις πρακτικές μου.</a:t>
            </a:r>
          </a:p>
          <a:p>
            <a:pPr>
              <a:lnSpc>
                <a:spcPct val="90000"/>
              </a:lnSpc>
              <a:defRPr/>
            </a:pPr>
            <a:r>
              <a:rPr lang="el-GR" dirty="0" smtClean="0"/>
              <a:t>Δεν επιτρέπω στον εαυτό μου να τελματώνεται, επαναλαμβάνοντας κάθε χρόνο τις ίδιες παιδαγωγικές επιλογές. </a:t>
            </a:r>
            <a:r>
              <a:rPr lang="el-GR" b="1" dirty="0" smtClean="0">
                <a:solidFill>
                  <a:srgbClr val="C00000"/>
                </a:solidFill>
              </a:rPr>
              <a:t>Τα παιδιά που έχω μέσα στην τάξη δεν είναι ποτέ τα ίδια! Γιατί να είναι οι επιλογές μου;</a:t>
            </a:r>
          </a:p>
          <a:p>
            <a:pPr>
              <a:lnSpc>
                <a:spcPct val="90000"/>
              </a:lnSpc>
              <a:defRPr/>
            </a:pPr>
            <a:r>
              <a:rPr lang="el-GR" dirty="0" smtClean="0"/>
              <a:t>Πειραματίζομαι με νέες ιδέες και πρακτικές.</a:t>
            </a:r>
          </a:p>
          <a:p>
            <a:pPr>
              <a:lnSpc>
                <a:spcPct val="90000"/>
              </a:lnSpc>
              <a:defRPr/>
            </a:pPr>
            <a:endParaRPr lang="el-GR" b="1" dirty="0" smtClean="0">
              <a:solidFill>
                <a:srgbClr val="C00000"/>
              </a:solidFill>
              <a:effectLst>
                <a:outerShdw blurRad="38100" dist="38100" dir="2700000" algn="tl">
                  <a:srgbClr val="000000">
                    <a:alpha val="43137"/>
                  </a:srgbClr>
                </a:outerShdw>
              </a:effectLst>
            </a:endParaRP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13</a:t>
            </a:fld>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C00000"/>
                </a:solidFill>
                <a:effectLst>
                  <a:outerShdw blurRad="38100" dist="38100" dir="2700000" algn="tl">
                    <a:srgbClr val="000000">
                      <a:alpha val="43137"/>
                    </a:srgbClr>
                  </a:outerShdw>
                </a:effectLst>
              </a:rPr>
              <a:t>παιδαγωγική</a:t>
            </a:r>
            <a:r>
              <a:rPr lang="el-GR" b="1" dirty="0" smtClean="0">
                <a:solidFill>
                  <a:srgbClr val="A50021"/>
                </a:solidFill>
              </a:rPr>
              <a:t> </a:t>
            </a:r>
            <a:r>
              <a:rPr lang="el-GR" b="1" dirty="0" smtClean="0">
                <a:solidFill>
                  <a:srgbClr val="002060"/>
                </a:solidFill>
              </a:rPr>
              <a:t>διάσταση της εργασίας μου; </a:t>
            </a:r>
            <a:r>
              <a:rPr lang="el-GR" sz="2400" b="1" dirty="0" smtClean="0">
                <a:solidFill>
                  <a:srgbClr val="002060"/>
                </a:solidFill>
              </a:rPr>
              <a:t>(συνέχεια)</a:t>
            </a:r>
            <a:endParaRPr lang="el-GR" dirty="0"/>
          </a:p>
        </p:txBody>
      </p:sp>
      <p:sp>
        <p:nvSpPr>
          <p:cNvPr id="3" name="2 - Θέση περιεχομένου"/>
          <p:cNvSpPr>
            <a:spLocks noGrp="1"/>
          </p:cNvSpPr>
          <p:nvPr>
            <p:ph idx="1"/>
          </p:nvPr>
        </p:nvSpPr>
        <p:spPr>
          <a:xfrm>
            <a:off x="457200" y="2249424"/>
            <a:ext cx="8229600" cy="4608576"/>
          </a:xfrm>
          <a:solidFill>
            <a:schemeClr val="accent2">
              <a:lumMod val="20000"/>
              <a:lumOff val="80000"/>
            </a:schemeClr>
          </a:solidFill>
          <a:ln>
            <a:solidFill>
              <a:srgbClr val="C00000"/>
            </a:solidFill>
          </a:ln>
        </p:spPr>
        <p:txBody>
          <a:bodyPr>
            <a:normAutofit fontScale="92500" lnSpcReduction="20000"/>
          </a:bodyPr>
          <a:lstStyle/>
          <a:p>
            <a:pPr>
              <a:lnSpc>
                <a:spcPct val="90000"/>
              </a:lnSpc>
              <a:defRPr/>
            </a:pPr>
            <a:endParaRPr lang="el-GR" dirty="0" smtClean="0"/>
          </a:p>
          <a:p>
            <a:pPr>
              <a:lnSpc>
                <a:spcPct val="90000"/>
              </a:lnSpc>
              <a:defRPr/>
            </a:pPr>
            <a:r>
              <a:rPr lang="el-GR" dirty="0" smtClean="0"/>
              <a:t>Ενσωματώνω στην πρακτική μου κάτι καινούργιο που έμαθα ότι υποστηρίζει τη μάθηση των παιδιών</a:t>
            </a:r>
            <a:r>
              <a:rPr lang="el-GR" dirty="0" smtClean="0">
                <a:solidFill>
                  <a:srgbClr val="C00000"/>
                </a:solidFill>
              </a:rPr>
              <a:t>, </a:t>
            </a:r>
            <a:r>
              <a:rPr lang="el-GR" b="1" dirty="0" smtClean="0">
                <a:solidFill>
                  <a:srgbClr val="C00000"/>
                </a:solidFill>
              </a:rPr>
              <a:t>μόνο όταν είμαι σίγουρη</a:t>
            </a:r>
            <a:r>
              <a:rPr lang="el-GR" b="1" dirty="0" smtClean="0">
                <a:solidFill>
                  <a:srgbClr val="C00000"/>
                </a:solidFill>
                <a:effectLst>
                  <a:outerShdw blurRad="38100" dist="38100" dir="2700000" algn="tl">
                    <a:srgbClr val="000000">
                      <a:alpha val="43137"/>
                    </a:srgbClr>
                  </a:outerShdw>
                </a:effectLst>
              </a:rPr>
              <a:t> </a:t>
            </a:r>
            <a:r>
              <a:rPr lang="el-GR" dirty="0" smtClean="0"/>
              <a:t>ότι μπορώ να το προσαρμόσω με επιτυχία στο προσωπικό στυλ διδασκαλίας μου. </a:t>
            </a:r>
          </a:p>
          <a:p>
            <a:pPr>
              <a:lnSpc>
                <a:spcPct val="90000"/>
              </a:lnSpc>
              <a:defRPr/>
            </a:pPr>
            <a:endParaRPr lang="el-GR" dirty="0" smtClean="0"/>
          </a:p>
          <a:p>
            <a:pPr>
              <a:lnSpc>
                <a:spcPct val="90000"/>
              </a:lnSpc>
              <a:defRPr/>
            </a:pPr>
            <a:r>
              <a:rPr lang="el-GR" dirty="0" smtClean="0"/>
              <a:t>Σχεδιάζω με τους/τις συναδέλφους μου, στην αρχή της σχολικής χρονιάς, τον ετήσιο (μακροπρόθεσμο) προγραμματισμό της τάξης μου - που επιδέχεται τροποποιήσεων στην πορεία - και τον τριμηνιαίο προγραμματισμό (βραχυπρόθεσμο), τον οποίο προσπαθώ να τηρήσω, εκτός απροόπτου (π.χ. επιδημίες κλπ.).</a:t>
            </a:r>
          </a:p>
          <a:p>
            <a:pPr>
              <a:lnSpc>
                <a:spcPct val="90000"/>
              </a:lnSpc>
              <a:defRPr/>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C00000"/>
                </a:solidFill>
                <a:effectLst>
                  <a:outerShdw blurRad="38100" dist="38100" dir="2700000" algn="tl">
                    <a:srgbClr val="000000">
                      <a:alpha val="43137"/>
                    </a:srgbClr>
                  </a:outerShdw>
                </a:effectLst>
              </a:rPr>
              <a:t>παιδαγωγική</a:t>
            </a:r>
            <a:r>
              <a:rPr lang="el-GR" b="1" dirty="0" smtClean="0">
                <a:solidFill>
                  <a:srgbClr val="A50021"/>
                </a:solidFill>
              </a:rPr>
              <a:t> </a:t>
            </a:r>
            <a:r>
              <a:rPr lang="el-GR" b="1" dirty="0" smtClean="0">
                <a:solidFill>
                  <a:srgbClr val="002060"/>
                </a:solidFill>
              </a:rPr>
              <a:t>διάσταση της εργασίας μου; </a:t>
            </a:r>
            <a:r>
              <a:rPr lang="el-GR" sz="2400" b="1" dirty="0" smtClean="0">
                <a:solidFill>
                  <a:srgbClr val="002060"/>
                </a:solidFill>
              </a:rPr>
              <a:t>(συνέχεια)</a:t>
            </a:r>
            <a:endParaRPr lang="el-GR" dirty="0"/>
          </a:p>
        </p:txBody>
      </p:sp>
      <p:sp>
        <p:nvSpPr>
          <p:cNvPr id="3" name="2 - Θέση περιεχομένου"/>
          <p:cNvSpPr>
            <a:spLocks noGrp="1"/>
          </p:cNvSpPr>
          <p:nvPr>
            <p:ph idx="1"/>
          </p:nvPr>
        </p:nvSpPr>
        <p:spPr>
          <a:xfrm>
            <a:off x="457200" y="2249424"/>
            <a:ext cx="8229600" cy="4608576"/>
          </a:xfrm>
          <a:solidFill>
            <a:schemeClr val="accent2">
              <a:lumMod val="20000"/>
              <a:lumOff val="80000"/>
            </a:schemeClr>
          </a:solidFill>
          <a:ln>
            <a:solidFill>
              <a:srgbClr val="C00000"/>
            </a:solidFill>
          </a:ln>
        </p:spPr>
        <p:txBody>
          <a:bodyPr>
            <a:normAutofit fontScale="92500" lnSpcReduction="10000"/>
          </a:bodyPr>
          <a:lstStyle/>
          <a:p>
            <a:endParaRPr lang="el-GR" dirty="0" smtClean="0"/>
          </a:p>
          <a:p>
            <a:r>
              <a:rPr lang="el-GR" dirty="0" smtClean="0"/>
              <a:t>Ο προγραμματισμός (γνώσεις, δεξιότητες και στάσεις ζωής που θέλω να αναπτύξω στα παιδιά μέσα σε συγκεκριμένο χρονικό ορίζοντα)</a:t>
            </a:r>
            <a:r>
              <a:rPr lang="en-US" dirty="0" smtClean="0"/>
              <a:t> </a:t>
            </a:r>
            <a:r>
              <a:rPr lang="el-GR" dirty="0" smtClean="0"/>
              <a:t>υλοποιείται με</a:t>
            </a:r>
            <a:r>
              <a:rPr lang="el-GR" b="1" dirty="0" smtClean="0">
                <a:solidFill>
                  <a:srgbClr val="00CC00"/>
                </a:solidFill>
              </a:rPr>
              <a:t> </a:t>
            </a:r>
            <a:r>
              <a:rPr lang="el-GR" b="1" dirty="0" smtClean="0">
                <a:solidFill>
                  <a:srgbClr val="C00000"/>
                </a:solidFill>
              </a:rPr>
              <a:t>θεματικές προσεγγίσεις </a:t>
            </a:r>
            <a:r>
              <a:rPr lang="el-GR" dirty="0" smtClean="0"/>
              <a:t>και καταστρατηγείται μόνο στην περίπτωση που το ενδιαφέρον των παιδιών μάς οδηγήσει σε ένα </a:t>
            </a:r>
            <a:r>
              <a:rPr lang="en-US" b="1" dirty="0" smtClean="0">
                <a:solidFill>
                  <a:srgbClr val="C00000"/>
                </a:solidFill>
              </a:rPr>
              <a:t>project</a:t>
            </a:r>
            <a:r>
              <a:rPr lang="en-US" dirty="0" smtClean="0"/>
              <a:t>. </a:t>
            </a:r>
            <a:r>
              <a:rPr lang="el-GR" dirty="0" smtClean="0"/>
              <a:t>Και πάλι, όμως, με την ολοκλήρωση του </a:t>
            </a:r>
            <a:r>
              <a:rPr lang="en-US" dirty="0" smtClean="0"/>
              <a:t>project, </a:t>
            </a:r>
            <a:r>
              <a:rPr lang="el-GR" dirty="0" smtClean="0"/>
              <a:t>δεν παραλείπω να καταγράψω ποιοι στόχοι του αναλυτικού προγράμματος εξυπηρετήθηκαν μέσα απ’ αυτό, έτσι ώστε να το λάβω υπόψη κατά το σχεδιασμό του επόμενου τριμήνου.</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15</a:t>
            </a:fld>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C00000"/>
                </a:solidFill>
                <a:effectLst>
                  <a:outerShdw blurRad="38100" dist="38100" dir="2700000" algn="tl">
                    <a:srgbClr val="000000">
                      <a:alpha val="43137"/>
                    </a:srgbClr>
                  </a:outerShdw>
                </a:effectLst>
              </a:rPr>
              <a:t>παιδαγωγική</a:t>
            </a:r>
            <a:r>
              <a:rPr lang="el-GR" b="1" dirty="0" smtClean="0">
                <a:solidFill>
                  <a:srgbClr val="A50021"/>
                </a:solidFill>
              </a:rPr>
              <a:t> </a:t>
            </a:r>
            <a:r>
              <a:rPr lang="el-GR" b="1" dirty="0" smtClean="0">
                <a:solidFill>
                  <a:srgbClr val="002060"/>
                </a:solidFill>
              </a:rPr>
              <a:t>διάσταση της εργασίας μου; </a:t>
            </a:r>
            <a:r>
              <a:rPr lang="el-GR" sz="2400" b="1" dirty="0" smtClean="0">
                <a:solidFill>
                  <a:srgbClr val="002060"/>
                </a:solidFill>
              </a:rPr>
              <a:t>(συνέχεια)</a:t>
            </a:r>
            <a:endParaRPr lang="el-GR" dirty="0"/>
          </a:p>
        </p:txBody>
      </p:sp>
      <p:sp>
        <p:nvSpPr>
          <p:cNvPr id="3" name="2 - Θέση περιεχομένου"/>
          <p:cNvSpPr>
            <a:spLocks noGrp="1"/>
          </p:cNvSpPr>
          <p:nvPr>
            <p:ph idx="1"/>
          </p:nvPr>
        </p:nvSpPr>
        <p:spPr>
          <a:xfrm>
            <a:off x="457200" y="2249424"/>
            <a:ext cx="8229600" cy="4608576"/>
          </a:xfrm>
          <a:solidFill>
            <a:schemeClr val="accent2">
              <a:lumMod val="20000"/>
              <a:lumOff val="80000"/>
            </a:schemeClr>
          </a:solidFill>
          <a:ln>
            <a:solidFill>
              <a:srgbClr val="C00000"/>
            </a:solidFill>
          </a:ln>
        </p:spPr>
        <p:txBody>
          <a:bodyPr>
            <a:normAutofit fontScale="92500" lnSpcReduction="20000"/>
          </a:bodyPr>
          <a:lstStyle/>
          <a:p>
            <a:pPr>
              <a:defRPr/>
            </a:pPr>
            <a:endParaRPr lang="el-GR" dirty="0" smtClean="0"/>
          </a:p>
          <a:p>
            <a:pPr>
              <a:defRPr/>
            </a:pPr>
            <a:r>
              <a:rPr lang="el-GR" dirty="0" smtClean="0"/>
              <a:t>Μετά το πρώτο, περίπου, δίμηνο (τέλος Οκτωβρίου – αρχές Νοεμβρίου) δημιουργώ το αρχείο με τους φακέλους των παιδιών (</a:t>
            </a:r>
            <a:r>
              <a:rPr lang="en-US" dirty="0" smtClean="0"/>
              <a:t>portfolios)</a:t>
            </a:r>
            <a:r>
              <a:rPr lang="el-GR" dirty="0" smtClean="0"/>
              <a:t>, τους οποίους φροντίζω να κρατώ ενημερωμένους. </a:t>
            </a:r>
            <a:r>
              <a:rPr lang="el-GR" b="1" dirty="0" smtClean="0">
                <a:solidFill>
                  <a:srgbClr val="C00000"/>
                </a:solidFill>
              </a:rPr>
              <a:t>Σε αυτούς, έχουν πρόσβαση, εκτός από τα παιδιά, και οι γονείς.</a:t>
            </a:r>
          </a:p>
          <a:p>
            <a:pPr>
              <a:defRPr/>
            </a:pPr>
            <a:r>
              <a:rPr lang="el-GR" dirty="0" smtClean="0"/>
              <a:t>Προσπαθώ να μάθω τα παιδιά να δουλεύουν σε ομάδες (ομαδοσυνεργατική μάθηση) γιατί ωφελούνται περισσότερο με την </a:t>
            </a:r>
            <a:r>
              <a:rPr lang="el-GR" b="1" dirty="0" smtClean="0">
                <a:solidFill>
                  <a:srgbClr val="C00000"/>
                </a:solidFill>
              </a:rPr>
              <a:t>κοινωνική αλληλεπίδραση.</a:t>
            </a:r>
          </a:p>
          <a:p>
            <a:pPr>
              <a:defRPr/>
            </a:pPr>
            <a:r>
              <a:rPr lang="el-GR" dirty="0" smtClean="0"/>
              <a:t>Παράλληλα, εξατομικεύω τη διδασκαλία μου σε παιδιά που το έχουν ανάγκη.</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16</a:t>
            </a:fld>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C00000"/>
                </a:solidFill>
                <a:effectLst>
                  <a:outerShdw blurRad="38100" dist="38100" dir="2700000" algn="tl">
                    <a:srgbClr val="000000">
                      <a:alpha val="43137"/>
                    </a:srgbClr>
                  </a:outerShdw>
                </a:effectLst>
              </a:rPr>
              <a:t>παιδαγωγική</a:t>
            </a:r>
            <a:r>
              <a:rPr lang="el-GR" b="1" dirty="0" smtClean="0">
                <a:solidFill>
                  <a:srgbClr val="A50021"/>
                </a:solidFill>
              </a:rPr>
              <a:t> </a:t>
            </a:r>
            <a:r>
              <a:rPr lang="el-GR" b="1" dirty="0" smtClean="0">
                <a:solidFill>
                  <a:srgbClr val="002060"/>
                </a:solidFill>
              </a:rPr>
              <a:t>διάσταση της εργασίας μου; </a:t>
            </a:r>
            <a:r>
              <a:rPr lang="el-GR" sz="2400" b="1" dirty="0" smtClean="0">
                <a:solidFill>
                  <a:srgbClr val="002060"/>
                </a:solidFill>
              </a:rPr>
              <a:t>(συνέχεια)</a:t>
            </a:r>
            <a:endParaRPr lang="el-GR" dirty="0"/>
          </a:p>
        </p:txBody>
      </p:sp>
      <p:sp>
        <p:nvSpPr>
          <p:cNvPr id="3" name="2 - Θέση περιεχομένου"/>
          <p:cNvSpPr>
            <a:spLocks noGrp="1"/>
          </p:cNvSpPr>
          <p:nvPr>
            <p:ph idx="1"/>
          </p:nvPr>
        </p:nvSpPr>
        <p:spPr>
          <a:xfrm>
            <a:off x="457200" y="2249424"/>
            <a:ext cx="8229600" cy="4608576"/>
          </a:xfrm>
        </p:spPr>
        <p:txBody>
          <a:bodyPr>
            <a:normAutofit fontScale="92500" lnSpcReduction="10000"/>
          </a:bodyPr>
          <a:lstStyle/>
          <a:p>
            <a:endParaRPr lang="el-GR" dirty="0" smtClean="0"/>
          </a:p>
          <a:p>
            <a:pPr>
              <a:buNone/>
            </a:pPr>
            <a:r>
              <a:rPr lang="el-GR" dirty="0" smtClean="0"/>
              <a:t>Θυμάμαι πάντα πως:</a:t>
            </a:r>
          </a:p>
          <a:p>
            <a:pPr algn="ctr">
              <a:buNone/>
            </a:pPr>
            <a:r>
              <a:rPr lang="el-GR" b="1" dirty="0" smtClean="0">
                <a:solidFill>
                  <a:srgbClr val="FF0000"/>
                </a:solidFill>
                <a:effectLst>
                  <a:outerShdw blurRad="38100" dist="38100" dir="2700000" algn="tl">
                    <a:srgbClr val="000000">
                      <a:alpha val="43137"/>
                    </a:srgbClr>
                  </a:outerShdw>
                </a:effectLst>
              </a:rPr>
              <a:t>Πρωταρχικός στόχος της προσχολικής αγωγής και εκπαίδευσης είναι η </a:t>
            </a:r>
            <a:r>
              <a:rPr lang="el-GR" b="1" dirty="0" smtClean="0">
                <a:solidFill>
                  <a:srgbClr val="7030A0"/>
                </a:solidFill>
                <a:effectLst>
                  <a:outerShdw blurRad="38100" dist="38100" dir="2700000" algn="tl">
                    <a:srgbClr val="000000">
                      <a:alpha val="43137"/>
                    </a:srgbClr>
                  </a:outerShdw>
                </a:effectLst>
              </a:rPr>
              <a:t>αυτονομία</a:t>
            </a:r>
            <a:r>
              <a:rPr lang="el-GR" b="1" dirty="0" smtClean="0">
                <a:solidFill>
                  <a:srgbClr val="FF0000"/>
                </a:solidFill>
                <a:effectLst>
                  <a:outerShdw blurRad="38100" dist="38100" dir="2700000" algn="tl">
                    <a:srgbClr val="000000">
                      <a:alpha val="43137"/>
                    </a:srgbClr>
                  </a:outerShdw>
                </a:effectLst>
              </a:rPr>
              <a:t> των παιδιών</a:t>
            </a:r>
          </a:p>
          <a:p>
            <a:pPr algn="just">
              <a:buNone/>
            </a:pPr>
            <a:r>
              <a:rPr lang="el-GR" dirty="0" smtClean="0"/>
              <a:t>γι’ αυτό, ό,τι και να κάνω με τα παιδιά, μέσα στην τάξη, στοχεύω στην αυτονομία τους.</a:t>
            </a:r>
          </a:p>
          <a:p>
            <a:pPr algn="just">
              <a:buNone/>
            </a:pPr>
            <a:endParaRPr lang="el-GR" dirty="0" smtClean="0"/>
          </a:p>
          <a:p>
            <a:pPr algn="just">
              <a:buNone/>
            </a:pPr>
            <a:r>
              <a:rPr lang="el-GR" b="1" dirty="0" smtClean="0">
                <a:solidFill>
                  <a:srgbClr val="FF0000"/>
                </a:solidFill>
              </a:rPr>
              <a:t>Πρέπει να μάθουμε τα παιδιά μας να σκέπτονται μόνα τους και όχι απλά να αντανακλούν τις σκέψεις και τις ιδέες άλλων.</a:t>
            </a:r>
          </a:p>
          <a:p>
            <a:pPr algn="just">
              <a:buNone/>
            </a:pPr>
            <a:endParaRPr lang="el-GR" dirty="0" smtClean="0"/>
          </a:p>
          <a:p>
            <a:pPr algn="just">
              <a:buNone/>
            </a:pPr>
            <a:endParaRPr lang="el-GR" b="1" dirty="0" smtClean="0">
              <a:solidFill>
                <a:srgbClr val="FF0000"/>
              </a:solidFill>
              <a:effectLst>
                <a:outerShdw blurRad="38100" dist="38100" dir="2700000" algn="tl">
                  <a:srgbClr val="000000">
                    <a:alpha val="43137"/>
                  </a:srgbClr>
                </a:outerShdw>
              </a:effectLst>
            </a:endParaRPr>
          </a:p>
          <a:p>
            <a:pPr>
              <a:buNone/>
            </a:pPr>
            <a:endParaRPr lang="el-GR" dirty="0" smtClean="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C00000"/>
                </a:solidFill>
                <a:effectLst>
                  <a:outerShdw blurRad="38100" dist="38100" dir="2700000" algn="tl">
                    <a:srgbClr val="000000">
                      <a:alpha val="43137"/>
                    </a:srgbClr>
                  </a:outerShdw>
                </a:effectLst>
              </a:rPr>
              <a:t>Παιδαγωγικές αρχές </a:t>
            </a:r>
            <a:r>
              <a:rPr lang="el-GR" b="1" dirty="0" smtClean="0">
                <a:solidFill>
                  <a:srgbClr val="002060"/>
                </a:solidFill>
              </a:rPr>
              <a:t>που οφείλω να θυμάμαι…</a:t>
            </a:r>
            <a:endParaRPr lang="el-GR" b="1" dirty="0">
              <a:solidFill>
                <a:srgbClr val="C0000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solidFill>
            <a:schemeClr val="accent5">
              <a:lumMod val="20000"/>
              <a:lumOff val="80000"/>
            </a:schemeClr>
          </a:solidFill>
        </p:spPr>
        <p:txBody>
          <a:bodyPr>
            <a:normAutofit lnSpcReduction="10000"/>
          </a:bodyPr>
          <a:lstStyle/>
          <a:p>
            <a:pPr>
              <a:defRPr/>
            </a:pPr>
            <a:endParaRPr lang="el-GR" dirty="0" smtClean="0"/>
          </a:p>
          <a:p>
            <a:pPr>
              <a:defRPr/>
            </a:pPr>
            <a:r>
              <a:rPr lang="el-GR" dirty="0" smtClean="0"/>
              <a:t>Η </a:t>
            </a:r>
            <a:r>
              <a:rPr lang="en-US" b="1" dirty="0" smtClean="0">
                <a:solidFill>
                  <a:srgbClr val="C00000"/>
                </a:solidFill>
              </a:rPr>
              <a:t>Montessori</a:t>
            </a:r>
            <a:r>
              <a:rPr lang="en-US" dirty="0" smtClean="0"/>
              <a:t> </a:t>
            </a:r>
            <a:r>
              <a:rPr lang="el-GR" dirty="0" smtClean="0"/>
              <a:t>μου έμαθε ότι: </a:t>
            </a:r>
            <a:r>
              <a:rPr lang="el-GR" b="1" dirty="0" smtClean="0">
                <a:solidFill>
                  <a:srgbClr val="002060"/>
                </a:solidFill>
              </a:rPr>
              <a:t>η μάθηση εξαρτάται από την αλληλεπίδραση του παιδιού με το περιβάλλον (εμπλουτισμένο παιδαγωγικό περιβάλλον) και ότι τα παιδιά στην προσπάθειά τους να κοινωνικοποιηθούν αναπτύσσουν ένα είδος αυτοελέγχου, τον οποίο οφείλουμε να ενισχύουμε μέσω της καλλιέργειας της </a:t>
            </a:r>
            <a:r>
              <a:rPr lang="el-GR" b="1" u="sng" dirty="0" smtClean="0">
                <a:solidFill>
                  <a:srgbClr val="002060"/>
                </a:solidFill>
              </a:rPr>
              <a:t>ενσυναίσθησης</a:t>
            </a:r>
            <a:r>
              <a:rPr lang="el-GR" b="1" dirty="0" smtClean="0">
                <a:solidFill>
                  <a:srgbClr val="002060"/>
                </a:solidFill>
              </a:rPr>
              <a:t>.</a:t>
            </a:r>
          </a:p>
          <a:p>
            <a:pPr>
              <a:buNone/>
            </a:pP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18</a:t>
            </a:fld>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C00000"/>
                </a:solidFill>
                <a:effectLst>
                  <a:outerShdw blurRad="38100" dist="38100" dir="2700000" algn="tl">
                    <a:srgbClr val="000000">
                      <a:alpha val="43137"/>
                    </a:srgbClr>
                  </a:outerShdw>
                </a:effectLst>
              </a:rPr>
              <a:t>Παιδαγωγικές αρχές </a:t>
            </a:r>
            <a:r>
              <a:rPr lang="el-GR" b="1" dirty="0" smtClean="0">
                <a:solidFill>
                  <a:srgbClr val="002060"/>
                </a:solidFill>
              </a:rPr>
              <a:t>που οφείλω να θυμάμαι… </a:t>
            </a:r>
            <a:r>
              <a:rPr lang="el-GR" sz="2700" b="1" dirty="0" smtClean="0">
                <a:solidFill>
                  <a:srgbClr val="002060"/>
                </a:solidFill>
              </a:rPr>
              <a:t>(συνέχεια)</a:t>
            </a:r>
            <a:endParaRPr lang="el-GR" sz="2700" dirty="0"/>
          </a:p>
        </p:txBody>
      </p:sp>
      <p:sp>
        <p:nvSpPr>
          <p:cNvPr id="3" name="2 - Θέση περιεχομένου"/>
          <p:cNvSpPr>
            <a:spLocks noGrp="1"/>
          </p:cNvSpPr>
          <p:nvPr>
            <p:ph idx="1"/>
          </p:nvPr>
        </p:nvSpPr>
        <p:spPr>
          <a:solidFill>
            <a:schemeClr val="accent5">
              <a:lumMod val="20000"/>
              <a:lumOff val="80000"/>
            </a:schemeClr>
          </a:solidFill>
        </p:spPr>
        <p:txBody>
          <a:bodyPr>
            <a:normAutofit fontScale="92500" lnSpcReduction="20000"/>
          </a:bodyPr>
          <a:lstStyle/>
          <a:p>
            <a:endParaRPr lang="el-GR" dirty="0" smtClean="0"/>
          </a:p>
          <a:p>
            <a:r>
              <a:rPr lang="el-GR" dirty="0" smtClean="0"/>
              <a:t>Ο </a:t>
            </a:r>
            <a:r>
              <a:rPr lang="en-US" b="1" dirty="0" smtClean="0">
                <a:solidFill>
                  <a:srgbClr val="C00000"/>
                </a:solidFill>
              </a:rPr>
              <a:t>Dewey</a:t>
            </a:r>
            <a:r>
              <a:rPr lang="en-US" dirty="0" smtClean="0"/>
              <a:t> </a:t>
            </a:r>
            <a:r>
              <a:rPr lang="el-GR" dirty="0" smtClean="0"/>
              <a:t>μου έμαθε: </a:t>
            </a:r>
            <a:r>
              <a:rPr lang="el-GR" b="1" dirty="0" smtClean="0">
                <a:solidFill>
                  <a:srgbClr val="002060"/>
                </a:solidFill>
              </a:rPr>
              <a:t>να αναγνωρίζω την αξία της ατομικότητας και να δίνω προτεραιότητα στην ικανότητα της σκέψης των παιδιών και στην αξία της επίλυσης προβλημάτων από τα ίδια τα παιδιά.</a:t>
            </a:r>
          </a:p>
          <a:p>
            <a:endParaRPr lang="el-GR" b="1" dirty="0" smtClean="0">
              <a:solidFill>
                <a:srgbClr val="002060"/>
              </a:solidFill>
            </a:endParaRPr>
          </a:p>
          <a:p>
            <a:r>
              <a:rPr lang="el-GR" dirty="0" smtClean="0"/>
              <a:t>Η θεωρία </a:t>
            </a:r>
            <a:r>
              <a:rPr lang="en-US" dirty="0" smtClean="0"/>
              <a:t>“</a:t>
            </a:r>
            <a:r>
              <a:rPr lang="el-GR" dirty="0" smtClean="0"/>
              <a:t>γνωστικής ανάπτυξης» του </a:t>
            </a:r>
            <a:r>
              <a:rPr lang="en-US" b="1" dirty="0" smtClean="0">
                <a:solidFill>
                  <a:srgbClr val="C00000"/>
                </a:solidFill>
              </a:rPr>
              <a:t>Piaget</a:t>
            </a:r>
            <a:r>
              <a:rPr lang="el-GR" b="1" dirty="0" smtClean="0">
                <a:solidFill>
                  <a:srgbClr val="C00000"/>
                </a:solidFill>
              </a:rPr>
              <a:t> </a:t>
            </a:r>
            <a:r>
              <a:rPr lang="el-GR" dirty="0" smtClean="0"/>
              <a:t>μου έμαθε πως</a:t>
            </a:r>
            <a:r>
              <a:rPr lang="el-GR" dirty="0" smtClean="0">
                <a:solidFill>
                  <a:srgbClr val="002060"/>
                </a:solidFill>
              </a:rPr>
              <a:t>: </a:t>
            </a:r>
            <a:r>
              <a:rPr lang="el-GR" b="1" dirty="0" smtClean="0">
                <a:solidFill>
                  <a:srgbClr val="002060"/>
                </a:solidFill>
              </a:rPr>
              <a:t>Όλα τα παιδιά περνάνε από τα ίδια στάδια ανάπτυξης, μόνο που κάθε παιδί τα διαβαίνει στο δικό του χρόνο</a:t>
            </a:r>
            <a:r>
              <a:rPr lang="el-GR" dirty="0" smtClean="0">
                <a:solidFill>
                  <a:srgbClr val="002060"/>
                </a:solidFill>
              </a:rPr>
              <a:t> </a:t>
            </a:r>
            <a:r>
              <a:rPr lang="el-GR" dirty="0" smtClean="0"/>
              <a:t>(ρυθμός ανάπτυξης).</a:t>
            </a:r>
          </a:p>
          <a:p>
            <a:endParaRPr lang="el-GR" dirty="0">
              <a:solidFill>
                <a:srgbClr val="002060"/>
              </a:solidFill>
            </a:endParaRPr>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19</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C00000"/>
                </a:solidFill>
                <a:effectLst>
                  <a:outerShdw blurRad="38100" dist="38100" dir="2700000" algn="tl">
                    <a:srgbClr val="000000">
                      <a:alpha val="43137"/>
                    </a:srgbClr>
                  </a:outerShdw>
                </a:effectLst>
              </a:rPr>
              <a:t>Αντί προλόγου, μια ΜΕΓΑΛΗ παραδοχή</a:t>
            </a:r>
            <a:endParaRPr lang="el-GR" dirty="0">
              <a:solidFill>
                <a:srgbClr val="C0000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a:bodyPr>
          <a:lstStyle/>
          <a:p>
            <a:pPr>
              <a:buNone/>
            </a:pPr>
            <a:endParaRPr lang="el-GR" dirty="0" smtClean="0"/>
          </a:p>
          <a:p>
            <a:pPr>
              <a:buNone/>
            </a:pPr>
            <a:r>
              <a:rPr lang="el-GR" dirty="0" smtClean="0"/>
              <a:t>ΝΑΙ…!!!</a:t>
            </a:r>
          </a:p>
          <a:p>
            <a:pPr>
              <a:buNone/>
            </a:pPr>
            <a:r>
              <a:rPr lang="el-GR" b="1" dirty="0" smtClean="0"/>
              <a:t>Διάγουμε μια μεταβατική περίοδο… </a:t>
            </a:r>
          </a:p>
          <a:p>
            <a:pPr>
              <a:buNone/>
            </a:pPr>
            <a:r>
              <a:rPr lang="el-GR" b="1" dirty="0" smtClean="0"/>
              <a:t>Μια περίοδο κρίσης, με ό,τι αυτό συνεπάγεται (ειδικά για τη δουλειά μας)…!!!</a:t>
            </a:r>
            <a:endParaRPr lang="el-GR" dirty="0" smtClean="0"/>
          </a:p>
          <a:p>
            <a:pPr>
              <a:buNone/>
            </a:pPr>
            <a:r>
              <a:rPr lang="el-GR" dirty="0" smtClean="0"/>
              <a:t>Όμως…</a:t>
            </a:r>
          </a:p>
          <a:p>
            <a:pPr>
              <a:buNone/>
            </a:pPr>
            <a:r>
              <a:rPr lang="el-GR" b="1" dirty="0" smtClean="0">
                <a:solidFill>
                  <a:srgbClr val="FF0000"/>
                </a:solidFill>
              </a:rPr>
              <a:t>Είναι σημαντικό να παραμείνουμε ψύχραιμες και να δώσουμε τη μάχη μας, με όπλα τη γνώση, το χαμόγελο και την αυτοπεποίθησή μας…!!! </a:t>
            </a:r>
            <a:endParaRPr lang="el-GR" b="1" dirty="0">
              <a:solidFill>
                <a:srgbClr val="FF0000"/>
              </a:solidFill>
            </a:endParaRPr>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C00000"/>
                </a:solidFill>
                <a:effectLst>
                  <a:outerShdw blurRad="38100" dist="38100" dir="2700000" algn="tl">
                    <a:srgbClr val="000000">
                      <a:alpha val="43137"/>
                    </a:srgbClr>
                  </a:outerShdw>
                </a:effectLst>
              </a:rPr>
              <a:t>Παιδαγωγικές αρχές </a:t>
            </a:r>
            <a:r>
              <a:rPr lang="el-GR" b="1" dirty="0" smtClean="0">
                <a:solidFill>
                  <a:srgbClr val="002060"/>
                </a:solidFill>
              </a:rPr>
              <a:t>που οφείλω να θυμάμαι…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5">
              <a:lumMod val="20000"/>
              <a:lumOff val="80000"/>
            </a:schemeClr>
          </a:solidFill>
        </p:spPr>
        <p:txBody>
          <a:bodyPr/>
          <a:lstStyle/>
          <a:p>
            <a:endParaRPr lang="el-GR" dirty="0" smtClean="0"/>
          </a:p>
          <a:p>
            <a:r>
              <a:rPr lang="el-GR" dirty="0" smtClean="0"/>
              <a:t>Η θεωρία «κοινωνικής αλληλεπίδρασης» του </a:t>
            </a:r>
            <a:r>
              <a:rPr lang="en-US" b="1" dirty="0" smtClean="0">
                <a:solidFill>
                  <a:srgbClr val="C00000"/>
                </a:solidFill>
              </a:rPr>
              <a:t>Vygotsky</a:t>
            </a:r>
            <a:r>
              <a:rPr lang="en-US" dirty="0" smtClean="0"/>
              <a:t> </a:t>
            </a:r>
            <a:r>
              <a:rPr lang="el-GR" dirty="0" smtClean="0"/>
              <a:t>μου έμαθε πως: </a:t>
            </a:r>
            <a:r>
              <a:rPr lang="el-GR" b="1" dirty="0" smtClean="0">
                <a:solidFill>
                  <a:srgbClr val="002060"/>
                </a:solidFill>
              </a:rPr>
              <a:t>Η γλώσσα μαθαίνεται καλύτερα μέσα σε κοινωνικά πλαίσια. </a:t>
            </a:r>
            <a:r>
              <a:rPr lang="el-GR" dirty="0" smtClean="0"/>
              <a:t>Μου έμαθε επίσης πως </a:t>
            </a:r>
            <a:r>
              <a:rPr lang="el-GR" b="1" dirty="0" smtClean="0">
                <a:solidFill>
                  <a:srgbClr val="002060"/>
                </a:solidFill>
              </a:rPr>
              <a:t>κάθε παιδί μαθαίνει καλύτερα ή έχει καλύτερες επιδόσεις με τη βοήθεια ενός εμπειρότερου άλλου</a:t>
            </a:r>
            <a:r>
              <a:rPr lang="el-GR" b="1" dirty="0" smtClean="0">
                <a:solidFill>
                  <a:srgbClr val="FF0000"/>
                </a:solidFill>
              </a:rPr>
              <a:t> </a:t>
            </a:r>
            <a:r>
              <a:rPr lang="el-GR" dirty="0" smtClean="0"/>
              <a:t>(Ζώνη Επικείμενης Ανάπτυξης).</a:t>
            </a:r>
            <a:r>
              <a:rPr lang="el-GR" b="1" dirty="0" smtClean="0">
                <a:solidFill>
                  <a:srgbClr val="FF0000"/>
                </a:solidFill>
              </a:rPr>
              <a:t> </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20</a:t>
            </a:fld>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C00000"/>
                </a:solidFill>
                <a:effectLst>
                  <a:outerShdw blurRad="38100" dist="38100" dir="2700000" algn="tl">
                    <a:srgbClr val="000000">
                      <a:alpha val="43137"/>
                    </a:srgbClr>
                  </a:outerShdw>
                </a:effectLst>
              </a:rPr>
              <a:t>Παιδαγωγικές αρχές </a:t>
            </a:r>
            <a:r>
              <a:rPr lang="el-GR" b="1" dirty="0" smtClean="0">
                <a:solidFill>
                  <a:srgbClr val="002060"/>
                </a:solidFill>
              </a:rPr>
              <a:t>που οφείλω να θυμάμαι…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5">
              <a:lumMod val="20000"/>
              <a:lumOff val="80000"/>
            </a:schemeClr>
          </a:solidFill>
        </p:spPr>
        <p:txBody>
          <a:bodyPr>
            <a:normAutofit/>
          </a:bodyPr>
          <a:lstStyle/>
          <a:p>
            <a:pPr>
              <a:defRPr/>
            </a:pPr>
            <a:endParaRPr lang="el-GR" dirty="0" smtClean="0"/>
          </a:p>
          <a:p>
            <a:pPr>
              <a:defRPr/>
            </a:pPr>
            <a:r>
              <a:rPr lang="el-GR" dirty="0" smtClean="0"/>
              <a:t>Τόσο ο </a:t>
            </a:r>
            <a:r>
              <a:rPr lang="en-US" b="1" dirty="0" smtClean="0">
                <a:solidFill>
                  <a:srgbClr val="C00000"/>
                </a:solidFill>
              </a:rPr>
              <a:t>Piaget</a:t>
            </a:r>
            <a:r>
              <a:rPr lang="en-US" dirty="0" smtClean="0"/>
              <a:t> </a:t>
            </a:r>
            <a:r>
              <a:rPr lang="el-GR" dirty="0" smtClean="0"/>
              <a:t>όσο</a:t>
            </a:r>
            <a:r>
              <a:rPr lang="en-US" dirty="0" smtClean="0"/>
              <a:t> </a:t>
            </a:r>
            <a:r>
              <a:rPr lang="el-GR" dirty="0" smtClean="0"/>
              <a:t>και ο </a:t>
            </a:r>
            <a:r>
              <a:rPr lang="en-US" b="1" dirty="0" smtClean="0">
                <a:solidFill>
                  <a:srgbClr val="C00000"/>
                </a:solidFill>
              </a:rPr>
              <a:t>Vygotsky</a:t>
            </a:r>
            <a:r>
              <a:rPr lang="en-US" dirty="0" smtClean="0"/>
              <a:t> </a:t>
            </a:r>
            <a:r>
              <a:rPr lang="el-GR" dirty="0" smtClean="0"/>
              <a:t>μου έμαθαν </a:t>
            </a:r>
            <a:r>
              <a:rPr lang="el-GR" b="1" dirty="0" smtClean="0">
                <a:solidFill>
                  <a:srgbClr val="002060"/>
                </a:solidFill>
              </a:rPr>
              <a:t>την αξία του παιχνιδιού στη νοητική ανάπτυξη των παιδιών </a:t>
            </a:r>
            <a:r>
              <a:rPr lang="el-GR" dirty="0" smtClean="0"/>
              <a:t>(ατομικό και ομαδικό παιχνίδι).</a:t>
            </a:r>
          </a:p>
          <a:p>
            <a:pPr>
              <a:defRPr/>
            </a:pPr>
            <a:endParaRPr lang="el-GR" dirty="0" smtClean="0"/>
          </a:p>
          <a:p>
            <a:pPr>
              <a:defRPr/>
            </a:pPr>
            <a:r>
              <a:rPr lang="el-GR" dirty="0" smtClean="0"/>
              <a:t>Ο </a:t>
            </a:r>
            <a:r>
              <a:rPr lang="en-US" b="1" dirty="0" smtClean="0">
                <a:solidFill>
                  <a:srgbClr val="C00000"/>
                </a:solidFill>
              </a:rPr>
              <a:t>Bruner</a:t>
            </a:r>
            <a:r>
              <a:rPr lang="en-US" dirty="0" smtClean="0"/>
              <a:t> </a:t>
            </a:r>
            <a:r>
              <a:rPr lang="el-GR" dirty="0" smtClean="0"/>
              <a:t>μου έμαθε </a:t>
            </a:r>
            <a:r>
              <a:rPr lang="el-GR" b="1" dirty="0" smtClean="0">
                <a:solidFill>
                  <a:srgbClr val="002060"/>
                </a:solidFill>
              </a:rPr>
              <a:t>την αξία της</a:t>
            </a:r>
            <a:r>
              <a:rPr lang="el-GR" dirty="0" smtClean="0">
                <a:solidFill>
                  <a:srgbClr val="002060"/>
                </a:solidFill>
              </a:rPr>
              <a:t> </a:t>
            </a:r>
            <a:r>
              <a:rPr lang="el-GR" b="1" dirty="0" smtClean="0">
                <a:solidFill>
                  <a:srgbClr val="002060"/>
                </a:solidFill>
              </a:rPr>
              <a:t>ανακαλυπτικής μάθησης</a:t>
            </a:r>
            <a:r>
              <a:rPr lang="el-GR" dirty="0" smtClean="0"/>
              <a:t>.</a:t>
            </a:r>
          </a:p>
          <a:p>
            <a:pPr>
              <a:defRPr/>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21</a:t>
            </a:fld>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C00000"/>
                </a:solidFill>
                <a:effectLst>
                  <a:outerShdw blurRad="38100" dist="38100" dir="2700000" algn="tl">
                    <a:srgbClr val="000000">
                      <a:alpha val="43137"/>
                    </a:srgbClr>
                  </a:outerShdw>
                </a:effectLst>
              </a:rPr>
              <a:t>Παιδαγωγικές αρχές </a:t>
            </a:r>
            <a:r>
              <a:rPr lang="el-GR" b="1" dirty="0" smtClean="0">
                <a:solidFill>
                  <a:srgbClr val="002060"/>
                </a:solidFill>
              </a:rPr>
              <a:t>που οφείλω να θυμάμαι…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5">
              <a:lumMod val="20000"/>
              <a:lumOff val="80000"/>
            </a:schemeClr>
          </a:solidFill>
        </p:spPr>
        <p:txBody>
          <a:bodyPr/>
          <a:lstStyle/>
          <a:p>
            <a:pPr>
              <a:buNone/>
            </a:pPr>
            <a:endParaRPr lang="el-GR" dirty="0" smtClean="0"/>
          </a:p>
          <a:p>
            <a:pPr>
              <a:buNone/>
            </a:pPr>
            <a:r>
              <a:rPr lang="el-GR" dirty="0" smtClean="0"/>
              <a:t>Οι </a:t>
            </a:r>
            <a:r>
              <a:rPr lang="en-US" b="1" dirty="0" smtClean="0">
                <a:solidFill>
                  <a:srgbClr val="C00000"/>
                </a:solidFill>
              </a:rPr>
              <a:t>Kamii, DeVries </a:t>
            </a:r>
            <a:r>
              <a:rPr lang="el-GR" dirty="0" smtClean="0"/>
              <a:t>και ο </a:t>
            </a:r>
            <a:r>
              <a:rPr lang="en-US" b="1" dirty="0" smtClean="0">
                <a:solidFill>
                  <a:srgbClr val="C00000"/>
                </a:solidFill>
              </a:rPr>
              <a:t>Kohlberg</a:t>
            </a:r>
            <a:r>
              <a:rPr lang="en-US" dirty="0" smtClean="0"/>
              <a:t> </a:t>
            </a:r>
            <a:r>
              <a:rPr lang="el-GR" dirty="0" smtClean="0"/>
              <a:t>μου έμαθαν ότι: </a:t>
            </a:r>
            <a:r>
              <a:rPr lang="el-GR" b="1" dirty="0" smtClean="0">
                <a:solidFill>
                  <a:srgbClr val="002060"/>
                </a:solidFill>
              </a:rPr>
              <a:t>τα παιδιά οικοδομούν νοητικά τη γνώση μέσα από τον κριτικό στοχασμό των εμπειριών τους </a:t>
            </a:r>
            <a:r>
              <a:rPr lang="el-GR" dirty="0" smtClean="0"/>
              <a:t>(κονστρουκτιβιστική θεωρία</a:t>
            </a:r>
            <a:r>
              <a:rPr lang="el-GR" dirty="0" smtClean="0">
                <a:solidFill>
                  <a:srgbClr val="002060"/>
                </a:solidFill>
              </a:rPr>
              <a:t>) </a:t>
            </a:r>
            <a:r>
              <a:rPr lang="el-GR" b="1" dirty="0" smtClean="0">
                <a:solidFill>
                  <a:srgbClr val="002060"/>
                </a:solidFill>
              </a:rPr>
              <a:t>και δεν είναι παθητικοί δέκτες της γνώσης</a:t>
            </a:r>
            <a:r>
              <a:rPr lang="el-GR" dirty="0" smtClean="0">
                <a:solidFill>
                  <a:srgbClr val="002060"/>
                </a:solidFill>
              </a:rPr>
              <a:t>.</a:t>
            </a:r>
          </a:p>
          <a:p>
            <a:pPr>
              <a:buNone/>
            </a:pP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22</a:t>
            </a:fld>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C00000"/>
                </a:solidFill>
                <a:effectLst>
                  <a:outerShdw blurRad="38100" dist="38100" dir="2700000" algn="tl">
                    <a:srgbClr val="000000">
                      <a:alpha val="43137"/>
                    </a:srgbClr>
                  </a:outerShdw>
                </a:effectLst>
              </a:rPr>
              <a:t>Παιδαγωγικές αρχές </a:t>
            </a:r>
            <a:r>
              <a:rPr lang="el-GR" b="1" dirty="0" smtClean="0">
                <a:solidFill>
                  <a:srgbClr val="002060"/>
                </a:solidFill>
              </a:rPr>
              <a:t>που οφείλω να θυμάμαι…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5">
              <a:lumMod val="20000"/>
              <a:lumOff val="80000"/>
            </a:schemeClr>
          </a:solidFill>
        </p:spPr>
        <p:txBody>
          <a:bodyPr/>
          <a:lstStyle/>
          <a:p>
            <a:endParaRPr lang="el-GR" dirty="0" smtClean="0"/>
          </a:p>
          <a:p>
            <a:r>
              <a:rPr lang="el-GR" dirty="0" smtClean="0"/>
              <a:t>Η θεωρία της «πολλαπλής νοημοσύνης» του </a:t>
            </a:r>
            <a:r>
              <a:rPr lang="en-US" b="1" dirty="0" smtClean="0">
                <a:solidFill>
                  <a:srgbClr val="C00000"/>
                </a:solidFill>
              </a:rPr>
              <a:t>Gardner</a:t>
            </a:r>
            <a:r>
              <a:rPr lang="en-US" dirty="0" smtClean="0"/>
              <a:t> </a:t>
            </a:r>
            <a:r>
              <a:rPr lang="el-GR" dirty="0" smtClean="0"/>
              <a:t>μου έμαθε πως: Ποτέ δεν έχω στο μυαλό μου ένα ιδανικό μοντέλο μαθητή.</a:t>
            </a:r>
            <a:r>
              <a:rPr lang="el-GR" b="1" dirty="0" smtClean="0">
                <a:solidFill>
                  <a:schemeClr val="hlink"/>
                </a:solidFill>
              </a:rPr>
              <a:t> </a:t>
            </a:r>
            <a:r>
              <a:rPr lang="el-GR" b="1" dirty="0" smtClean="0">
                <a:solidFill>
                  <a:srgbClr val="002060"/>
                </a:solidFill>
              </a:rPr>
              <a:t>Κάθε παιδί είναι μοναδικό και διαθέτει μοναδικές δυνατότητες και ικανότητες</a:t>
            </a:r>
            <a:r>
              <a:rPr lang="en-US" b="1" dirty="0" smtClean="0">
                <a:solidFill>
                  <a:srgbClr val="002060"/>
                </a:solidFill>
              </a:rPr>
              <a:t>,</a:t>
            </a:r>
            <a:r>
              <a:rPr lang="en-US" b="1" dirty="0" smtClean="0">
                <a:solidFill>
                  <a:srgbClr val="FF0000"/>
                </a:solidFill>
              </a:rPr>
              <a:t> </a:t>
            </a:r>
            <a:r>
              <a:rPr lang="el-GR" dirty="0" smtClean="0"/>
              <a:t>γι’ αυτό φροντίζω να υποστηρίζω τα δυνατά στοιχεία κάθε παιδιού ξεχωριστά.</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23</a:t>
            </a:fld>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C00000"/>
                </a:solidFill>
                <a:effectLst>
                  <a:outerShdw blurRad="38100" dist="38100" dir="2700000" algn="tl">
                    <a:srgbClr val="000000">
                      <a:alpha val="43137"/>
                    </a:srgbClr>
                  </a:outerShdw>
                </a:effectLst>
              </a:rPr>
              <a:t>Παιδαγωγικές αρχές </a:t>
            </a:r>
            <a:r>
              <a:rPr lang="el-GR" b="1" dirty="0" smtClean="0">
                <a:solidFill>
                  <a:srgbClr val="002060"/>
                </a:solidFill>
              </a:rPr>
              <a:t>που οφείλω να θυμάμαι…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xfrm>
            <a:off x="457200" y="2249424"/>
            <a:ext cx="8229600" cy="4608576"/>
          </a:xfrm>
          <a:solidFill>
            <a:schemeClr val="accent5">
              <a:lumMod val="20000"/>
              <a:lumOff val="80000"/>
            </a:schemeClr>
          </a:solidFill>
        </p:spPr>
        <p:txBody>
          <a:bodyPr>
            <a:normAutofit fontScale="92500"/>
          </a:bodyPr>
          <a:lstStyle/>
          <a:p>
            <a:endParaRPr lang="el-GR" dirty="0" smtClean="0"/>
          </a:p>
          <a:p>
            <a:r>
              <a:rPr lang="el-GR" dirty="0" smtClean="0"/>
              <a:t>Η θεωρία «της συναισθηματικής νοημοσύνης» του </a:t>
            </a:r>
            <a:r>
              <a:rPr lang="en-US" b="1" dirty="0" smtClean="0">
                <a:solidFill>
                  <a:srgbClr val="C00000"/>
                </a:solidFill>
              </a:rPr>
              <a:t>Goleman </a:t>
            </a:r>
            <a:r>
              <a:rPr lang="el-GR" dirty="0" smtClean="0"/>
              <a:t>μου έμαθε πως:</a:t>
            </a:r>
            <a:r>
              <a:rPr lang="en-US" dirty="0" smtClean="0"/>
              <a:t> </a:t>
            </a:r>
            <a:r>
              <a:rPr lang="el-GR" b="1" dirty="0" smtClean="0">
                <a:solidFill>
                  <a:srgbClr val="002060"/>
                </a:solidFill>
              </a:rPr>
              <a:t>Ένα παιδί που διαθέτει τις ικανότητες να βρίσκει κίνητρα για τον εαυτό του, που ελέγχει τις παρορμήσεις του και που χαλιναγωγεί την ανυπομονησία του, που ρυθμίζει σωστά τη διάθεσή του έτσι ώστε να εμποδίζει την απογοήτευσή του να βάζει φραγμούς στη σκέψη του, που έχει ενσυναίσθηση και ελπίδα, έχει περισσότερες πιθανότητες να μαθαίνει καλύτερα</a:t>
            </a:r>
            <a:endParaRPr lang="en-US" b="1" dirty="0" smtClean="0">
              <a:solidFill>
                <a:srgbClr val="002060"/>
              </a:solidFill>
            </a:endParaRP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24</a:t>
            </a:fld>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C00000"/>
                </a:solidFill>
                <a:effectLst>
                  <a:outerShdw blurRad="38100" dist="38100" dir="2700000" algn="tl">
                    <a:srgbClr val="000000">
                      <a:alpha val="43137"/>
                    </a:srgbClr>
                  </a:outerShdw>
                </a:effectLst>
              </a:rPr>
              <a:t>Παιδαγωγικές αρχές </a:t>
            </a:r>
            <a:r>
              <a:rPr lang="el-GR" b="1" dirty="0" smtClean="0">
                <a:solidFill>
                  <a:srgbClr val="002060"/>
                </a:solidFill>
              </a:rPr>
              <a:t>που οφείλω να θυμάμαι…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5">
              <a:lumMod val="20000"/>
              <a:lumOff val="80000"/>
            </a:schemeClr>
          </a:solidFill>
        </p:spPr>
        <p:txBody>
          <a:bodyPr/>
          <a:lstStyle/>
          <a:p>
            <a:pPr>
              <a:buNone/>
            </a:pPr>
            <a:r>
              <a:rPr lang="el-GR" dirty="0" smtClean="0"/>
              <a:t>Τέλος, η </a:t>
            </a:r>
            <a:r>
              <a:rPr lang="el-GR" b="1" dirty="0" smtClean="0">
                <a:solidFill>
                  <a:srgbClr val="C00000"/>
                </a:solidFill>
              </a:rPr>
              <a:t>Κουτσουβάνου, </a:t>
            </a:r>
            <a:r>
              <a:rPr lang="el-GR" dirty="0" smtClean="0"/>
              <a:t>η Δασκάλα μου, με απελευθέρωσε γιατί με έμαθε πως: </a:t>
            </a:r>
            <a:r>
              <a:rPr lang="el-GR" b="1" dirty="0" smtClean="0">
                <a:solidFill>
                  <a:srgbClr val="002060"/>
                </a:solidFill>
              </a:rPr>
              <a:t>«Ως νηπιαγωγοί, οφείλουμε να προχωρούμε αργά, να επιτρέπουμε στους εαυτούς μας να κάνουμε λάθη και να τα κρίνουμε με επιείκεια, και πάνω από όλα, </a:t>
            </a:r>
            <a:r>
              <a:rPr lang="el-GR" b="1" dirty="0" smtClean="0">
                <a:solidFill>
                  <a:srgbClr val="002060"/>
                </a:solidFill>
                <a:effectLst>
                  <a:outerShdw blurRad="38100" dist="38100" dir="2700000" algn="tl">
                    <a:srgbClr val="000000">
                      <a:alpha val="43137"/>
                    </a:srgbClr>
                  </a:outerShdw>
                </a:effectLst>
              </a:rPr>
              <a:t>να επιβραβεύουμε τους εαυτούς μας για όσα κατορθώσαμε και για εκείνα που διακινδυνεύσαμε</a:t>
            </a:r>
            <a:r>
              <a:rPr lang="el-GR" b="1" dirty="0" smtClean="0">
                <a:solidFill>
                  <a:srgbClr val="002060"/>
                </a:solidFill>
              </a:rPr>
              <a:t>»</a:t>
            </a:r>
            <a:endParaRPr lang="el-GR" dirty="0">
              <a:solidFill>
                <a:srgbClr val="002060"/>
              </a:solidFill>
            </a:endParaRPr>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25</a:t>
            </a:fld>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566882"/>
          </a:xfrm>
        </p:spPr>
        <p:txBody>
          <a:bodyPr>
            <a:normAutofit fontScale="90000"/>
          </a:bodyPr>
          <a:lstStyle/>
          <a:p>
            <a:r>
              <a:rPr lang="el-GR" b="1" dirty="0" smtClean="0"/>
              <a:t>Γενικότερα, για να υποστηρίξω την </a:t>
            </a:r>
            <a:r>
              <a:rPr lang="el-GR" b="1" dirty="0" smtClean="0">
                <a:solidFill>
                  <a:srgbClr val="C00000"/>
                </a:solidFill>
                <a:effectLst>
                  <a:outerShdw blurRad="38100" dist="38100" dir="2700000" algn="tl">
                    <a:srgbClr val="000000">
                      <a:alpha val="43137"/>
                    </a:srgbClr>
                  </a:outerShdw>
                </a:effectLst>
              </a:rPr>
              <a:t>παιδαγωγική διάσταση </a:t>
            </a:r>
            <a:r>
              <a:rPr lang="el-GR" b="1" dirty="0" smtClean="0"/>
              <a:t>της εργασίας μου:</a:t>
            </a:r>
            <a:endParaRPr lang="el-GR" b="1" dirty="0"/>
          </a:p>
        </p:txBody>
      </p:sp>
      <p:sp>
        <p:nvSpPr>
          <p:cNvPr id="3" name="2 - Θέση περιεχομένου"/>
          <p:cNvSpPr>
            <a:spLocks noGrp="1"/>
          </p:cNvSpPr>
          <p:nvPr>
            <p:ph idx="1"/>
          </p:nvPr>
        </p:nvSpPr>
        <p:spPr>
          <a:xfrm>
            <a:off x="457200" y="2249424"/>
            <a:ext cx="8229600" cy="4394286"/>
          </a:xfrm>
          <a:blipFill>
            <a:blip r:embed="rId2"/>
            <a:tile tx="0" ty="0" sx="100000" sy="100000" flip="none" algn="tl"/>
          </a:blipFill>
        </p:spPr>
        <p:txBody>
          <a:bodyPr>
            <a:normAutofit lnSpcReduction="10000"/>
          </a:bodyPr>
          <a:lstStyle/>
          <a:p>
            <a:pPr>
              <a:defRPr/>
            </a:pPr>
            <a:endParaRPr lang="el-GR" dirty="0" smtClean="0"/>
          </a:p>
          <a:p>
            <a:pPr>
              <a:defRPr/>
            </a:pPr>
            <a:r>
              <a:rPr lang="el-GR" dirty="0" smtClean="0"/>
              <a:t>Είμαι εξασκημένος/η στη χρήση στρατηγικών ερωτήσεων, που ενθαρρύνουν τα παιδιά να σκεφτούν κριτικά τις εμπειρίες τους και να προβλέψουν τις μελλοντικές. </a:t>
            </a:r>
            <a:r>
              <a:rPr lang="el-GR" b="1" dirty="0" smtClean="0">
                <a:solidFill>
                  <a:srgbClr val="C00000"/>
                </a:solidFill>
              </a:rPr>
              <a:t>Χρησιμοποιώ ερωτήσεις που επεκτείνουν τη σκέψη τους</a:t>
            </a:r>
            <a:r>
              <a:rPr lang="el-GR" dirty="0" smtClean="0">
                <a:solidFill>
                  <a:srgbClr val="C00000"/>
                </a:solidFill>
              </a:rPr>
              <a:t>.</a:t>
            </a:r>
          </a:p>
          <a:p>
            <a:pPr>
              <a:defRPr/>
            </a:pPr>
            <a:r>
              <a:rPr lang="el-GR" b="1" dirty="0" smtClean="0">
                <a:solidFill>
                  <a:srgbClr val="C00000"/>
                </a:solidFill>
              </a:rPr>
              <a:t>Προσέχω τις λεκτικές ανταλλαγές μου με τα παιδιά</a:t>
            </a:r>
            <a:r>
              <a:rPr lang="el-GR" dirty="0" smtClean="0">
                <a:solidFill>
                  <a:srgbClr val="C00000"/>
                </a:solidFill>
              </a:rPr>
              <a:t>,</a:t>
            </a:r>
            <a:r>
              <a:rPr lang="el-GR" dirty="0" smtClean="0"/>
              <a:t> γιατί γνωρίζω πως έχουν τη δύναμη να  πληγώσουν ή να βοηθήσουν, να προσθέσουν ή να αφαιρέσουν, να ενισχύσουν ή να αποδυναμώσουν.</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26</a:t>
            </a:fld>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8229600" cy="1495444"/>
          </a:xfrm>
        </p:spPr>
        <p:txBody>
          <a:bodyPr>
            <a:normAutofit fontScale="90000"/>
          </a:bodyPr>
          <a:lstStyle/>
          <a:p>
            <a:r>
              <a:rPr lang="el-GR" b="1" dirty="0" smtClean="0"/>
              <a:t>Γενικότερα, για να υποστηρίξω την </a:t>
            </a:r>
            <a:r>
              <a:rPr lang="el-GR" b="1" dirty="0" smtClean="0">
                <a:solidFill>
                  <a:srgbClr val="C00000"/>
                </a:solidFill>
                <a:effectLst>
                  <a:outerShdw blurRad="38100" dist="38100" dir="2700000" algn="tl">
                    <a:srgbClr val="000000">
                      <a:alpha val="43137"/>
                    </a:srgbClr>
                  </a:outerShdw>
                </a:effectLst>
              </a:rPr>
              <a:t>παιδαγωγική διάσταση </a:t>
            </a:r>
            <a:r>
              <a:rPr lang="el-GR" b="1" dirty="0" smtClean="0"/>
              <a:t>της εργασίας μου:</a:t>
            </a:r>
            <a:endParaRPr lang="el-GR" dirty="0"/>
          </a:p>
        </p:txBody>
      </p:sp>
      <p:sp>
        <p:nvSpPr>
          <p:cNvPr id="3" name="2 - Θέση περιεχομένου"/>
          <p:cNvSpPr>
            <a:spLocks noGrp="1"/>
          </p:cNvSpPr>
          <p:nvPr>
            <p:ph idx="1"/>
          </p:nvPr>
        </p:nvSpPr>
        <p:spPr>
          <a:blipFill>
            <a:blip r:embed="rId2"/>
            <a:tile tx="0" ty="0" sx="100000" sy="100000" flip="none" algn="tl"/>
          </a:blipFill>
        </p:spPr>
        <p:txBody>
          <a:bodyPr>
            <a:normAutofit fontScale="92500" lnSpcReduction="20000"/>
          </a:bodyPr>
          <a:lstStyle/>
          <a:p>
            <a:pPr>
              <a:buNone/>
            </a:pPr>
            <a:r>
              <a:rPr lang="el-GR" b="1" dirty="0" smtClean="0">
                <a:solidFill>
                  <a:srgbClr val="FF0000"/>
                </a:solidFill>
              </a:rPr>
              <a:t>Προσπαθώ:</a:t>
            </a:r>
          </a:p>
          <a:p>
            <a:pPr>
              <a:lnSpc>
                <a:spcPct val="90000"/>
              </a:lnSpc>
              <a:defRPr/>
            </a:pPr>
            <a:r>
              <a:rPr lang="el-GR" dirty="0" smtClean="0"/>
              <a:t>Να ενημερώνομαι για τις νέες εκδόσεις που σχετίζονται με την εργασία μου και εμπλουτίζω κάθε χρόνο τη βιβλιοθήκη του Νηπιαγωγείου –αλλά και την προσωπική μου βιβλιοθήκη- με βιβλία που επιλέγω με προσοχή.</a:t>
            </a:r>
          </a:p>
          <a:p>
            <a:pPr>
              <a:lnSpc>
                <a:spcPct val="90000"/>
              </a:lnSpc>
              <a:defRPr/>
            </a:pPr>
            <a:r>
              <a:rPr lang="el-GR" dirty="0" smtClean="0"/>
              <a:t>Να κρατώ αρχείο με έγκυρα άρθρα ή έντυπα που έχουν ενδιαφέρον και μπορεί να τα χρειαστώ σε κάποια από τις επικείμενες συναντήσεις μου με τους γονείς και όχι μόνο.</a:t>
            </a:r>
          </a:p>
          <a:p>
            <a:pPr>
              <a:lnSpc>
                <a:spcPct val="90000"/>
              </a:lnSpc>
              <a:defRPr/>
            </a:pPr>
            <a:r>
              <a:rPr lang="el-GR" dirty="0" smtClean="0"/>
              <a:t>Να διαβάζω 2-3 βιβλία τουλάχιστον, κάθε χρόνο, που πραγματεύονται θέματα που συνδέονται με την προσχολική ηλικία.</a:t>
            </a:r>
          </a:p>
          <a:p>
            <a:pPr>
              <a:buNone/>
            </a:pPr>
            <a:endParaRPr lang="el-GR" b="1" dirty="0">
              <a:solidFill>
                <a:srgbClr val="FF0000"/>
              </a:solidFill>
            </a:endParaRPr>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27</a:t>
            </a:fld>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3116"/>
            <a:ext cx="8229600" cy="2786082"/>
          </a:xfrm>
          <a:solidFill>
            <a:schemeClr val="accent3">
              <a:lumMod val="60000"/>
              <a:lumOff val="40000"/>
            </a:schemeClr>
          </a:solidFill>
        </p:spPr>
        <p:txBody>
          <a:bodyPr/>
          <a:lstStyle/>
          <a:p>
            <a:r>
              <a:rPr lang="el-GR" b="1" dirty="0" smtClean="0">
                <a:solidFill>
                  <a:srgbClr val="00B050"/>
                </a:solidFill>
                <a:effectLst>
                  <a:outerShdw blurRad="38100" dist="38100" dir="2700000" algn="tl">
                    <a:srgbClr val="000000">
                      <a:alpha val="43137"/>
                    </a:srgbClr>
                  </a:outerShdw>
                </a:effectLst>
              </a:rPr>
              <a:t>Η Διοικητική διάσταση</a:t>
            </a:r>
            <a:endParaRPr lang="el-GR" b="1" dirty="0">
              <a:solidFill>
                <a:srgbClr val="00B050"/>
              </a:solidFill>
              <a:effectLst>
                <a:outerShdw blurRad="38100" dist="38100" dir="2700000" algn="tl">
                  <a:srgbClr val="000000">
                    <a:alpha val="43137"/>
                  </a:srgbClr>
                </a:outerShdw>
              </a:effectLst>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28</a:t>
            </a:fld>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 </a:t>
            </a:r>
            <a:r>
              <a:rPr lang="el-GR" b="1" dirty="0" smtClean="0">
                <a:solidFill>
                  <a:srgbClr val="00B050"/>
                </a:solidFill>
                <a:effectLst>
                  <a:outerShdw blurRad="38100" dist="38100" dir="2700000" algn="tl">
                    <a:srgbClr val="000000">
                      <a:alpha val="43137"/>
                    </a:srgbClr>
                  </a:outerShdw>
                </a:effectLst>
              </a:rPr>
              <a:t>διοικητική</a:t>
            </a:r>
            <a:r>
              <a:rPr lang="el-GR" b="1" dirty="0" smtClean="0">
                <a:solidFill>
                  <a:srgbClr val="A50021"/>
                </a:solidFill>
              </a:rPr>
              <a:t> </a:t>
            </a:r>
            <a:r>
              <a:rPr lang="el-GR" b="1" dirty="0" smtClean="0">
                <a:solidFill>
                  <a:srgbClr val="002060"/>
                </a:solidFill>
              </a:rPr>
              <a:t>διάσταση της εργασίας μου; </a:t>
            </a:r>
            <a:endParaRPr lang="el-GR" dirty="0"/>
          </a:p>
        </p:txBody>
      </p:sp>
      <p:sp>
        <p:nvSpPr>
          <p:cNvPr id="3" name="2 - Θέση περιεχομένου"/>
          <p:cNvSpPr>
            <a:spLocks noGrp="1"/>
          </p:cNvSpPr>
          <p:nvPr>
            <p:ph idx="1"/>
          </p:nvPr>
        </p:nvSpPr>
        <p:spPr>
          <a:solidFill>
            <a:schemeClr val="accent3">
              <a:lumMod val="40000"/>
              <a:lumOff val="60000"/>
            </a:schemeClr>
          </a:solidFill>
        </p:spPr>
        <p:txBody>
          <a:bodyPr>
            <a:normAutofit fontScale="92500" lnSpcReduction="20000"/>
          </a:bodyPr>
          <a:lstStyle/>
          <a:p>
            <a:pPr>
              <a:lnSpc>
                <a:spcPct val="90000"/>
              </a:lnSpc>
              <a:defRPr/>
            </a:pPr>
            <a:endParaRPr lang="el-GR" dirty="0" smtClean="0"/>
          </a:p>
          <a:p>
            <a:pPr>
              <a:lnSpc>
                <a:spcPct val="90000"/>
              </a:lnSpc>
              <a:defRPr/>
            </a:pPr>
            <a:r>
              <a:rPr lang="el-GR" dirty="0" smtClean="0"/>
              <a:t>Φροντίζω να τηρώ ένα καλά </a:t>
            </a:r>
            <a:r>
              <a:rPr lang="el-GR" b="1" dirty="0" smtClean="0">
                <a:solidFill>
                  <a:srgbClr val="00B050"/>
                </a:solidFill>
              </a:rPr>
              <a:t>ενημερωμένο αρχείο </a:t>
            </a:r>
            <a:r>
              <a:rPr lang="el-GR" dirty="0" smtClean="0"/>
              <a:t>με τους Νόμους, τις εγκυκλίους και τα σημαντικά έγγραφα που αφορούν την εργασία στο Νηπιαγωγείο.</a:t>
            </a:r>
          </a:p>
          <a:p>
            <a:pPr>
              <a:lnSpc>
                <a:spcPct val="90000"/>
              </a:lnSpc>
              <a:defRPr/>
            </a:pPr>
            <a:endParaRPr lang="el-GR" dirty="0" smtClean="0"/>
          </a:p>
          <a:p>
            <a:pPr>
              <a:lnSpc>
                <a:spcPct val="90000"/>
              </a:lnSpc>
              <a:defRPr/>
            </a:pPr>
            <a:r>
              <a:rPr lang="el-GR" dirty="0" smtClean="0"/>
              <a:t>Ζητώ από τους/τις συναδέλφους να ενημερώνονται και </a:t>
            </a:r>
            <a:r>
              <a:rPr lang="el-GR" b="1" dirty="0" smtClean="0">
                <a:solidFill>
                  <a:srgbClr val="00B050"/>
                </a:solidFill>
              </a:rPr>
              <a:t>να υπογράφουν ότι έλαβαν γνώση </a:t>
            </a:r>
            <a:r>
              <a:rPr lang="el-GR" dirty="0" smtClean="0"/>
              <a:t>για το περιεχόμενο, κάτω από κάθε έγγραφο που κοινοποιείται στο Νηπιαγωγείο.</a:t>
            </a:r>
          </a:p>
          <a:p>
            <a:pPr>
              <a:lnSpc>
                <a:spcPct val="90000"/>
              </a:lnSpc>
              <a:defRPr/>
            </a:pPr>
            <a:endParaRPr lang="el-GR" dirty="0" smtClean="0"/>
          </a:p>
          <a:p>
            <a:pPr>
              <a:lnSpc>
                <a:spcPct val="90000"/>
              </a:lnSpc>
              <a:defRPr/>
            </a:pPr>
            <a:r>
              <a:rPr lang="el-GR" b="1" dirty="0" smtClean="0">
                <a:solidFill>
                  <a:srgbClr val="00B050"/>
                </a:solidFill>
              </a:rPr>
              <a:t>Απαντώ, όσο το δυνατόν, συντομότερα στην αλληλογραφία </a:t>
            </a:r>
            <a:r>
              <a:rPr lang="el-GR" dirty="0" smtClean="0"/>
              <a:t>μου με την υπηρεσία ή τη Σχολική Σύμβουλο.</a:t>
            </a:r>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29</a:t>
            </a:fld>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C00000"/>
                </a:solidFill>
                <a:effectLst>
                  <a:outerShdw blurRad="38100" dist="38100" dir="2700000" algn="tl">
                    <a:srgbClr val="000000">
                      <a:alpha val="43137"/>
                    </a:srgbClr>
                  </a:outerShdw>
                </a:effectLst>
              </a:rPr>
              <a:t>Ας δούμε πώς θα το πετύχουμε αυτό…</a:t>
            </a:r>
            <a:endParaRPr lang="el-GR" dirty="0">
              <a:solidFill>
                <a:srgbClr val="C0000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ln/>
        </p:spPr>
        <p:style>
          <a:lnRef idx="1">
            <a:schemeClr val="accent1"/>
          </a:lnRef>
          <a:fillRef idx="2">
            <a:schemeClr val="accent1"/>
          </a:fillRef>
          <a:effectRef idx="1">
            <a:schemeClr val="accent1"/>
          </a:effectRef>
          <a:fontRef idx="minor">
            <a:schemeClr val="dk1"/>
          </a:fontRef>
        </p:style>
        <p:txBody>
          <a:bodyPr>
            <a:normAutofit lnSpcReduction="10000"/>
          </a:bodyPr>
          <a:lstStyle/>
          <a:p>
            <a:pPr>
              <a:buNone/>
            </a:pPr>
            <a:r>
              <a:rPr lang="el-GR" b="1" dirty="0" smtClean="0"/>
              <a:t>Αρχικά, </a:t>
            </a:r>
            <a:r>
              <a:rPr lang="el-GR" b="1" dirty="0" smtClean="0">
                <a:solidFill>
                  <a:srgbClr val="C00000"/>
                </a:solidFill>
                <a:effectLst>
                  <a:outerShdw blurRad="38100" dist="38100" dir="2700000" algn="tl">
                    <a:srgbClr val="000000">
                      <a:alpha val="43137"/>
                    </a:srgbClr>
                  </a:outerShdw>
                </a:effectLst>
              </a:rPr>
              <a:t>είναι ανάγκη να επαναπροσδιορίσουμε τους ρόλους που καλούμαστε να διαδραματίσουμε μέσα στα πλαίσια της δουλειάς μας.</a:t>
            </a:r>
          </a:p>
          <a:p>
            <a:pPr>
              <a:buNone/>
            </a:pPr>
            <a:r>
              <a:rPr lang="el-GR" b="1" dirty="0" smtClean="0"/>
              <a:t>Όσα ακούσετε, στη συνέχεια, αφορούν όλες σας…!!! </a:t>
            </a:r>
          </a:p>
          <a:p>
            <a:pPr>
              <a:buNone/>
            </a:pPr>
            <a:r>
              <a:rPr lang="el-GR" b="1" dirty="0" smtClean="0"/>
              <a:t>Τα θέματα της διοίκησης δεν αφορούν </a:t>
            </a:r>
            <a:r>
              <a:rPr lang="el-GR" b="1" u="sng" dirty="0" smtClean="0">
                <a:solidFill>
                  <a:srgbClr val="FF0000"/>
                </a:solidFill>
                <a:effectLst>
                  <a:outerShdw blurRad="38100" dist="38100" dir="2700000" algn="tl">
                    <a:srgbClr val="000000">
                      <a:alpha val="43137"/>
                    </a:srgbClr>
                  </a:outerShdw>
                </a:effectLst>
              </a:rPr>
              <a:t>μόνο</a:t>
            </a:r>
            <a:r>
              <a:rPr lang="el-GR" b="1" dirty="0" smtClean="0"/>
              <a:t> τις Προϊστάμενες των νηπιαγωγείων.</a:t>
            </a:r>
          </a:p>
          <a:p>
            <a:pPr>
              <a:buNone/>
            </a:pPr>
            <a:r>
              <a:rPr lang="el-GR" b="1" dirty="0" smtClean="0"/>
              <a:t>Ακόμα και οι νεοδιόριστες νηπιαγωγοί είναι εν δυνάμει Προϊστάμενες.</a:t>
            </a:r>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3</a:t>
            </a:fld>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 </a:t>
            </a:r>
            <a:r>
              <a:rPr lang="el-GR" b="1" dirty="0" smtClean="0">
                <a:solidFill>
                  <a:srgbClr val="00B050"/>
                </a:solidFill>
                <a:effectLst>
                  <a:outerShdw blurRad="38100" dist="38100" dir="2700000" algn="tl">
                    <a:srgbClr val="000000">
                      <a:alpha val="43137"/>
                    </a:srgbClr>
                  </a:outerShdw>
                </a:effectLst>
              </a:rPr>
              <a:t>διοικητική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sz="2200" dirty="0"/>
          </a:p>
        </p:txBody>
      </p:sp>
      <p:sp>
        <p:nvSpPr>
          <p:cNvPr id="3" name="2 - Θέση περιεχομένου"/>
          <p:cNvSpPr>
            <a:spLocks noGrp="1"/>
          </p:cNvSpPr>
          <p:nvPr>
            <p:ph idx="1"/>
          </p:nvPr>
        </p:nvSpPr>
        <p:spPr>
          <a:solidFill>
            <a:schemeClr val="accent3">
              <a:lumMod val="40000"/>
              <a:lumOff val="60000"/>
            </a:schemeClr>
          </a:solidFill>
        </p:spPr>
        <p:txBody>
          <a:bodyPr>
            <a:normAutofit fontScale="92500" lnSpcReduction="10000"/>
          </a:bodyPr>
          <a:lstStyle/>
          <a:p>
            <a:endParaRPr lang="el-GR" dirty="0" smtClean="0"/>
          </a:p>
          <a:p>
            <a:r>
              <a:rPr lang="el-GR" b="1" dirty="0" smtClean="0">
                <a:solidFill>
                  <a:srgbClr val="00B050"/>
                </a:solidFill>
              </a:rPr>
              <a:t>Γνωρίζω ποια έγγραφα να κοινοποιήσω </a:t>
            </a:r>
            <a:r>
              <a:rPr lang="el-GR" dirty="0" smtClean="0"/>
              <a:t>και σε ποιους αποδέκτες.</a:t>
            </a:r>
          </a:p>
          <a:p>
            <a:endParaRPr lang="el-GR" dirty="0" smtClean="0"/>
          </a:p>
          <a:p>
            <a:pPr>
              <a:lnSpc>
                <a:spcPct val="90000"/>
              </a:lnSpc>
              <a:defRPr/>
            </a:pPr>
            <a:r>
              <a:rPr lang="el-GR" dirty="0" smtClean="0"/>
              <a:t>Γνωρίζω ότι</a:t>
            </a:r>
            <a:r>
              <a:rPr lang="el-GR" b="1" dirty="0" smtClean="0">
                <a:solidFill>
                  <a:schemeClr val="hlink"/>
                </a:solidFill>
              </a:rPr>
              <a:t> </a:t>
            </a:r>
            <a:r>
              <a:rPr lang="el-GR" b="1" dirty="0" smtClean="0">
                <a:solidFill>
                  <a:srgbClr val="00B050"/>
                </a:solidFill>
              </a:rPr>
              <a:t>δεν σφραγίζω</a:t>
            </a:r>
            <a:r>
              <a:rPr lang="el-GR" dirty="0" smtClean="0">
                <a:solidFill>
                  <a:srgbClr val="00B050"/>
                </a:solidFill>
              </a:rPr>
              <a:t> </a:t>
            </a:r>
            <a:r>
              <a:rPr lang="el-GR" dirty="0" smtClean="0"/>
              <a:t>τα έγγραφα που απευθύνω προς τους ανώτερους μου.</a:t>
            </a:r>
          </a:p>
          <a:p>
            <a:pPr>
              <a:lnSpc>
                <a:spcPct val="90000"/>
              </a:lnSpc>
              <a:defRPr/>
            </a:pPr>
            <a:endParaRPr lang="el-GR" dirty="0" smtClean="0">
              <a:effectLst>
                <a:outerShdw blurRad="38100" dist="38100" dir="2700000" algn="tl">
                  <a:srgbClr val="000000">
                    <a:alpha val="43137"/>
                  </a:srgbClr>
                </a:outerShdw>
              </a:effectLst>
            </a:endParaRPr>
          </a:p>
          <a:p>
            <a:pPr>
              <a:lnSpc>
                <a:spcPct val="90000"/>
              </a:lnSpc>
              <a:defRPr/>
            </a:pPr>
            <a:r>
              <a:rPr lang="el-GR" b="1" dirty="0" smtClean="0">
                <a:solidFill>
                  <a:srgbClr val="00B050"/>
                </a:solidFill>
              </a:rPr>
              <a:t>Σφραγίζω, </a:t>
            </a:r>
            <a:r>
              <a:rPr lang="el-GR" dirty="0" smtClean="0"/>
              <a:t>όμως,</a:t>
            </a:r>
            <a:r>
              <a:rPr lang="el-GR" b="1" dirty="0" smtClean="0">
                <a:solidFill>
                  <a:schemeClr val="hlink"/>
                </a:solidFill>
                <a:effectLst>
                  <a:outerShdw blurRad="38100" dist="38100" dir="2700000" algn="tl">
                    <a:srgbClr val="000000">
                      <a:alpha val="43137"/>
                    </a:srgbClr>
                  </a:outerShdw>
                </a:effectLst>
              </a:rPr>
              <a:t> </a:t>
            </a:r>
            <a:r>
              <a:rPr lang="el-GR" b="1" u="sng" dirty="0" smtClean="0">
                <a:solidFill>
                  <a:srgbClr val="00B050"/>
                </a:solidFill>
              </a:rPr>
              <a:t>πάντα</a:t>
            </a:r>
            <a:r>
              <a:rPr lang="el-GR" dirty="0" smtClean="0">
                <a:solidFill>
                  <a:schemeClr val="hlink"/>
                </a:solidFill>
                <a:effectLst>
                  <a:outerShdw blurRad="38100" dist="38100" dir="2700000" algn="tl">
                    <a:srgbClr val="000000">
                      <a:alpha val="43137"/>
                    </a:srgbClr>
                  </a:outerShdw>
                </a:effectLst>
              </a:rPr>
              <a:t> </a:t>
            </a:r>
            <a:r>
              <a:rPr lang="el-GR" dirty="0" smtClean="0"/>
              <a:t>τους </a:t>
            </a:r>
            <a:r>
              <a:rPr lang="el-GR" b="1" dirty="0" smtClean="0">
                <a:solidFill>
                  <a:schemeClr val="accent6">
                    <a:lumMod val="75000"/>
                  </a:schemeClr>
                </a:solidFill>
              </a:rPr>
              <a:t>πίνακες</a:t>
            </a:r>
            <a:r>
              <a:rPr lang="el-GR" dirty="0" smtClean="0"/>
              <a:t>, το </a:t>
            </a:r>
            <a:r>
              <a:rPr lang="el-GR" b="1" dirty="0" smtClean="0">
                <a:solidFill>
                  <a:schemeClr val="accent6">
                    <a:lumMod val="75000"/>
                  </a:schemeClr>
                </a:solidFill>
              </a:rPr>
              <a:t>πρόγραμμα </a:t>
            </a:r>
            <a:r>
              <a:rPr lang="el-GR" dirty="0" smtClean="0"/>
              <a:t>και </a:t>
            </a:r>
            <a:r>
              <a:rPr lang="el-GR" b="1" dirty="0" smtClean="0">
                <a:solidFill>
                  <a:schemeClr val="accent6">
                    <a:lumMod val="75000"/>
                  </a:schemeClr>
                </a:solidFill>
              </a:rPr>
              <a:t>τα έγγραφα που απευθύνω σε παράλληλες υπηρεσίες ή φορείς </a:t>
            </a:r>
            <a:r>
              <a:rPr lang="el-GR" dirty="0" smtClean="0"/>
              <a:t>(π.χ. ΚΕΔΔΥ, άλλο σχολείο, Δήμο, γραφεία καινοτόμων δράσεων κλπ.)</a:t>
            </a:r>
            <a:endParaRPr lang="el-GR" b="1" dirty="0" smtClean="0">
              <a:solidFill>
                <a:schemeClr val="hlink"/>
              </a:solidFill>
            </a:endParaRP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30</a:t>
            </a:fld>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 </a:t>
            </a:r>
            <a:r>
              <a:rPr lang="el-GR" b="1" dirty="0" smtClean="0">
                <a:solidFill>
                  <a:srgbClr val="00B050"/>
                </a:solidFill>
                <a:effectLst>
                  <a:outerShdw blurRad="38100" dist="38100" dir="2700000" algn="tl">
                    <a:srgbClr val="000000">
                      <a:alpha val="43137"/>
                    </a:srgbClr>
                  </a:outerShdw>
                </a:effectLst>
              </a:rPr>
              <a:t>διοικητική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3">
              <a:lumMod val="40000"/>
              <a:lumOff val="60000"/>
            </a:schemeClr>
          </a:solidFill>
        </p:spPr>
        <p:txBody>
          <a:bodyPr>
            <a:normAutofit/>
          </a:bodyPr>
          <a:lstStyle/>
          <a:p>
            <a:pPr>
              <a:defRPr/>
            </a:pPr>
            <a:endParaRPr lang="el-GR" dirty="0" smtClean="0"/>
          </a:p>
          <a:p>
            <a:pPr>
              <a:defRPr/>
            </a:pPr>
            <a:r>
              <a:rPr lang="el-GR" dirty="0" smtClean="0"/>
              <a:t>Γνωρίζω πως τα περισσότερα από τα θέματα λειτουργίας του Νηπιαγωγείου, βρίσκουν απάντηση μέσα στο </a:t>
            </a:r>
            <a:r>
              <a:rPr lang="el-GR" b="1" dirty="0" smtClean="0">
                <a:solidFill>
                  <a:srgbClr val="00B050"/>
                </a:solidFill>
              </a:rPr>
              <a:t>Προεδρικό Διάταγμα 200/1998</a:t>
            </a:r>
            <a:r>
              <a:rPr lang="el-GR" dirty="0" smtClean="0"/>
              <a:t>,</a:t>
            </a:r>
            <a:r>
              <a:rPr lang="el-GR" dirty="0" smtClean="0">
                <a:solidFill>
                  <a:schemeClr val="hlink"/>
                </a:solidFill>
              </a:rPr>
              <a:t> </a:t>
            </a:r>
            <a:r>
              <a:rPr lang="el-GR" dirty="0" smtClean="0"/>
              <a:t>εκτός αν υπάρχουν μεταγενέστερα έγγραφα που ρυθμίζουν διαφορετικά ορισμένα θέματα της λειτουργίας του Νηπιαγωγείου.</a:t>
            </a:r>
          </a:p>
          <a:p>
            <a:pPr>
              <a:buNone/>
              <a:defRPr/>
            </a:pPr>
            <a:endParaRPr lang="el-GR" dirty="0" smtClean="0"/>
          </a:p>
          <a:p>
            <a:pPr>
              <a:defRPr/>
            </a:pPr>
            <a:r>
              <a:rPr lang="el-GR" b="1" dirty="0" smtClean="0">
                <a:solidFill>
                  <a:srgbClr val="00B050"/>
                </a:solidFill>
              </a:rPr>
              <a:t>Δεν προωθώ έγγραφο χωρίς διαβιβαστικό</a:t>
            </a:r>
            <a:r>
              <a:rPr lang="el-GR" dirty="0" smtClean="0"/>
              <a:t>. </a:t>
            </a:r>
          </a:p>
          <a:p>
            <a:pPr>
              <a:defRPr/>
            </a:pPr>
            <a:endParaRPr lang="el-GR" dirty="0" smtClean="0"/>
          </a:p>
          <a:p>
            <a:pPr>
              <a:defRPr/>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31</a:t>
            </a:fld>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 </a:t>
            </a:r>
            <a:r>
              <a:rPr lang="el-GR" b="1" dirty="0" smtClean="0">
                <a:solidFill>
                  <a:srgbClr val="00B050"/>
                </a:solidFill>
                <a:effectLst>
                  <a:outerShdw blurRad="38100" dist="38100" dir="2700000" algn="tl">
                    <a:srgbClr val="000000">
                      <a:alpha val="43137"/>
                    </a:srgbClr>
                  </a:outerShdw>
                </a:effectLst>
              </a:rPr>
              <a:t>διοικητική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3">
              <a:lumMod val="40000"/>
              <a:lumOff val="60000"/>
            </a:schemeClr>
          </a:solidFill>
        </p:spPr>
        <p:txBody>
          <a:bodyPr>
            <a:normAutofit/>
          </a:bodyPr>
          <a:lstStyle/>
          <a:p>
            <a:endParaRPr lang="el-GR" dirty="0" smtClean="0"/>
          </a:p>
          <a:p>
            <a:r>
              <a:rPr lang="el-GR" dirty="0" smtClean="0"/>
              <a:t>Κρατώ ξεχωριστό αρχείο (ντοσιέ) για την αλληλογραφία μου με τη Σχολική Σύμβουλο (ωστόσο, καταχωρώ αντίγραφο και στα Εισερχόμενα).</a:t>
            </a:r>
          </a:p>
          <a:p>
            <a:endParaRPr lang="el-GR" dirty="0" smtClean="0"/>
          </a:p>
          <a:p>
            <a:r>
              <a:rPr lang="el-GR" dirty="0" smtClean="0"/>
              <a:t>Προσέχω να καταχωρώ τον </a:t>
            </a:r>
            <a:r>
              <a:rPr lang="el-GR" b="1" dirty="0" smtClean="0">
                <a:solidFill>
                  <a:srgbClr val="00B050"/>
                </a:solidFill>
              </a:rPr>
              <a:t>Αριθμό Πρωτοκόλλου εξερχομένου </a:t>
            </a:r>
            <a:r>
              <a:rPr lang="el-GR" dirty="0" smtClean="0"/>
              <a:t>εγγράφου και την </a:t>
            </a:r>
            <a:r>
              <a:rPr lang="el-GR" b="1" dirty="0" smtClean="0">
                <a:solidFill>
                  <a:srgbClr val="00B050"/>
                </a:solidFill>
              </a:rPr>
              <a:t>Ημερομηνία</a:t>
            </a:r>
            <a:r>
              <a:rPr lang="el-GR" dirty="0" smtClean="0"/>
              <a:t>, επάνω στο διαβιβαστικό μου.</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32</a:t>
            </a:fld>
            <a:endParaRPr 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 </a:t>
            </a:r>
            <a:r>
              <a:rPr lang="el-GR" b="1" dirty="0" smtClean="0">
                <a:solidFill>
                  <a:srgbClr val="00B050"/>
                </a:solidFill>
                <a:effectLst>
                  <a:outerShdw blurRad="38100" dist="38100" dir="2700000" algn="tl">
                    <a:srgbClr val="000000">
                      <a:alpha val="43137"/>
                    </a:srgbClr>
                  </a:outerShdw>
                </a:effectLst>
              </a:rPr>
              <a:t>διοικητική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3">
              <a:lumMod val="40000"/>
              <a:lumOff val="60000"/>
            </a:schemeClr>
          </a:solidFill>
        </p:spPr>
        <p:txBody>
          <a:bodyPr/>
          <a:lstStyle/>
          <a:p>
            <a:endParaRPr lang="el-GR" dirty="0" smtClean="0"/>
          </a:p>
          <a:p>
            <a:r>
              <a:rPr lang="el-GR" b="1" dirty="0" smtClean="0">
                <a:solidFill>
                  <a:srgbClr val="00B050"/>
                </a:solidFill>
              </a:rPr>
              <a:t>Με τη λήξη του ημερολογιακού έτους «κλείνω» το Βιβλίο Πρωτοκόλλου </a:t>
            </a:r>
            <a:r>
              <a:rPr lang="el-GR" dirty="0" smtClean="0"/>
              <a:t>και αρχίζω από την αρχή την αρίθμηση.</a:t>
            </a:r>
          </a:p>
          <a:p>
            <a:endParaRPr lang="el-GR" dirty="0" smtClean="0"/>
          </a:p>
          <a:p>
            <a:r>
              <a:rPr lang="el-GR" b="1" dirty="0" smtClean="0">
                <a:solidFill>
                  <a:srgbClr val="00B050"/>
                </a:solidFill>
              </a:rPr>
              <a:t>Ενημερώνω</a:t>
            </a:r>
            <a:r>
              <a:rPr lang="el-GR" dirty="0" smtClean="0"/>
              <a:t> τη Σχολική Σύμβουλο </a:t>
            </a:r>
            <a:r>
              <a:rPr lang="el-GR" b="1" dirty="0" smtClean="0">
                <a:solidFill>
                  <a:srgbClr val="00B050"/>
                </a:solidFill>
              </a:rPr>
              <a:t>για κάθε αλλαγή </a:t>
            </a:r>
            <a:r>
              <a:rPr lang="el-GR" dirty="0" smtClean="0"/>
              <a:t>στη διεύθυνση, τον αριθμό του τηλεφώνου ή τη λειτουργία του </a:t>
            </a:r>
            <a:r>
              <a:rPr lang="en-US" dirty="0" smtClean="0"/>
              <a:t>e-mail.</a:t>
            </a:r>
            <a:endParaRPr lang="el-GR" dirty="0" smtClean="0"/>
          </a:p>
          <a:p>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33</a:t>
            </a:fld>
            <a:endParaRPr 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 </a:t>
            </a:r>
            <a:r>
              <a:rPr lang="el-GR" b="1" dirty="0" smtClean="0">
                <a:solidFill>
                  <a:srgbClr val="00B050"/>
                </a:solidFill>
                <a:effectLst>
                  <a:outerShdw blurRad="38100" dist="38100" dir="2700000" algn="tl">
                    <a:srgbClr val="000000">
                      <a:alpha val="43137"/>
                    </a:srgbClr>
                  </a:outerShdw>
                </a:effectLst>
              </a:rPr>
              <a:t>διοικητική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3">
              <a:lumMod val="40000"/>
              <a:lumOff val="60000"/>
            </a:schemeClr>
          </a:solidFill>
        </p:spPr>
        <p:txBody>
          <a:bodyPr>
            <a:normAutofit fontScale="92500"/>
          </a:bodyPr>
          <a:lstStyle/>
          <a:p>
            <a:endParaRPr lang="el-GR" b="1" dirty="0" smtClean="0">
              <a:solidFill>
                <a:srgbClr val="00B050"/>
              </a:solidFill>
              <a:effectLst>
                <a:outerShdw blurRad="38100" dist="38100" dir="2700000" algn="tl">
                  <a:srgbClr val="000000">
                    <a:alpha val="43137"/>
                  </a:srgbClr>
                </a:outerShdw>
              </a:effectLst>
            </a:endParaRPr>
          </a:p>
          <a:p>
            <a:r>
              <a:rPr lang="el-GR" b="1" dirty="0" smtClean="0">
                <a:solidFill>
                  <a:srgbClr val="00B050"/>
                </a:solidFill>
              </a:rPr>
              <a:t>Ενημερώνω</a:t>
            </a:r>
            <a:r>
              <a:rPr lang="el-GR" b="1" dirty="0" smtClean="0">
                <a:solidFill>
                  <a:srgbClr val="FF0000"/>
                </a:solidFill>
              </a:rPr>
              <a:t> </a:t>
            </a:r>
            <a:r>
              <a:rPr lang="el-GR" dirty="0" smtClean="0"/>
              <a:t>τη Σχολική Σύμβουλο για κάθε αλλαγή στο προσωπικό του Νηπιαγωγείου, τις εξόδους, τη συμμετοχή του Νηπιαγωγείου σε καινοτόμα προγράμματα (στέλνω αντίγραφο του προγράμματος), τη συμμετοχή του Νηπιαγωγείου σε άλλα προγράμματα εγκεκριμένα από το ΥΠΔΒΜΘ (π.χ. </a:t>
            </a:r>
            <a:r>
              <a:rPr lang="en-US" dirty="0" smtClean="0"/>
              <a:t>e-twinning, </a:t>
            </a:r>
            <a:r>
              <a:rPr lang="el-GR" dirty="0" smtClean="0"/>
              <a:t>πρακτικές ασκήσεις φοιτητών, συμμετοχή σε ερευνητικά προγράμματα του Πανεπιστημίου Αθηνών κλπ.)</a:t>
            </a: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34</a:t>
            </a:fld>
            <a:endParaRPr 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428868"/>
            <a:ext cx="8229600" cy="2571768"/>
          </a:xfrm>
          <a:solidFill>
            <a:schemeClr val="accent6">
              <a:lumMod val="40000"/>
              <a:lumOff val="60000"/>
            </a:schemeClr>
          </a:solidFill>
        </p:spPr>
        <p:style>
          <a:lnRef idx="1">
            <a:schemeClr val="accent6"/>
          </a:lnRef>
          <a:fillRef idx="3">
            <a:schemeClr val="accent6"/>
          </a:fillRef>
          <a:effectRef idx="2">
            <a:schemeClr val="accent6"/>
          </a:effectRef>
          <a:fontRef idx="minor">
            <a:schemeClr val="lt1"/>
          </a:fontRef>
        </p:style>
        <p:txBody>
          <a:bodyPr>
            <a:normAutofit/>
          </a:bodyPr>
          <a:lstStyle/>
          <a:p>
            <a:r>
              <a:rPr lang="el-GR" b="1" dirty="0" smtClean="0">
                <a:solidFill>
                  <a:schemeClr val="accent6">
                    <a:lumMod val="75000"/>
                  </a:schemeClr>
                </a:solidFill>
                <a:effectLst>
                  <a:outerShdw blurRad="38100" dist="38100" dir="2700000" algn="tl">
                    <a:srgbClr val="000000">
                      <a:alpha val="43137"/>
                    </a:srgbClr>
                  </a:outerShdw>
                </a:effectLst>
              </a:rPr>
              <a:t>Η Αντισταθμιστική διάσταση</a:t>
            </a:r>
            <a:endParaRPr lang="el-GR" b="1" dirty="0">
              <a:solidFill>
                <a:schemeClr val="accent6">
                  <a:lumMod val="75000"/>
                </a:schemeClr>
              </a:solidFill>
              <a:effectLst>
                <a:outerShdw blurRad="38100" dist="38100" dir="2700000" algn="tl">
                  <a:srgbClr val="000000">
                    <a:alpha val="43137"/>
                  </a:srgbClr>
                </a:outerShdw>
              </a:effectLst>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35</a:t>
            </a:fld>
            <a:endParaRPr lang="el-G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3000"/>
            <a:ext cx="8401080"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rgbClr val="A50021"/>
                </a:solidFill>
              </a:rPr>
              <a:t> </a:t>
            </a:r>
            <a:r>
              <a:rPr lang="el-GR" b="1" dirty="0" smtClean="0">
                <a:solidFill>
                  <a:srgbClr val="002060"/>
                </a:solidFill>
              </a:rPr>
              <a:t>διάσταση της εργασίας μου;</a:t>
            </a:r>
            <a:endParaRPr lang="el-GR" dirty="0"/>
          </a:p>
        </p:txBody>
      </p:sp>
      <p:sp>
        <p:nvSpPr>
          <p:cNvPr id="3" name="2 - Θέση περιεχομένου"/>
          <p:cNvSpPr>
            <a:spLocks noGrp="1"/>
          </p:cNvSpPr>
          <p:nvPr>
            <p:ph idx="1"/>
          </p:nvPr>
        </p:nvSpPr>
        <p:spPr>
          <a:solidFill>
            <a:schemeClr val="accent6">
              <a:lumMod val="40000"/>
              <a:lumOff val="60000"/>
            </a:schemeClr>
          </a:solidFill>
        </p:spPr>
        <p:txBody>
          <a:bodyPr/>
          <a:lstStyle/>
          <a:p>
            <a:endParaRPr lang="el-GR" dirty="0" smtClean="0"/>
          </a:p>
          <a:p>
            <a:r>
              <a:rPr lang="el-GR" dirty="0" smtClean="0"/>
              <a:t>Το πρώτο που οφείλω να κάνω είναι να εξετάσω τις προκαταλήψεις μου (αν έχω) σε σχέση με διάφορες κοινωνικές ομάδες (Ρομά, αλλοδαποί, πρόσφυγες, οικονομικοί ή πολιτικοί μετανάστες, παιδιά με ειδικές ανάγκες κλπ.). </a:t>
            </a:r>
            <a:r>
              <a:rPr lang="el-GR" b="1" dirty="0" smtClean="0">
                <a:solidFill>
                  <a:schemeClr val="accent6">
                    <a:lumMod val="75000"/>
                  </a:schemeClr>
                </a:solidFill>
              </a:rPr>
              <a:t>Αν δεν αποκαταστήσω τα δικά μου ελλείμματα δεν μπορώ να αντισταθμίσω τα ελλείμματα κανενός παιδιού! </a:t>
            </a:r>
            <a:endParaRPr lang="el-GR" dirty="0" smtClean="0">
              <a:solidFill>
                <a:schemeClr val="accent6">
                  <a:lumMod val="75000"/>
                </a:schemeClr>
              </a:solidFill>
            </a:endParaRP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36</a:t>
            </a:fld>
            <a:endParaRPr 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3000"/>
            <a:ext cx="8401080"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xfrm>
            <a:off x="457200" y="2249424"/>
            <a:ext cx="8229600" cy="4608576"/>
          </a:xfrm>
          <a:solidFill>
            <a:schemeClr val="accent6">
              <a:lumMod val="40000"/>
              <a:lumOff val="60000"/>
            </a:schemeClr>
          </a:solidFill>
        </p:spPr>
        <p:txBody>
          <a:bodyPr>
            <a:normAutofit fontScale="92500" lnSpcReduction="20000"/>
          </a:bodyPr>
          <a:lstStyle/>
          <a:p>
            <a:endParaRPr lang="el-GR" dirty="0" smtClean="0"/>
          </a:p>
          <a:p>
            <a:r>
              <a:rPr lang="el-GR" u="sng" dirty="0" smtClean="0"/>
              <a:t>Θυμάμαι πάντα ότι</a:t>
            </a:r>
            <a:r>
              <a:rPr lang="el-GR" dirty="0" smtClean="0"/>
              <a:t>:</a:t>
            </a:r>
            <a:r>
              <a:rPr lang="el-GR" b="1" dirty="0" smtClean="0">
                <a:solidFill>
                  <a:schemeClr val="hlink"/>
                </a:solidFill>
              </a:rPr>
              <a:t> </a:t>
            </a:r>
            <a:r>
              <a:rPr lang="el-GR" dirty="0" smtClean="0"/>
              <a:t>Με την ευρύτερη έννοια της παιδαγωγικής παρέμβασης και της διαφοροποιημένης</a:t>
            </a:r>
            <a:r>
              <a:rPr lang="el-GR" b="1" dirty="0" smtClean="0"/>
              <a:t> </a:t>
            </a:r>
            <a:r>
              <a:rPr lang="el-GR" dirty="0" smtClean="0"/>
              <a:t>παιδαγωγικής </a:t>
            </a:r>
            <a:r>
              <a:rPr lang="el-GR" b="1" dirty="0" smtClean="0">
                <a:solidFill>
                  <a:schemeClr val="accent6">
                    <a:lumMod val="75000"/>
                  </a:schemeClr>
                </a:solidFill>
              </a:rPr>
              <a:t>κάθε παιδί </a:t>
            </a:r>
            <a:r>
              <a:rPr lang="el-GR" dirty="0" smtClean="0"/>
              <a:t>είναι παιδί με ειδικές εκπαιδευτικές ανάγκες.</a:t>
            </a:r>
          </a:p>
          <a:p>
            <a:endParaRPr lang="el-GR" dirty="0" smtClean="0">
              <a:solidFill>
                <a:schemeClr val="hlink"/>
              </a:solidFill>
            </a:endParaRPr>
          </a:p>
          <a:p>
            <a:r>
              <a:rPr lang="el-GR" b="1" dirty="0" smtClean="0">
                <a:solidFill>
                  <a:schemeClr val="accent6">
                    <a:lumMod val="75000"/>
                  </a:schemeClr>
                </a:solidFill>
              </a:rPr>
              <a:t>Καταγράφω αναλυτικά και διερευνώ όσο καλύτερα μπορώ την περίπτωση κάθε παιδιού</a:t>
            </a:r>
            <a:r>
              <a:rPr lang="el-GR" dirty="0" smtClean="0"/>
              <a:t>, αν εμπίπτει σε μία από τις παραπάνω κατηγορίες, και καταχωρώ στον ατομικό φάκελο κάθε στοιχείο που θεωρώ χρήσιμο κατά περίπτωση, για να βοηθήσω πιο αποτελεσματικά το παιδί και την οικογένειά του.</a:t>
            </a:r>
          </a:p>
          <a:p>
            <a:endParaRPr lang="el-GR" dirty="0" smtClean="0">
              <a:solidFill>
                <a:schemeClr val="hlink"/>
              </a:solidFill>
            </a:endParaRP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37</a:t>
            </a:fld>
            <a:endParaRPr lang="el-G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3000"/>
            <a:ext cx="8401080"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6">
              <a:lumMod val="40000"/>
              <a:lumOff val="60000"/>
            </a:schemeClr>
          </a:solidFill>
        </p:spPr>
        <p:txBody>
          <a:bodyPr/>
          <a:lstStyle/>
          <a:p>
            <a:endParaRPr lang="el-GR" dirty="0" smtClean="0"/>
          </a:p>
          <a:p>
            <a:r>
              <a:rPr lang="el-GR" b="1" dirty="0" smtClean="0">
                <a:solidFill>
                  <a:schemeClr val="accent6">
                    <a:lumMod val="75000"/>
                  </a:schemeClr>
                </a:solidFill>
              </a:rPr>
              <a:t>Στέλνω αναλυτική κατάσταση των παιδιών </a:t>
            </a:r>
            <a:r>
              <a:rPr lang="el-GR" dirty="0" smtClean="0"/>
              <a:t>(που ανήκουν σε κάθε μια από αυτές τις ομάδες) στη Σχολική Σύμβουλο, για να γνωρίζει τη σύσταση της τάξης μου και να με υποστηρίξει πιο αποτελεσματικά, όπου και όταν χρειαστώ τη βοήθειά της.</a:t>
            </a:r>
          </a:p>
          <a:p>
            <a:endParaRPr lang="el-GR" dirty="0" smtClean="0"/>
          </a:p>
          <a:p>
            <a:pPr>
              <a:buNone/>
            </a:pP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38</a:t>
            </a:fld>
            <a:endParaRPr lang="el-G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3000"/>
            <a:ext cx="8401080"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chemeClr val="accent6">
                    <a:lumMod val="75000"/>
                  </a:schemeClr>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6">
              <a:lumMod val="40000"/>
              <a:lumOff val="60000"/>
            </a:schemeClr>
          </a:solidFill>
        </p:spPr>
        <p:txBody>
          <a:bodyPr>
            <a:normAutofit fontScale="92500" lnSpcReduction="10000"/>
          </a:bodyPr>
          <a:lstStyle/>
          <a:p>
            <a:endParaRPr lang="el-GR" dirty="0" smtClean="0"/>
          </a:p>
          <a:p>
            <a:pPr>
              <a:lnSpc>
                <a:spcPct val="90000"/>
              </a:lnSpc>
              <a:defRPr/>
            </a:pPr>
            <a:r>
              <a:rPr lang="el-GR" dirty="0" smtClean="0"/>
              <a:t>Αν, στην τάξη μου, εντοπίσω κάποιο παιδί που ξεφεύγει από την νόρμα (την κανονικότητα), επικοινωνώ με τη Σχολική Σύμβουλο και της το αναφέρω, ζητώντας μια </a:t>
            </a:r>
            <a:r>
              <a:rPr lang="el-GR" b="1" dirty="0" smtClean="0">
                <a:solidFill>
                  <a:schemeClr val="accent6">
                    <a:lumMod val="75000"/>
                  </a:schemeClr>
                </a:solidFill>
              </a:rPr>
              <a:t>επίσκεψη συνεργασίας </a:t>
            </a:r>
            <a:r>
              <a:rPr lang="el-GR" dirty="0" smtClean="0"/>
              <a:t>μαζί της. Αν και η Σύμβουλος επιβεβαιώσει το πρόβλημα, ακολουθούν τα προβλεπόμενα, δηλαδή, ενημέρωση του/της Συμβούλου Ειδικής Αγωγής, ενημέρωση των γονέων, αξιολόγηση ΚΕΔΔΥ κλπ.                                Αν το παιδί είναι προνήπιο, δεν επαναπαύομαι  αλλά ξεκινώ έγκαιρα τη διαδικασία για να επωφεληθεί από την πρώιμη παρέμβαση.</a:t>
            </a:r>
          </a:p>
          <a:p>
            <a:pPr>
              <a:lnSpc>
                <a:spcPct val="90000"/>
              </a:lnSpc>
              <a:defRPr/>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39</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57232"/>
            <a:ext cx="8229600" cy="5715040"/>
          </a:xfrm>
          <a:solidFill>
            <a:schemeClr val="accent1">
              <a:lumMod val="20000"/>
              <a:lumOff val="80000"/>
            </a:schemeClr>
          </a:solidFill>
        </p:spPr>
        <p:txBody>
          <a:bodyPr>
            <a:normAutofit fontScale="90000"/>
          </a:bodyPr>
          <a:lstStyle/>
          <a:p>
            <a:r>
              <a:rPr lang="el-GR" b="1" dirty="0" smtClean="0">
                <a:solidFill>
                  <a:srgbClr val="C00000"/>
                </a:solidFill>
                <a:effectLst>
                  <a:outerShdw blurRad="38100" dist="38100" dir="2700000" algn="tl">
                    <a:srgbClr val="000000">
                      <a:alpha val="43137"/>
                    </a:srgbClr>
                  </a:outerShdw>
                </a:effectLst>
              </a:rPr>
              <a:t>Ελάτε να επαναπροσδιοριστούμε μαζί…!!!</a:t>
            </a:r>
            <a:br>
              <a:rPr lang="el-GR" b="1" dirty="0" smtClean="0">
                <a:solidFill>
                  <a:srgbClr val="C00000"/>
                </a:solidFill>
                <a:effectLst>
                  <a:outerShdw blurRad="38100" dist="38100" dir="2700000" algn="tl">
                    <a:srgbClr val="000000">
                      <a:alpha val="43137"/>
                    </a:srgbClr>
                  </a:outerShdw>
                </a:effectLst>
              </a:rPr>
            </a:br>
            <a:r>
              <a:rPr lang="el-GR" b="1" dirty="0" smtClean="0">
                <a:solidFill>
                  <a:srgbClr val="C00000"/>
                </a:solidFill>
                <a:effectLst>
                  <a:outerShdw blurRad="38100" dist="38100" dir="2700000" algn="tl">
                    <a:srgbClr val="000000">
                      <a:alpha val="43137"/>
                    </a:srgbClr>
                  </a:outerShdw>
                </a:effectLst>
              </a:rPr>
              <a:t/>
            </a:r>
            <a:br>
              <a:rPr lang="el-GR" b="1" dirty="0" smtClean="0">
                <a:solidFill>
                  <a:srgbClr val="C00000"/>
                </a:solidFill>
                <a:effectLst>
                  <a:outerShdw blurRad="38100" dist="38100" dir="2700000" algn="tl">
                    <a:srgbClr val="000000">
                      <a:alpha val="43137"/>
                    </a:srgbClr>
                  </a:outerShdw>
                </a:effectLst>
              </a:rPr>
            </a:br>
            <a:r>
              <a:rPr lang="el-GR" b="1" dirty="0" smtClean="0">
                <a:solidFill>
                  <a:srgbClr val="C00000"/>
                </a:solidFill>
                <a:effectLst>
                  <a:outerShdw blurRad="38100" dist="38100" dir="2700000" algn="tl">
                    <a:srgbClr val="000000">
                      <a:alpha val="43137"/>
                    </a:srgbClr>
                  </a:outerShdw>
                </a:effectLst>
              </a:rPr>
              <a:t>Ελάτε να συνθέσουμε το δικό μας «παιδαγωγικό συμβόλαιο»…!!!</a:t>
            </a:r>
            <a:br>
              <a:rPr lang="el-GR" b="1" dirty="0" smtClean="0">
                <a:solidFill>
                  <a:srgbClr val="C00000"/>
                </a:solidFill>
                <a:effectLst>
                  <a:outerShdw blurRad="38100" dist="38100" dir="2700000" algn="tl">
                    <a:srgbClr val="000000">
                      <a:alpha val="43137"/>
                    </a:srgbClr>
                  </a:outerShdw>
                </a:effectLst>
              </a:rPr>
            </a:br>
            <a:r>
              <a:rPr lang="el-GR" b="1" dirty="0" smtClean="0">
                <a:solidFill>
                  <a:srgbClr val="C00000"/>
                </a:solidFill>
                <a:effectLst>
                  <a:outerShdw blurRad="38100" dist="38100" dir="2700000" algn="tl">
                    <a:srgbClr val="000000">
                      <a:alpha val="43137"/>
                    </a:srgbClr>
                  </a:outerShdw>
                </a:effectLst>
              </a:rPr>
              <a:t/>
            </a:r>
            <a:br>
              <a:rPr lang="el-GR" b="1" dirty="0" smtClean="0">
                <a:solidFill>
                  <a:srgbClr val="C00000"/>
                </a:solidFill>
                <a:effectLst>
                  <a:outerShdw blurRad="38100" dist="38100" dir="2700000" algn="tl">
                    <a:srgbClr val="000000">
                      <a:alpha val="43137"/>
                    </a:srgbClr>
                  </a:outerShdw>
                </a:effectLst>
              </a:rPr>
            </a:br>
            <a:r>
              <a:rPr lang="el-GR" b="1" dirty="0" smtClean="0">
                <a:solidFill>
                  <a:srgbClr val="C00000"/>
                </a:solidFill>
                <a:effectLst>
                  <a:outerShdw blurRad="38100" dist="38100" dir="2700000" algn="tl">
                    <a:srgbClr val="000000">
                      <a:alpha val="43137"/>
                    </a:srgbClr>
                  </a:outerShdw>
                </a:effectLst>
              </a:rPr>
              <a:t>Αν διαφωνείτε σε κάποιο ή κάποια σημεία, κρατήστε σημειώσεις γιατί, στο τέλος, θα έχουμε χρόνο για συζήτηση…!!!</a:t>
            </a:r>
            <a:endParaRPr lang="el-GR" b="1" dirty="0">
              <a:solidFill>
                <a:srgbClr val="C00000"/>
              </a:solidFill>
              <a:effectLst>
                <a:outerShdw blurRad="38100" dist="38100" dir="2700000" algn="tl">
                  <a:srgbClr val="000000">
                    <a:alpha val="43137"/>
                  </a:srgbClr>
                </a:outerShdw>
              </a:effectLst>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4</a:t>
            </a:fld>
            <a:endParaRPr lang="el-G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3000"/>
            <a:ext cx="8401080"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chemeClr val="accent6">
                    <a:lumMod val="75000"/>
                  </a:schemeClr>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6">
              <a:lumMod val="40000"/>
              <a:lumOff val="60000"/>
            </a:schemeClr>
          </a:solidFill>
        </p:spPr>
        <p:txBody>
          <a:bodyPr>
            <a:normAutofit/>
          </a:bodyPr>
          <a:lstStyle/>
          <a:p>
            <a:endParaRPr lang="el-GR" dirty="0" smtClean="0"/>
          </a:p>
          <a:p>
            <a:pPr>
              <a:defRPr/>
            </a:pPr>
            <a:r>
              <a:rPr lang="el-GR" dirty="0" smtClean="0"/>
              <a:t>Αν στη τάξη μου έχω κάποιο </a:t>
            </a:r>
            <a:r>
              <a:rPr lang="el-GR" b="1" dirty="0" smtClean="0">
                <a:solidFill>
                  <a:schemeClr val="accent6">
                    <a:lumMod val="75000"/>
                  </a:schemeClr>
                </a:solidFill>
              </a:rPr>
              <a:t>αλλόγλωσσο παιδί</a:t>
            </a:r>
            <a:r>
              <a:rPr lang="el-GR" dirty="0" smtClean="0"/>
              <a:t>, φροντίζω στην αρχή της χρονιάς να «επικοινωνήσω» με κάθε τρόπο με τους γονείς, ώστε να γνωρίζουν τους βασικούς κανόνες λειτουργίας του Νηπιαγωγείου και σε αδρές γραμμές για το περιεχόμενο του προγράμματος. Παράλληλα, επωφελούμαι και ζητώ πληροφορίες από τους γονείς για το παιδί.</a:t>
            </a:r>
          </a:p>
          <a:p>
            <a:pPr>
              <a:defRPr/>
            </a:pPr>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40</a:t>
            </a:fld>
            <a:endParaRPr lang="el-G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3000"/>
            <a:ext cx="8401080"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chemeClr val="accent6">
                    <a:lumMod val="75000"/>
                  </a:schemeClr>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6">
              <a:lumMod val="40000"/>
              <a:lumOff val="60000"/>
            </a:schemeClr>
          </a:solidFill>
        </p:spPr>
        <p:txBody>
          <a:bodyPr>
            <a:normAutofit lnSpcReduction="10000"/>
          </a:bodyPr>
          <a:lstStyle/>
          <a:p>
            <a:endParaRPr lang="el-GR" dirty="0" smtClean="0"/>
          </a:p>
          <a:p>
            <a:r>
              <a:rPr lang="el-GR" dirty="0" smtClean="0"/>
              <a:t>Αν οι γονείς του αλλόγλωσσου παιδιού δεν διαθέτουν </a:t>
            </a:r>
            <a:r>
              <a:rPr lang="el-GR" b="1" dirty="0" smtClean="0">
                <a:solidFill>
                  <a:schemeClr val="accent6">
                    <a:lumMod val="75000"/>
                  </a:schemeClr>
                </a:solidFill>
              </a:rPr>
              <a:t>τα προβλεπόμενα από το νόμο πιστοποιητικά</a:t>
            </a:r>
            <a:r>
              <a:rPr lang="el-GR" dirty="0" smtClean="0"/>
              <a:t>, τους διευκολύνω, όπως προβλέπεται και στο Π.Δ. 200/1998. </a:t>
            </a:r>
          </a:p>
          <a:p>
            <a:endParaRPr lang="el-GR" dirty="0" smtClean="0"/>
          </a:p>
          <a:p>
            <a:r>
              <a:rPr lang="el-GR" dirty="0" smtClean="0"/>
              <a:t>Ειδικά για </a:t>
            </a:r>
            <a:r>
              <a:rPr lang="el-GR" b="1" dirty="0" smtClean="0">
                <a:solidFill>
                  <a:schemeClr val="accent6">
                    <a:lumMod val="75000"/>
                  </a:schemeClr>
                </a:solidFill>
              </a:rPr>
              <a:t>τα παιδιά Ρομά</a:t>
            </a:r>
            <a:r>
              <a:rPr lang="el-GR" dirty="0" smtClean="0"/>
              <a:t>, ισχύουν τα προβλεπόμενα στην πρόσφατη Εγκύκλιο Φ.3/960/10269/Γ1/20-08-2010 της Διεύθυνσης Σπουδών Πρωτοβάθμιας Εκπαίδευσης.</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41</a:t>
            </a:fld>
            <a:endParaRPr lang="el-G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3000"/>
            <a:ext cx="8401080"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6">
              <a:lumMod val="40000"/>
              <a:lumOff val="60000"/>
            </a:schemeClr>
          </a:solidFill>
        </p:spPr>
        <p:txBody>
          <a:bodyPr/>
          <a:lstStyle/>
          <a:p>
            <a:endParaRPr lang="el-GR" dirty="0" smtClean="0"/>
          </a:p>
          <a:p>
            <a:r>
              <a:rPr lang="el-GR" dirty="0" smtClean="0"/>
              <a:t>Στην περίπτωση που εντοπίζω </a:t>
            </a:r>
            <a:r>
              <a:rPr lang="el-GR" b="1" dirty="0" smtClean="0">
                <a:solidFill>
                  <a:schemeClr val="accent6">
                    <a:lumMod val="75000"/>
                  </a:schemeClr>
                </a:solidFill>
              </a:rPr>
              <a:t>ελλιπή φοίτηση νηπίου</a:t>
            </a:r>
            <a:r>
              <a:rPr lang="el-GR" dirty="0" smtClean="0"/>
              <a:t>, επικοινωνώ συστηματικά με την οικογένεια (καταγράφω ημερολογιακά τις προσπάθειές μου) και αν δεν υπάρχει πραγματικά αποχρών λόγος για τις απουσίες (π.χ. ασθένεια παιδιού κλπ.) ενημερώνω τη Σχολική Σύμβουλο και τον Προϊστάμενο Εκπαιδευτικών Θεμάτων της Δ/νσης.</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42</a:t>
            </a:fld>
            <a:endParaRPr lang="el-G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3000"/>
            <a:ext cx="8401080"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xfrm>
            <a:off x="457200" y="2249424"/>
            <a:ext cx="8229600" cy="4608576"/>
          </a:xfrm>
          <a:solidFill>
            <a:schemeClr val="accent6">
              <a:lumMod val="40000"/>
              <a:lumOff val="60000"/>
            </a:schemeClr>
          </a:solidFill>
        </p:spPr>
        <p:txBody>
          <a:bodyPr>
            <a:normAutofit fontScale="92500" lnSpcReduction="20000"/>
          </a:bodyPr>
          <a:lstStyle/>
          <a:p>
            <a:endParaRPr lang="el-GR" dirty="0" smtClean="0"/>
          </a:p>
          <a:p>
            <a:r>
              <a:rPr lang="el-GR" dirty="0" smtClean="0"/>
              <a:t>Διοργανώνω συστηματικά, μία φορά το μήνα (υπό αίρεση), σε ώρες εκτός διδακτικού ωραρίου, </a:t>
            </a:r>
            <a:r>
              <a:rPr lang="el-GR" b="1" dirty="0" smtClean="0">
                <a:solidFill>
                  <a:schemeClr val="accent6">
                    <a:lumMod val="75000"/>
                  </a:schemeClr>
                </a:solidFill>
              </a:rPr>
              <a:t>συνάντηση με τους γονείς </a:t>
            </a:r>
            <a:r>
              <a:rPr lang="el-GR" dirty="0" smtClean="0"/>
              <a:t>είτε για ατομική ενημέρωσή τους σχετικά με την πρόοδο των παιδιών είτε για συλλογική ενημέρωση επάνω σε παιδαγωγικά θέματα (ζητώ έγκαιρα τη βοήθεια της Συμβούλου, αν εκτιμήσω ότι μπορεί να αναπτύξει κάποιο θέμα), όπως προβλέπεται από το Π.Δ.200/98. </a:t>
            </a:r>
          </a:p>
          <a:p>
            <a:pPr>
              <a:buNone/>
            </a:pPr>
            <a:r>
              <a:rPr lang="el-GR" dirty="0" smtClean="0"/>
              <a:t>Ο προγραμματισμός αυτών των συναντήσεων περιλαμβάνεται στον τριμηνιαίο προγραμματισμό του Νηπιαγωγείου, αντίγραφο του οποίου υποβάλλω στη Σχολική Σύμβουλο.</a:t>
            </a:r>
          </a:p>
          <a:p>
            <a:endParaRPr lang="el-GR" dirty="0" smtClean="0"/>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43</a:t>
            </a:fld>
            <a:endParaRPr lang="el-G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1143000"/>
            <a:ext cx="8329642"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6">
              <a:lumMod val="40000"/>
              <a:lumOff val="60000"/>
            </a:schemeClr>
          </a:solidFill>
        </p:spPr>
        <p:txBody>
          <a:bodyPr/>
          <a:lstStyle/>
          <a:p>
            <a:endParaRPr lang="el-GR" dirty="0" smtClean="0"/>
          </a:p>
          <a:p>
            <a:r>
              <a:rPr lang="el-GR" dirty="0" smtClean="0"/>
              <a:t>Αν έχω αλλόγλωσσα παιδιά, τους αφιερώνω συστηματικά λίγο χρόνο εξατομικευμένης διδασκαλίας με έμφαση στη γλώσσα. Κυρίως, όμως, φροντίζω  να μην περιθωριοποιούνται ή απομονώνονται, γιατί γνωρίζω ότι </a:t>
            </a:r>
            <a:r>
              <a:rPr lang="el-GR" b="1" dirty="0" smtClean="0">
                <a:solidFill>
                  <a:schemeClr val="accent6">
                    <a:lumMod val="75000"/>
                  </a:schemeClr>
                </a:solidFill>
              </a:rPr>
              <a:t>η γλώσσα μαθαίνεται ευκολότερα μέσα από την αλληλεπίδραση,</a:t>
            </a:r>
            <a:r>
              <a:rPr lang="el-GR" b="1" dirty="0" smtClean="0">
                <a:solidFill>
                  <a:schemeClr val="accent6">
                    <a:lumMod val="75000"/>
                  </a:schemeClr>
                </a:solidFill>
                <a:effectLst>
                  <a:outerShdw blurRad="38100" dist="38100" dir="2700000" algn="tl">
                    <a:srgbClr val="000000">
                      <a:alpha val="43137"/>
                    </a:srgbClr>
                  </a:outerShdw>
                </a:effectLst>
              </a:rPr>
              <a:t> </a:t>
            </a:r>
            <a:r>
              <a:rPr lang="el-GR" dirty="0" smtClean="0"/>
              <a:t>σε καταστάσεις πραγματικής ανάγκης για επικοινωνία.</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44</a:t>
            </a:fld>
            <a:endParaRPr lang="el-G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1143000"/>
            <a:ext cx="8472518"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chemeClr val="accent6">
                    <a:lumMod val="75000"/>
                  </a:schemeClr>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6">
              <a:lumMod val="40000"/>
              <a:lumOff val="60000"/>
            </a:schemeClr>
          </a:solidFill>
        </p:spPr>
        <p:txBody>
          <a:bodyPr/>
          <a:lstStyle/>
          <a:p>
            <a:endParaRPr lang="el-GR" dirty="0" smtClean="0"/>
          </a:p>
          <a:p>
            <a:r>
              <a:rPr lang="el-GR" dirty="0" smtClean="0"/>
              <a:t>Δεν ξεχνώ ποτέ να </a:t>
            </a:r>
            <a:r>
              <a:rPr lang="el-GR" b="1" dirty="0" smtClean="0">
                <a:solidFill>
                  <a:schemeClr val="accent6">
                    <a:lumMod val="75000"/>
                  </a:schemeClr>
                </a:solidFill>
              </a:rPr>
              <a:t>ενισχύω θετικά </a:t>
            </a:r>
            <a:r>
              <a:rPr lang="el-GR" dirty="0" smtClean="0"/>
              <a:t>τα επιτεύγματα των παιδιών και να δημιουργώ κίνητρα (κυρίως εσωτερικά).</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45</a:t>
            </a:fld>
            <a:endParaRPr lang="el-G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1143000"/>
            <a:ext cx="8401080"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chemeClr val="accent6">
                    <a:lumMod val="75000"/>
                  </a:schemeClr>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6">
              <a:lumMod val="40000"/>
              <a:lumOff val="60000"/>
            </a:schemeClr>
          </a:solidFill>
        </p:spPr>
        <p:txBody>
          <a:bodyPr>
            <a:normAutofit fontScale="85000" lnSpcReduction="10000"/>
          </a:bodyPr>
          <a:lstStyle/>
          <a:p>
            <a:endParaRPr lang="el-GR" dirty="0" smtClean="0"/>
          </a:p>
          <a:p>
            <a:pPr>
              <a:lnSpc>
                <a:spcPct val="90000"/>
              </a:lnSpc>
              <a:defRPr/>
            </a:pPr>
            <a:r>
              <a:rPr lang="el-GR" dirty="0" smtClean="0"/>
              <a:t>Σε περίπτωση που εντοπίσω </a:t>
            </a:r>
            <a:r>
              <a:rPr lang="el-GR" b="1" dirty="0" smtClean="0">
                <a:solidFill>
                  <a:schemeClr val="accent6">
                    <a:lumMod val="75000"/>
                  </a:schemeClr>
                </a:solidFill>
              </a:rPr>
              <a:t>κακοποιημένο παιδί </a:t>
            </a:r>
            <a:r>
              <a:rPr lang="el-GR" dirty="0" smtClean="0"/>
              <a:t>επικοινωνώ με τη Σχολική Σύμβουλο και το αναφέρω.</a:t>
            </a:r>
          </a:p>
          <a:p>
            <a:pPr>
              <a:lnSpc>
                <a:spcPct val="90000"/>
              </a:lnSpc>
              <a:defRPr/>
            </a:pPr>
            <a:endParaRPr lang="el-GR" dirty="0" smtClean="0"/>
          </a:p>
          <a:p>
            <a:pPr>
              <a:lnSpc>
                <a:spcPct val="90000"/>
              </a:lnSpc>
              <a:defRPr/>
            </a:pPr>
            <a:r>
              <a:rPr lang="el-GR" dirty="0" smtClean="0"/>
              <a:t>Έχω πάντα αναρτημένα σε περίοπτη θέση τα τηλέφωνα:</a:t>
            </a:r>
          </a:p>
          <a:p>
            <a:pPr>
              <a:lnSpc>
                <a:spcPct val="90000"/>
              </a:lnSpc>
              <a:buFont typeface="Wingdings" pitchFamily="2" charset="2"/>
              <a:buChar char="ü"/>
              <a:defRPr/>
            </a:pPr>
            <a:r>
              <a:rPr lang="el-GR" b="1" dirty="0" smtClean="0">
                <a:solidFill>
                  <a:schemeClr val="accent6">
                    <a:lumMod val="75000"/>
                  </a:schemeClr>
                </a:solidFill>
              </a:rPr>
              <a:t>Του ΚΕΔΔΥ</a:t>
            </a:r>
          </a:p>
          <a:p>
            <a:pPr>
              <a:lnSpc>
                <a:spcPct val="90000"/>
              </a:lnSpc>
              <a:buFont typeface="Wingdings" pitchFamily="2" charset="2"/>
              <a:buChar char="ü"/>
              <a:defRPr/>
            </a:pPr>
            <a:r>
              <a:rPr lang="el-GR" b="1" dirty="0" smtClean="0">
                <a:solidFill>
                  <a:schemeClr val="accent6">
                    <a:lumMod val="75000"/>
                  </a:schemeClr>
                </a:solidFill>
              </a:rPr>
              <a:t>Της Σχολικής Συμβούλου Π.Α.</a:t>
            </a:r>
          </a:p>
          <a:p>
            <a:pPr>
              <a:lnSpc>
                <a:spcPct val="90000"/>
              </a:lnSpc>
              <a:buFont typeface="Wingdings" pitchFamily="2" charset="2"/>
              <a:buChar char="ü"/>
              <a:defRPr/>
            </a:pPr>
            <a:r>
              <a:rPr lang="el-GR" b="1" dirty="0" smtClean="0">
                <a:solidFill>
                  <a:schemeClr val="accent6">
                    <a:lumMod val="75000"/>
                  </a:schemeClr>
                </a:solidFill>
              </a:rPr>
              <a:t>Της Σχολικής Συμβούλου Ε.Α.</a:t>
            </a:r>
          </a:p>
          <a:p>
            <a:pPr>
              <a:lnSpc>
                <a:spcPct val="90000"/>
              </a:lnSpc>
              <a:buFont typeface="Wingdings" pitchFamily="2" charset="2"/>
              <a:buChar char="ü"/>
              <a:defRPr/>
            </a:pPr>
            <a:r>
              <a:rPr lang="el-GR" b="1" dirty="0" smtClean="0">
                <a:solidFill>
                  <a:schemeClr val="accent6">
                    <a:lumMod val="75000"/>
                  </a:schemeClr>
                </a:solidFill>
              </a:rPr>
              <a:t>Της Κοινωνικής Υπηρεσίας του Δήμου</a:t>
            </a:r>
          </a:p>
          <a:p>
            <a:pPr>
              <a:lnSpc>
                <a:spcPct val="90000"/>
              </a:lnSpc>
              <a:buFont typeface="Wingdings" pitchFamily="2" charset="2"/>
              <a:buChar char="ü"/>
              <a:defRPr/>
            </a:pPr>
            <a:r>
              <a:rPr lang="el-GR" b="1" dirty="0" smtClean="0">
                <a:solidFill>
                  <a:schemeClr val="accent6">
                    <a:lumMod val="75000"/>
                  </a:schemeClr>
                </a:solidFill>
              </a:rPr>
              <a:t>Των Συμβουλευτικών Υπηρεσιών του Δήμου (Οικογενειακοί σύμβουλοι, ψυχολόγοι κλπ.)</a:t>
            </a:r>
          </a:p>
          <a:p>
            <a:pPr>
              <a:lnSpc>
                <a:spcPct val="90000"/>
              </a:lnSpc>
              <a:buNone/>
              <a:defRPr/>
            </a:pPr>
            <a:r>
              <a:rPr lang="el-GR" dirty="0" smtClean="0"/>
              <a:t>για διευκόλυνση των γονέων, όταν διστάζουν να μοιραστούν μαζί μας ένα πρόβλημα.</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46</a:t>
            </a:fld>
            <a:endParaRPr lang="el-G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1143000"/>
            <a:ext cx="8329642" cy="1066800"/>
          </a:xfrm>
        </p:spPr>
        <p:txBody>
          <a:bodyPr>
            <a:normAutofit fontScale="90000"/>
          </a:bodyPr>
          <a:lstStyle/>
          <a:p>
            <a:r>
              <a:rPr lang="el-GR" b="1" dirty="0" smtClean="0">
                <a:solidFill>
                  <a:srgbClr val="002060"/>
                </a:solidFill>
              </a:rPr>
              <a:t>Πώς μεγιστοποιώ την </a:t>
            </a:r>
            <a:r>
              <a:rPr lang="el-GR" b="1" dirty="0" smtClean="0">
                <a:solidFill>
                  <a:schemeClr val="accent6">
                    <a:lumMod val="75000"/>
                  </a:schemeClr>
                </a:solidFill>
                <a:effectLst>
                  <a:outerShdw blurRad="38100" dist="38100" dir="2700000" algn="tl">
                    <a:srgbClr val="000000">
                      <a:alpha val="43137"/>
                    </a:srgbClr>
                  </a:outerShdw>
                </a:effectLst>
              </a:rPr>
              <a:t>αντισταθμιστική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xfrm>
            <a:off x="457200" y="2249424"/>
            <a:ext cx="8229600" cy="4608576"/>
          </a:xfrm>
          <a:solidFill>
            <a:schemeClr val="accent6">
              <a:lumMod val="40000"/>
              <a:lumOff val="60000"/>
            </a:schemeClr>
          </a:solidFill>
        </p:spPr>
        <p:txBody>
          <a:bodyPr>
            <a:normAutofit fontScale="92500" lnSpcReduction="20000"/>
          </a:bodyPr>
          <a:lstStyle/>
          <a:p>
            <a:endParaRPr lang="el-GR" dirty="0" smtClean="0"/>
          </a:p>
          <a:p>
            <a:pPr>
              <a:defRPr/>
            </a:pPr>
            <a:r>
              <a:rPr lang="el-GR" dirty="0" smtClean="0"/>
              <a:t>Αν στην τάξη μου έχω παιδιά που ανήκουν σε κάποια ή κάποιες από τις παραπάνω ομάδες, </a:t>
            </a:r>
            <a:r>
              <a:rPr lang="el-GR" b="1" dirty="0" smtClean="0">
                <a:solidFill>
                  <a:schemeClr val="accent6">
                    <a:lumMod val="75000"/>
                  </a:schemeClr>
                </a:solidFill>
              </a:rPr>
              <a:t>ενημερώνω τους γονείς των άλλων παιδιών και προσπαθώ να τους ευαισθητοποιήσω και να τους αλλάξω τις προκαταλήψεις, </a:t>
            </a:r>
            <a:r>
              <a:rPr lang="el-GR" dirty="0" smtClean="0"/>
              <a:t>στο βαθμό που αυτό είναι εφικτό.</a:t>
            </a:r>
          </a:p>
          <a:p>
            <a:pPr>
              <a:defRPr/>
            </a:pPr>
            <a:endParaRPr lang="el-GR" dirty="0" smtClean="0"/>
          </a:p>
          <a:p>
            <a:pPr>
              <a:defRPr/>
            </a:pPr>
            <a:r>
              <a:rPr lang="el-GR" dirty="0" smtClean="0"/>
              <a:t>Σε αυτή μου την προσπάθεια, προκαλώ (διοργανώνω) απογευματινές συναντήσεις με στόχο την καλύτερη γνωριμία μεταξύ τους (π.χ. πολυπολιτισμικό απόγευμα με γλυκά και μουσική από τις χώρες καταγωγής των παιδιών).</a:t>
            </a: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47</a:t>
            </a:fld>
            <a:endParaRPr lang="el-G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428868"/>
            <a:ext cx="8229600" cy="2643206"/>
          </a:xfrm>
          <a:solidFill>
            <a:schemeClr val="accent4">
              <a:lumMod val="40000"/>
              <a:lumOff val="60000"/>
            </a:schemeClr>
          </a:solidFill>
        </p:spPr>
        <p:txBody>
          <a:bodyPr/>
          <a:lstStyle/>
          <a:p>
            <a:r>
              <a:rPr lang="el-GR" b="1" dirty="0" smtClean="0">
                <a:solidFill>
                  <a:srgbClr val="7030A0"/>
                </a:solidFill>
                <a:effectLst>
                  <a:outerShdw blurRad="38100" dist="38100" dir="2700000" algn="tl">
                    <a:srgbClr val="000000">
                      <a:alpha val="43137"/>
                    </a:srgbClr>
                  </a:outerShdw>
                </a:effectLst>
              </a:rPr>
              <a:t>Η Κοινωνική διάσταση</a:t>
            </a:r>
            <a:endParaRPr lang="el-GR" b="1" dirty="0">
              <a:solidFill>
                <a:srgbClr val="7030A0"/>
              </a:solidFill>
              <a:effectLst>
                <a:outerShdw blurRad="38100" dist="38100" dir="2700000" algn="tl">
                  <a:srgbClr val="000000">
                    <a:alpha val="43137"/>
                  </a:srgbClr>
                </a:outerShdw>
              </a:effectLst>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48</a:t>
            </a:fld>
            <a:endParaRPr lang="el-G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7030A0"/>
                </a:solidFill>
                <a:effectLst>
                  <a:outerShdw blurRad="38100" dist="38100" dir="2700000" algn="tl">
                    <a:srgbClr val="000000">
                      <a:alpha val="43137"/>
                    </a:srgbClr>
                  </a:outerShdw>
                </a:effectLst>
              </a:rPr>
              <a:t>κοινωνική</a:t>
            </a:r>
            <a:r>
              <a:rPr lang="el-GR" b="1" dirty="0" smtClean="0">
                <a:solidFill>
                  <a:schemeClr val="accent6">
                    <a:lumMod val="75000"/>
                  </a:schemeClr>
                </a:solidFill>
                <a:effectLst>
                  <a:outerShdw blurRad="38100" dist="38100" dir="2700000" algn="tl">
                    <a:srgbClr val="000000">
                      <a:alpha val="43137"/>
                    </a:srgbClr>
                  </a:outerShdw>
                </a:effectLst>
              </a:rPr>
              <a:t> </a:t>
            </a:r>
            <a:r>
              <a:rPr lang="el-GR" b="1" dirty="0" smtClean="0">
                <a:solidFill>
                  <a:srgbClr val="002060"/>
                </a:solidFill>
              </a:rPr>
              <a:t>διάσταση της εργασίας μου;</a:t>
            </a:r>
            <a:endParaRPr lang="el-GR" dirty="0"/>
          </a:p>
        </p:txBody>
      </p:sp>
      <p:sp>
        <p:nvSpPr>
          <p:cNvPr id="3" name="2 - Θέση περιεχομένου"/>
          <p:cNvSpPr>
            <a:spLocks noGrp="1"/>
          </p:cNvSpPr>
          <p:nvPr>
            <p:ph idx="1"/>
          </p:nvPr>
        </p:nvSpPr>
        <p:spPr>
          <a:xfrm>
            <a:off x="457200" y="2249424"/>
            <a:ext cx="8229600" cy="4608576"/>
          </a:xfrm>
          <a:solidFill>
            <a:schemeClr val="accent4">
              <a:lumMod val="20000"/>
              <a:lumOff val="80000"/>
            </a:schemeClr>
          </a:solidFill>
        </p:spPr>
        <p:txBody>
          <a:bodyPr>
            <a:normAutofit fontScale="92500" lnSpcReduction="20000"/>
          </a:bodyPr>
          <a:lstStyle/>
          <a:p>
            <a:endParaRPr lang="el-GR" dirty="0" smtClean="0"/>
          </a:p>
          <a:p>
            <a:pPr>
              <a:buClr>
                <a:schemeClr val="accent4">
                  <a:lumMod val="50000"/>
                </a:schemeClr>
              </a:buClr>
              <a:defRPr/>
            </a:pPr>
            <a:r>
              <a:rPr lang="el-GR" dirty="0" smtClean="0"/>
              <a:t>Συζητώ, στην αρχή της σχολικής χρονιάς, με τους/τις συναδέλφους μου σχετικά με τη </a:t>
            </a:r>
            <a:r>
              <a:rPr lang="el-GR" b="1" dirty="0" smtClean="0">
                <a:solidFill>
                  <a:srgbClr val="7030A0"/>
                </a:solidFill>
              </a:rPr>
              <a:t>γενική φιλοσοφία του Νηπιαγωγείου</a:t>
            </a:r>
            <a:r>
              <a:rPr lang="el-GR" b="1" dirty="0" smtClean="0">
                <a:solidFill>
                  <a:srgbClr val="7030A0"/>
                </a:solidFill>
                <a:effectLst>
                  <a:outerShdw blurRad="38100" dist="38100" dir="2700000" algn="tl">
                    <a:srgbClr val="000000">
                      <a:alpha val="43137"/>
                    </a:srgbClr>
                  </a:outerShdw>
                </a:effectLst>
              </a:rPr>
              <a:t> </a:t>
            </a:r>
            <a:r>
              <a:rPr lang="el-GR" dirty="0" smtClean="0"/>
              <a:t>μας. </a:t>
            </a:r>
          </a:p>
          <a:p>
            <a:pPr>
              <a:buFont typeface="Wingdings" pitchFamily="2" charset="2"/>
              <a:buChar char="v"/>
              <a:defRPr/>
            </a:pPr>
            <a:r>
              <a:rPr lang="el-GR" dirty="0" smtClean="0"/>
              <a:t>Ποιο είναι το κοινωνικό προφίλ του Νηπιαγωγείου μας μέχρι σήμερα;</a:t>
            </a:r>
          </a:p>
          <a:p>
            <a:pPr>
              <a:buFont typeface="Wingdings" pitchFamily="2" charset="2"/>
              <a:buChar char="v"/>
              <a:defRPr/>
            </a:pPr>
            <a:r>
              <a:rPr lang="el-GR" dirty="0" smtClean="0"/>
              <a:t>Ποια από τα χαρακτηριστικά του θέλουμε να αναδείξουμε;</a:t>
            </a:r>
          </a:p>
          <a:p>
            <a:pPr>
              <a:buFont typeface="Wingdings" pitchFamily="2" charset="2"/>
              <a:buChar char="v"/>
              <a:defRPr/>
            </a:pPr>
            <a:r>
              <a:rPr lang="el-GR" dirty="0" smtClean="0"/>
              <a:t>Τι θέλουμε να αλλάξουμε;</a:t>
            </a:r>
          </a:p>
          <a:p>
            <a:pPr>
              <a:buFont typeface="Wingdings" pitchFamily="2" charset="2"/>
              <a:buChar char="v"/>
              <a:defRPr/>
            </a:pPr>
            <a:r>
              <a:rPr lang="el-GR" dirty="0" smtClean="0"/>
              <a:t>Είμαστε ικανοποιημένοι/</a:t>
            </a:r>
            <a:r>
              <a:rPr lang="el-GR" dirty="0" err="1" smtClean="0"/>
              <a:t>νες</a:t>
            </a:r>
            <a:r>
              <a:rPr lang="el-GR" dirty="0" smtClean="0"/>
              <a:t> από την παρουσία του Νηπιαγωγείου μας στην τοπική κοινωνία;</a:t>
            </a:r>
          </a:p>
          <a:p>
            <a:pPr>
              <a:buFont typeface="Wingdings" pitchFamily="2" charset="2"/>
              <a:buChar char="v"/>
              <a:defRPr/>
            </a:pPr>
            <a:r>
              <a:rPr lang="el-GR" dirty="0" smtClean="0"/>
              <a:t>Τι είδους αλληλεπίδραση με την τοπική κοινωνία επιδιώκουμε;</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49</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4857768"/>
          </a:xfrm>
        </p:spPr>
        <p:style>
          <a:lnRef idx="1">
            <a:schemeClr val="dk1"/>
          </a:lnRef>
          <a:fillRef idx="2">
            <a:schemeClr val="dk1"/>
          </a:fillRef>
          <a:effectRef idx="1">
            <a:schemeClr val="dk1"/>
          </a:effectRef>
          <a:fontRef idx="minor">
            <a:schemeClr val="dk1"/>
          </a:fontRef>
        </p:style>
        <p:txBody>
          <a:bodyPr/>
          <a:lstStyle/>
          <a:p>
            <a:r>
              <a:rPr lang="el-GR" b="1" dirty="0" smtClean="0">
                <a:solidFill>
                  <a:srgbClr val="7030A0"/>
                </a:solidFill>
                <a:effectLst>
                  <a:outerShdw blurRad="38100" dist="38100" dir="2700000" algn="tl">
                    <a:srgbClr val="000000">
                      <a:alpha val="43137"/>
                    </a:srgbClr>
                  </a:outerShdw>
                </a:effectLst>
              </a:rPr>
              <a:t>Η ανάλυση που ακολουθεί αποτελεί </a:t>
            </a:r>
            <a:br>
              <a:rPr lang="el-GR" b="1" dirty="0" smtClean="0">
                <a:solidFill>
                  <a:srgbClr val="7030A0"/>
                </a:solidFill>
                <a:effectLst>
                  <a:outerShdw blurRad="38100" dist="38100" dir="2700000" algn="tl">
                    <a:srgbClr val="000000">
                      <a:alpha val="43137"/>
                    </a:srgbClr>
                  </a:outerShdw>
                </a:effectLst>
              </a:rPr>
            </a:br>
            <a:r>
              <a:rPr lang="el-GR" b="1" dirty="0" smtClean="0">
                <a:solidFill>
                  <a:srgbClr val="7030A0"/>
                </a:solidFill>
                <a:effectLst>
                  <a:outerShdw blurRad="38100" dist="38100" dir="2700000" algn="tl">
                    <a:srgbClr val="000000">
                      <a:alpha val="43137"/>
                    </a:srgbClr>
                  </a:outerShdw>
                </a:effectLst>
              </a:rPr>
              <a:t>την «πρότασή» μου, </a:t>
            </a:r>
            <a:br>
              <a:rPr lang="el-GR" b="1" dirty="0" smtClean="0">
                <a:solidFill>
                  <a:srgbClr val="7030A0"/>
                </a:solidFill>
                <a:effectLst>
                  <a:outerShdw blurRad="38100" dist="38100" dir="2700000" algn="tl">
                    <a:srgbClr val="000000">
                      <a:alpha val="43137"/>
                    </a:srgbClr>
                  </a:outerShdw>
                </a:effectLst>
              </a:rPr>
            </a:br>
            <a:r>
              <a:rPr lang="el-GR" b="1" dirty="0" smtClean="0">
                <a:solidFill>
                  <a:srgbClr val="7030A0"/>
                </a:solidFill>
                <a:effectLst>
                  <a:outerShdw blurRad="38100" dist="38100" dir="2700000" algn="tl">
                    <a:srgbClr val="000000">
                      <a:alpha val="43137"/>
                    </a:srgbClr>
                  </a:outerShdw>
                </a:effectLst>
              </a:rPr>
              <a:t>επάνω στην οποία θα στηριχτούμε για να διαπραγματευθούμε το </a:t>
            </a:r>
            <a:r>
              <a:rPr lang="el-GR" b="1" dirty="0" smtClean="0">
                <a:solidFill>
                  <a:srgbClr val="FFC000"/>
                </a:solidFill>
                <a:effectLst>
                  <a:outerShdw blurRad="38100" dist="38100" dir="2700000" algn="tl">
                    <a:srgbClr val="000000">
                      <a:alpha val="43137"/>
                    </a:srgbClr>
                  </a:outerShdw>
                </a:effectLst>
              </a:rPr>
              <a:t>παιδαγωγικό μας συμβόλαιο…</a:t>
            </a:r>
            <a:endParaRPr lang="el-GR" b="1" dirty="0">
              <a:solidFill>
                <a:srgbClr val="FFC000"/>
              </a:solidFill>
              <a:effectLst>
                <a:outerShdw blurRad="38100" dist="38100" dir="2700000" algn="tl">
                  <a:srgbClr val="000000">
                    <a:alpha val="43137"/>
                  </a:srgbClr>
                </a:outerShdw>
              </a:effectLst>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5</a:t>
            </a:fld>
            <a:endParaRPr lang="el-G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7030A0"/>
                </a:solidFill>
                <a:effectLst>
                  <a:outerShdw blurRad="38100" dist="38100" dir="2700000" algn="tl">
                    <a:srgbClr val="000000">
                      <a:alpha val="43137"/>
                    </a:srgbClr>
                  </a:outerShdw>
                </a:effectLst>
              </a:rPr>
              <a:t>κοινωνική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4">
              <a:lumMod val="20000"/>
              <a:lumOff val="80000"/>
            </a:schemeClr>
          </a:solidFill>
        </p:spPr>
        <p:txBody>
          <a:bodyPr>
            <a:normAutofit lnSpcReduction="10000"/>
          </a:bodyPr>
          <a:lstStyle/>
          <a:p>
            <a:endParaRPr lang="el-GR" dirty="0" smtClean="0"/>
          </a:p>
          <a:p>
            <a:pPr>
              <a:buFont typeface="Wingdings" pitchFamily="2" charset="2"/>
              <a:buChar char="v"/>
            </a:pPr>
            <a:r>
              <a:rPr lang="el-GR" dirty="0" smtClean="0"/>
              <a:t>Μπορούμε να επινοήσουμε μια ιδέα για ένα </a:t>
            </a:r>
            <a:r>
              <a:rPr lang="el-GR" b="1" dirty="0" smtClean="0">
                <a:solidFill>
                  <a:srgbClr val="7030A0"/>
                </a:solidFill>
              </a:rPr>
              <a:t>ετήσιο </a:t>
            </a:r>
            <a:r>
              <a:rPr lang="en-US" b="1" dirty="0" smtClean="0">
                <a:solidFill>
                  <a:srgbClr val="7030A0"/>
                </a:solidFill>
              </a:rPr>
              <a:t>project </a:t>
            </a:r>
            <a:r>
              <a:rPr lang="el-GR" dirty="0" smtClean="0"/>
              <a:t>που θα εμπλέξει και άλλους φορείς της κοινωνίας μας με πολλούς διαφορετικούς τρόπους; (πχ. «Όλοι μαζί για την Τρίτη ηλικία», «Θέλω το πάρκο που παίζω καθαρό», «Η γειτονιά μου αγαπάει την ανακύκλωση», «Στα πεζοδρόμια περπατάμε με ασφάλεια, δεν παρκάρουμε τα αυτοκίνητα» κλπ.)</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50</a:t>
            </a:fld>
            <a:endParaRPr lang="el-G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7030A0"/>
                </a:solidFill>
                <a:effectLst>
                  <a:outerShdw blurRad="38100" dist="38100" dir="2700000" algn="tl">
                    <a:srgbClr val="000000">
                      <a:alpha val="43137"/>
                    </a:srgbClr>
                  </a:outerShdw>
                </a:effectLst>
              </a:rPr>
              <a:t>κοινωνική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4">
              <a:lumMod val="20000"/>
              <a:lumOff val="80000"/>
            </a:schemeClr>
          </a:solidFill>
        </p:spPr>
        <p:txBody>
          <a:bodyPr>
            <a:normAutofit fontScale="92500" lnSpcReduction="20000"/>
          </a:bodyPr>
          <a:lstStyle/>
          <a:p>
            <a:endParaRPr lang="el-GR" dirty="0" smtClean="0"/>
          </a:p>
          <a:p>
            <a:pPr>
              <a:buClr>
                <a:schemeClr val="accent4">
                  <a:lumMod val="50000"/>
                </a:schemeClr>
              </a:buClr>
            </a:pPr>
            <a:r>
              <a:rPr lang="el-GR" dirty="0" smtClean="0"/>
              <a:t>Καθιστούμε την </a:t>
            </a:r>
            <a:r>
              <a:rPr lang="el-GR" b="1" dirty="0" smtClean="0">
                <a:solidFill>
                  <a:srgbClr val="7030A0"/>
                </a:solidFill>
              </a:rPr>
              <a:t>παρουσία του Νηπιαγωγείου μας</a:t>
            </a:r>
            <a:r>
              <a:rPr lang="el-GR" dirty="0" smtClean="0"/>
              <a:t>, ως ζωντανού κυττάρου της κοινωνίας, </a:t>
            </a:r>
            <a:r>
              <a:rPr lang="el-GR" b="1" dirty="0" smtClean="0">
                <a:solidFill>
                  <a:srgbClr val="7030A0"/>
                </a:solidFill>
              </a:rPr>
              <a:t>αισθητή με πολλούς τρόπους </a:t>
            </a:r>
            <a:r>
              <a:rPr lang="el-GR" dirty="0" smtClean="0"/>
              <a:t>(π.χ. αναρτούμε πανό, κατασκευασμένο από τα παιδιά, που ζητάμε συγκεκριμένα υλικά (άχρηστα) από τη γειτονιά. Φροντίζουμε στην αυλή του Νηπιαγωγείου να υπάρχει ένας χώρος αποθήκευσης αυτού του υλικού (π.χ. ένα μεγάλο χαρτόκουτο). Αφυπνίζουμε και κινητοποιούμε το ανθρωπογενές περιβάλλον, γύρω από το Νηπιαγωγείο, με θετικό και δημιουργικό τρόπο.</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51</a:t>
            </a:fld>
            <a:endParaRPr lang="el-G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7030A0"/>
                </a:solidFill>
                <a:effectLst>
                  <a:outerShdw blurRad="38100" dist="38100" dir="2700000" algn="tl">
                    <a:srgbClr val="000000">
                      <a:alpha val="43137"/>
                    </a:srgbClr>
                  </a:outerShdw>
                </a:effectLst>
              </a:rPr>
              <a:t>κοινωνική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4">
              <a:lumMod val="20000"/>
              <a:lumOff val="80000"/>
            </a:schemeClr>
          </a:solidFill>
        </p:spPr>
        <p:txBody>
          <a:bodyPr>
            <a:normAutofit fontScale="92500"/>
          </a:bodyPr>
          <a:lstStyle/>
          <a:p>
            <a:endParaRPr lang="el-GR" dirty="0" smtClean="0"/>
          </a:p>
          <a:p>
            <a:pPr>
              <a:lnSpc>
                <a:spcPct val="80000"/>
              </a:lnSpc>
              <a:buClr>
                <a:schemeClr val="accent4">
                  <a:lumMod val="50000"/>
                </a:schemeClr>
              </a:buClr>
              <a:buFont typeface="Arial" pitchFamily="34" charset="0"/>
              <a:buChar char="•"/>
              <a:defRPr/>
            </a:pPr>
            <a:r>
              <a:rPr lang="el-GR" b="1" dirty="0" smtClean="0">
                <a:solidFill>
                  <a:srgbClr val="7030A0"/>
                </a:solidFill>
              </a:rPr>
              <a:t>Στέλνουμε ευχές, στις μεγάλες γιορτές, </a:t>
            </a:r>
            <a:r>
              <a:rPr lang="el-GR" dirty="0" smtClean="0"/>
              <a:t>σε ένα κατάλογο αποδεκτών που μπορεί να περιλαμβάνει:</a:t>
            </a:r>
          </a:p>
          <a:p>
            <a:pPr>
              <a:lnSpc>
                <a:spcPct val="80000"/>
              </a:lnSpc>
              <a:buFont typeface="Wingdings" pitchFamily="2" charset="2"/>
              <a:buChar char="v"/>
              <a:defRPr/>
            </a:pPr>
            <a:endParaRPr lang="el-GR" dirty="0" smtClean="0"/>
          </a:p>
          <a:p>
            <a:pPr>
              <a:lnSpc>
                <a:spcPct val="80000"/>
              </a:lnSpc>
              <a:buClr>
                <a:schemeClr val="tx2"/>
              </a:buClr>
              <a:buFont typeface="Wingdings" pitchFamily="2" charset="2"/>
              <a:buChar char="ü"/>
              <a:defRPr/>
            </a:pPr>
            <a:r>
              <a:rPr lang="el-GR" dirty="0" smtClean="0"/>
              <a:t>τη Σχολική Σύμβουλο</a:t>
            </a:r>
          </a:p>
          <a:p>
            <a:pPr>
              <a:lnSpc>
                <a:spcPct val="80000"/>
              </a:lnSpc>
              <a:buClr>
                <a:schemeClr val="tx2"/>
              </a:buClr>
              <a:buFont typeface="Wingdings" pitchFamily="2" charset="2"/>
              <a:buChar char="ü"/>
              <a:defRPr/>
            </a:pPr>
            <a:r>
              <a:rPr lang="el-GR" dirty="0" smtClean="0"/>
              <a:t>τη Διευθύντρια Π.Ε.</a:t>
            </a:r>
          </a:p>
          <a:p>
            <a:pPr>
              <a:lnSpc>
                <a:spcPct val="80000"/>
              </a:lnSpc>
              <a:buClr>
                <a:schemeClr val="tx2"/>
              </a:buClr>
              <a:buFont typeface="Wingdings" pitchFamily="2" charset="2"/>
              <a:buChar char="ü"/>
              <a:defRPr/>
            </a:pPr>
            <a:r>
              <a:rPr lang="el-GR" dirty="0" smtClean="0"/>
              <a:t>το Δήμαρχο </a:t>
            </a:r>
          </a:p>
          <a:p>
            <a:pPr>
              <a:lnSpc>
                <a:spcPct val="80000"/>
              </a:lnSpc>
              <a:buClr>
                <a:schemeClr val="tx2"/>
              </a:buClr>
              <a:buFont typeface="Wingdings" pitchFamily="2" charset="2"/>
              <a:buChar char="ü"/>
              <a:defRPr/>
            </a:pPr>
            <a:r>
              <a:rPr lang="el-GR" dirty="0" smtClean="0"/>
              <a:t>την Επιτροπή Παιδείας του Δήμου</a:t>
            </a:r>
          </a:p>
          <a:p>
            <a:pPr>
              <a:lnSpc>
                <a:spcPct val="80000"/>
              </a:lnSpc>
              <a:buClr>
                <a:schemeClr val="tx2"/>
              </a:buClr>
              <a:buFont typeface="Wingdings" pitchFamily="2" charset="2"/>
              <a:buChar char="ü"/>
              <a:defRPr/>
            </a:pPr>
            <a:r>
              <a:rPr lang="el-GR" dirty="0" smtClean="0"/>
              <a:t>την Προϊσταμένη του ΚΕΔΔΥ</a:t>
            </a:r>
          </a:p>
          <a:p>
            <a:pPr>
              <a:lnSpc>
                <a:spcPct val="80000"/>
              </a:lnSpc>
              <a:buClr>
                <a:schemeClr val="tx2"/>
              </a:buClr>
              <a:buFont typeface="Wingdings" pitchFamily="2" charset="2"/>
              <a:buChar char="ü"/>
              <a:defRPr/>
            </a:pPr>
            <a:r>
              <a:rPr lang="el-GR" dirty="0" smtClean="0"/>
              <a:t>τον/την Διευθυντή/</a:t>
            </a:r>
            <a:r>
              <a:rPr lang="el-GR" dirty="0" err="1" smtClean="0"/>
              <a:t>ντρια</a:t>
            </a:r>
            <a:r>
              <a:rPr lang="el-GR" dirty="0" smtClean="0"/>
              <a:t> του γειτονικού Δημοτικού Σχολείου, το ΚΑΠΗ της γειτονιάς κλπ.</a:t>
            </a:r>
          </a:p>
          <a:p>
            <a:pPr>
              <a:lnSpc>
                <a:spcPct val="80000"/>
              </a:lnSpc>
              <a:buClr>
                <a:schemeClr val="tx2"/>
              </a:buClr>
              <a:buFont typeface="Wingdings" pitchFamily="2" charset="2"/>
              <a:buChar char="ü"/>
              <a:defRPr/>
            </a:pPr>
            <a:r>
              <a:rPr lang="el-GR" dirty="0" smtClean="0"/>
              <a:t>τον/την συνάδελφο που συνταξιοδοτήθηκε</a:t>
            </a: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52</a:t>
            </a:fld>
            <a:endParaRPr lang="el-G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7030A0"/>
                </a:solidFill>
                <a:effectLst>
                  <a:outerShdw blurRad="38100" dist="38100" dir="2700000" algn="tl">
                    <a:srgbClr val="000000">
                      <a:alpha val="43137"/>
                    </a:srgbClr>
                  </a:outerShdw>
                </a:effectLst>
              </a:rPr>
              <a:t>κοινωνική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4">
              <a:lumMod val="20000"/>
              <a:lumOff val="80000"/>
            </a:schemeClr>
          </a:solidFill>
        </p:spPr>
        <p:txBody>
          <a:bodyPr>
            <a:normAutofit fontScale="92500" lnSpcReduction="20000"/>
          </a:bodyPr>
          <a:lstStyle/>
          <a:p>
            <a:endParaRPr lang="el-GR" dirty="0" smtClean="0"/>
          </a:p>
          <a:p>
            <a:pPr>
              <a:buClr>
                <a:schemeClr val="tx2"/>
              </a:buClr>
              <a:buFont typeface="Arial" pitchFamily="34" charset="0"/>
              <a:buChar char="•"/>
              <a:defRPr/>
            </a:pPr>
            <a:r>
              <a:rPr lang="el-GR" dirty="0" smtClean="0"/>
              <a:t>Καλούμε, τους προηγούμενους αποδέκτες, στις σχολικές γιορτές, αν ο χώρος του Νηπιαγωγείου το επιτρέπει.</a:t>
            </a:r>
          </a:p>
          <a:p>
            <a:pPr>
              <a:buClr>
                <a:schemeClr val="tx2"/>
              </a:buClr>
              <a:buNone/>
              <a:defRPr/>
            </a:pPr>
            <a:r>
              <a:rPr lang="el-GR" b="1" dirty="0" smtClean="0">
                <a:solidFill>
                  <a:srgbClr val="7030A0"/>
                </a:solidFill>
              </a:rPr>
              <a:t>Το Νηπιαγωγείο πρέπει να χαρακτηρίζεται από εξωστρέφεια. </a:t>
            </a:r>
          </a:p>
          <a:p>
            <a:pPr>
              <a:buClr>
                <a:schemeClr val="tx2"/>
              </a:buClr>
              <a:buNone/>
              <a:defRPr/>
            </a:pPr>
            <a:endParaRPr lang="el-GR" b="1" dirty="0" smtClean="0">
              <a:solidFill>
                <a:srgbClr val="7030A0"/>
              </a:solidFill>
              <a:effectLst>
                <a:outerShdw blurRad="38100" dist="38100" dir="2700000" algn="tl">
                  <a:srgbClr val="000000">
                    <a:alpha val="43137"/>
                  </a:srgbClr>
                </a:outerShdw>
              </a:effectLst>
            </a:endParaRPr>
          </a:p>
          <a:p>
            <a:pPr>
              <a:buClr>
                <a:schemeClr val="accent4">
                  <a:lumMod val="50000"/>
                </a:schemeClr>
              </a:buClr>
              <a:buFont typeface="Arial" pitchFamily="34" charset="0"/>
              <a:buChar char="•"/>
              <a:defRPr/>
            </a:pPr>
            <a:r>
              <a:rPr lang="el-GR" dirty="0" smtClean="0"/>
              <a:t>Τοποθετούμε σε εμφανές σημείο του Νηπιαγωγείου τα τηλέφωνα και τη διεύθυνση των γραφείων:</a:t>
            </a:r>
          </a:p>
          <a:p>
            <a:pPr>
              <a:buClr>
                <a:schemeClr val="accent4">
                  <a:lumMod val="50000"/>
                </a:schemeClr>
              </a:buClr>
              <a:buFont typeface="Wingdings" pitchFamily="2" charset="2"/>
              <a:buChar char="Ø"/>
              <a:defRPr/>
            </a:pPr>
            <a:r>
              <a:rPr lang="el-GR" dirty="0" smtClean="0"/>
              <a:t>Της Σχολικής Συμβούλου</a:t>
            </a:r>
          </a:p>
          <a:p>
            <a:pPr>
              <a:buClr>
                <a:schemeClr val="accent4">
                  <a:lumMod val="50000"/>
                </a:schemeClr>
              </a:buClr>
              <a:buFont typeface="Wingdings" pitchFamily="2" charset="2"/>
              <a:buChar char="Ø"/>
              <a:defRPr/>
            </a:pPr>
            <a:r>
              <a:rPr lang="el-GR" dirty="0" smtClean="0"/>
              <a:t>Της Σχολικής Συμβούλου Ε.Α.</a:t>
            </a:r>
          </a:p>
          <a:p>
            <a:pPr>
              <a:buClr>
                <a:schemeClr val="accent4">
                  <a:lumMod val="50000"/>
                </a:schemeClr>
              </a:buClr>
              <a:buFont typeface="Wingdings" pitchFamily="2" charset="2"/>
              <a:buChar char="Ø"/>
              <a:defRPr/>
            </a:pPr>
            <a:r>
              <a:rPr lang="el-GR" dirty="0" smtClean="0"/>
              <a:t>Της Διευθύντριας Π.Ε.</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53</a:t>
            </a:fld>
            <a:endParaRPr lang="el-G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rgbClr val="002060"/>
                </a:solidFill>
              </a:rPr>
              <a:t>Πώς μεγιστοποιώ την </a:t>
            </a:r>
            <a:r>
              <a:rPr lang="el-GR" b="1" dirty="0" smtClean="0">
                <a:solidFill>
                  <a:srgbClr val="7030A0"/>
                </a:solidFill>
                <a:effectLst>
                  <a:outerShdw blurRad="38100" dist="38100" dir="2700000" algn="tl">
                    <a:srgbClr val="000000">
                      <a:alpha val="43137"/>
                    </a:srgbClr>
                  </a:outerShdw>
                </a:effectLst>
              </a:rPr>
              <a:t>κοινωνική</a:t>
            </a:r>
            <a:r>
              <a:rPr lang="el-GR" b="1" dirty="0" smtClean="0">
                <a:solidFill>
                  <a:srgbClr val="A50021"/>
                </a:solidFill>
              </a:rPr>
              <a:t> </a:t>
            </a:r>
            <a:r>
              <a:rPr lang="el-GR" b="1" dirty="0" smtClean="0">
                <a:solidFill>
                  <a:srgbClr val="002060"/>
                </a:solidFill>
              </a:rPr>
              <a:t>διάσταση της εργασίας μου; </a:t>
            </a:r>
            <a:r>
              <a:rPr lang="el-GR" sz="2700" b="1" dirty="0" smtClean="0">
                <a:solidFill>
                  <a:srgbClr val="002060"/>
                </a:solidFill>
              </a:rPr>
              <a:t>(συνέχεια)</a:t>
            </a:r>
            <a:endParaRPr lang="el-GR" dirty="0"/>
          </a:p>
        </p:txBody>
      </p:sp>
      <p:sp>
        <p:nvSpPr>
          <p:cNvPr id="3" name="2 - Θέση περιεχομένου"/>
          <p:cNvSpPr>
            <a:spLocks noGrp="1"/>
          </p:cNvSpPr>
          <p:nvPr>
            <p:ph idx="1"/>
          </p:nvPr>
        </p:nvSpPr>
        <p:spPr>
          <a:solidFill>
            <a:schemeClr val="accent4">
              <a:lumMod val="20000"/>
              <a:lumOff val="80000"/>
            </a:schemeClr>
          </a:solidFill>
        </p:spPr>
        <p:txBody>
          <a:bodyPr>
            <a:normAutofit fontScale="92500" lnSpcReduction="20000"/>
          </a:bodyPr>
          <a:lstStyle/>
          <a:p>
            <a:endParaRPr lang="el-GR" dirty="0" smtClean="0"/>
          </a:p>
          <a:p>
            <a:pPr>
              <a:buClr>
                <a:schemeClr val="accent4">
                  <a:lumMod val="50000"/>
                </a:schemeClr>
              </a:buClr>
            </a:pPr>
            <a:r>
              <a:rPr lang="el-GR" b="1" dirty="0" smtClean="0">
                <a:solidFill>
                  <a:srgbClr val="7030A0"/>
                </a:solidFill>
              </a:rPr>
              <a:t>Παραχωρούμε ένα πίνακα ανακοινώσεων, στο χώρο υποδοχής του Νηπιαγωγείου, για αποκλειστική χρήση των γονέων</a:t>
            </a:r>
            <a:r>
              <a:rPr lang="el-GR" dirty="0" smtClean="0"/>
              <a:t>, στο οποίο μπορούν να αναρτούν χρήσιμες πληροφορίες όπως, για παράδειγμα, ένα διαφημιστικό έντυπο από μια παιδική θεατρική παράσταση, τον τίτλο ενός παραμυθιού ή άλλου βιβλίου, μια ενημέρωση για μια μεταξύ τους συνάντηση κλπ. Στον πίνακα αυτό, μπορείτε να αναρτάτε κι εσείς κάτι ανάλογο που τους αφορά. </a:t>
            </a:r>
            <a:r>
              <a:rPr lang="el-GR" b="1" dirty="0" smtClean="0">
                <a:solidFill>
                  <a:srgbClr val="7030A0"/>
                </a:solidFill>
              </a:rPr>
              <a:t>Ένα Νηπιαγωγείο που διαπνέεται από δημοκρατική φιλοσοφία πρέπει να το δείχνει με κάθε τρόπο.</a:t>
            </a:r>
            <a:endParaRPr lang="el-GR" dirty="0">
              <a:solidFill>
                <a:srgbClr val="7030A0"/>
              </a:solidFill>
            </a:endParaRPr>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54</a:t>
            </a:fld>
            <a:endParaRPr lang="el-G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8229600" cy="1495444"/>
          </a:xfrm>
        </p:spPr>
        <p:txBody>
          <a:bodyPr>
            <a:normAutofit fontScale="90000"/>
          </a:bodyPr>
          <a:lstStyle/>
          <a:p>
            <a:r>
              <a:rPr lang="el-GR" b="1" dirty="0" smtClean="0">
                <a:solidFill>
                  <a:schemeClr val="accent5">
                    <a:lumMod val="75000"/>
                  </a:schemeClr>
                </a:solidFill>
                <a:effectLst>
                  <a:outerShdw blurRad="38100" dist="38100" dir="2700000" algn="tl">
                    <a:srgbClr val="000000">
                      <a:alpha val="43137"/>
                    </a:srgbClr>
                  </a:outerShdw>
                </a:effectLst>
              </a:rPr>
              <a:t>Τι ζητώ από τις Προϊστάμενες και το εκπαιδευτικό προσωπικό του Νηπιαγωγείου;</a:t>
            </a:r>
            <a:endParaRPr lang="el-GR" dirty="0">
              <a:solidFill>
                <a:schemeClr val="accent5">
                  <a:lumMod val="75000"/>
                </a:schemeClr>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a:bodyPr>
          <a:lstStyle/>
          <a:p>
            <a:endParaRPr lang="el-GR" dirty="0" smtClean="0"/>
          </a:p>
          <a:p>
            <a:pPr>
              <a:buBlip>
                <a:blip r:embed="rId2"/>
              </a:buBlip>
              <a:defRPr/>
            </a:pPr>
            <a:r>
              <a:rPr lang="el-GR" dirty="0" smtClean="0"/>
              <a:t>Να έχουμε άμεση και ειλικρινή επικοινωνία</a:t>
            </a:r>
          </a:p>
          <a:p>
            <a:pPr>
              <a:buBlip>
                <a:blip r:embed="rId2"/>
              </a:buBlip>
              <a:defRPr/>
            </a:pPr>
            <a:r>
              <a:rPr lang="el-GR" dirty="0" smtClean="0"/>
              <a:t>Να με ενημερώνετε αμέσως για κάθε πρόβλημα που προκύπτει στο Νηπιαγωγείο (</a:t>
            </a:r>
            <a:r>
              <a:rPr lang="el-GR" dirty="0" smtClean="0">
                <a:solidFill>
                  <a:srgbClr val="A50021"/>
                </a:solidFill>
              </a:rPr>
              <a:t>τηλ. γραφείου:</a:t>
            </a:r>
            <a:r>
              <a:rPr lang="el-GR" dirty="0" smtClean="0"/>
              <a:t> </a:t>
            </a:r>
            <a:r>
              <a:rPr lang="el-GR" b="1" dirty="0" smtClean="0">
                <a:solidFill>
                  <a:srgbClr val="A50021"/>
                </a:solidFill>
              </a:rPr>
              <a:t>δεν υπάρχει προς το παρόν </a:t>
            </a:r>
            <a:r>
              <a:rPr lang="el-GR" dirty="0" smtClean="0">
                <a:solidFill>
                  <a:srgbClr val="A50021"/>
                </a:solidFill>
              </a:rPr>
              <a:t>κινητό: </a:t>
            </a:r>
            <a:r>
              <a:rPr lang="el-GR" b="1" dirty="0" smtClean="0">
                <a:solidFill>
                  <a:srgbClr val="A50021"/>
                </a:solidFill>
              </a:rPr>
              <a:t>6972213170</a:t>
            </a:r>
            <a:r>
              <a:rPr lang="el-GR" dirty="0" smtClean="0"/>
              <a:t>)</a:t>
            </a:r>
          </a:p>
          <a:p>
            <a:pPr>
              <a:buBlip>
                <a:blip r:embed="rId2"/>
              </a:buBlip>
              <a:defRPr/>
            </a:pPr>
            <a:r>
              <a:rPr lang="el-GR" dirty="0" smtClean="0"/>
              <a:t>Να με καλείτε έγκαιρα, αν αισθάνεστε ότι μπορώ να συνεισφέρω στις συγκεντρώσεις με τους γονείς</a:t>
            </a:r>
          </a:p>
          <a:p>
            <a:pPr>
              <a:buBlip>
                <a:blip r:embed="rId2"/>
              </a:buBlip>
              <a:defRPr/>
            </a:pPr>
            <a:r>
              <a:rPr lang="el-GR" dirty="0" smtClean="0"/>
              <a:t>Να με ανατροφοδοτείτε για την πορεία ή τα αποτελέσματα των παιδαγωγικών παρεμβάσεων που συναποφασίζουμε</a:t>
            </a: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55</a:t>
            </a:fld>
            <a:endParaRPr lang="el-G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428760"/>
          </a:xfrm>
        </p:spPr>
        <p:txBody>
          <a:bodyPr>
            <a:normAutofit/>
          </a:bodyPr>
          <a:lstStyle/>
          <a:p>
            <a:r>
              <a:rPr lang="el-GR" b="1" dirty="0" smtClean="0">
                <a:solidFill>
                  <a:schemeClr val="accent5">
                    <a:lumMod val="75000"/>
                  </a:schemeClr>
                </a:solidFill>
                <a:effectLst>
                  <a:outerShdw blurRad="38100" dist="38100" dir="2700000" algn="tl">
                    <a:srgbClr val="000000">
                      <a:alpha val="43137"/>
                    </a:srgbClr>
                  </a:outerShdw>
                </a:effectLst>
              </a:rPr>
              <a:t>Έντυπα με την έναρξη της σχολικής χρονιάς:</a:t>
            </a:r>
            <a:endParaRPr lang="el-GR" dirty="0">
              <a:solidFill>
                <a:schemeClr val="accent5">
                  <a:lumMod val="75000"/>
                </a:schemeClr>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endParaRPr lang="el-GR" dirty="0" smtClean="0"/>
          </a:p>
          <a:p>
            <a:pPr marL="624078" indent="-514350">
              <a:buClr>
                <a:schemeClr val="accent5">
                  <a:lumMod val="50000"/>
                </a:schemeClr>
              </a:buClr>
              <a:buFont typeface="+mj-lt"/>
              <a:buAutoNum type="arabicPeriod"/>
            </a:pPr>
            <a:r>
              <a:rPr lang="el-GR" dirty="0" smtClean="0"/>
              <a:t>Το </a:t>
            </a:r>
            <a:r>
              <a:rPr lang="el-GR" b="1" dirty="0" smtClean="0">
                <a:solidFill>
                  <a:schemeClr val="accent5">
                    <a:lumMod val="75000"/>
                  </a:schemeClr>
                </a:solidFill>
              </a:rPr>
              <a:t>εβδομαδιαίο πρόγραμμα, </a:t>
            </a:r>
            <a:r>
              <a:rPr lang="el-GR" dirty="0" smtClean="0"/>
              <a:t>το οποίο συντάσσεται το </a:t>
            </a:r>
            <a:r>
              <a:rPr lang="el-GR" b="1" u="sng" dirty="0" smtClean="0">
                <a:solidFill>
                  <a:schemeClr val="accent5">
                    <a:lumMod val="75000"/>
                  </a:schemeClr>
                </a:solidFill>
              </a:rPr>
              <a:t>πρώτο δεκαήμερο του Σεπτεμβρίου</a:t>
            </a:r>
            <a:r>
              <a:rPr lang="el-GR" dirty="0" smtClean="0">
                <a:solidFill>
                  <a:schemeClr val="accent5">
                    <a:lumMod val="75000"/>
                  </a:schemeClr>
                </a:solidFill>
              </a:rPr>
              <a:t> </a:t>
            </a:r>
            <a:r>
              <a:rPr lang="el-GR" dirty="0" smtClean="0"/>
              <a:t>από τον/την Προϊστάμενο/η του Νηπιαγωγείου σε συνεργασία με το διδακτικό προσωπικό και υποβάλλεται σε </a:t>
            </a:r>
            <a:r>
              <a:rPr lang="el-GR" b="1" u="sng" dirty="0" smtClean="0">
                <a:solidFill>
                  <a:schemeClr val="accent5">
                    <a:lumMod val="75000"/>
                  </a:schemeClr>
                </a:solidFill>
              </a:rPr>
              <a:t>τρία αντίγραφα</a:t>
            </a:r>
            <a:r>
              <a:rPr lang="el-GR" u="sng" dirty="0" smtClean="0"/>
              <a:t> </a:t>
            </a:r>
            <a:r>
              <a:rPr lang="el-GR" dirty="0" smtClean="0"/>
              <a:t>στη Σχολικό Σύμβουλο για θεώρηση, η οποία κρατά ένα στο αρχείο της, επιστρέφει ένα θεωρημένο αντίγραφο στο σχολείο και ένα στέλνει για ενημέρωση στο Διευθυντή Εκπαίδευσης </a:t>
            </a:r>
          </a:p>
          <a:p>
            <a:pPr>
              <a:buNone/>
            </a:pPr>
            <a:r>
              <a:rPr lang="el-GR" dirty="0" smtClean="0"/>
              <a:t>(Π.Δ. 200/98, Φ.32/190/81670/Γ1/13-11-2002, Φ.50/62037/Γ1/ 1-6-2010). </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56</a:t>
            </a:fld>
            <a:endParaRPr lang="el-G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chemeClr val="accent5">
                    <a:lumMod val="75000"/>
                  </a:schemeClr>
                </a:solidFill>
                <a:effectLst>
                  <a:outerShdw blurRad="38100" dist="38100" dir="2700000" algn="tl">
                    <a:srgbClr val="000000">
                      <a:alpha val="43137"/>
                    </a:srgbClr>
                  </a:outerShdw>
                </a:effectLst>
              </a:rPr>
              <a:t>Έντυπα με την έναρξη της σχολικής χρονιάς: </a:t>
            </a:r>
            <a:r>
              <a:rPr lang="el-GR" sz="3100" b="1" dirty="0" smtClean="0">
                <a:solidFill>
                  <a:schemeClr val="accent5">
                    <a:lumMod val="75000"/>
                  </a:schemeClr>
                </a:solidFill>
                <a:effectLst>
                  <a:outerShdw blurRad="38100" dist="38100" dir="2700000" algn="tl">
                    <a:srgbClr val="000000">
                      <a:alpha val="43137"/>
                    </a:srgbClr>
                  </a:outerShdw>
                </a:effectLst>
              </a:rPr>
              <a:t>(συνέχεια)</a:t>
            </a:r>
            <a:endParaRPr lang="el-GR" sz="3100" dirty="0"/>
          </a:p>
        </p:txBody>
      </p:sp>
      <p:sp>
        <p:nvSpPr>
          <p:cNvPr id="3" name="2 - Θέση περιεχομένου"/>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endParaRPr lang="el-GR" dirty="0" smtClean="0"/>
          </a:p>
          <a:p>
            <a:pPr marL="609600" indent="-609600">
              <a:lnSpc>
                <a:spcPct val="90000"/>
              </a:lnSpc>
              <a:buClr>
                <a:schemeClr val="accent5">
                  <a:lumMod val="50000"/>
                </a:schemeClr>
              </a:buClr>
              <a:buFont typeface="Wingdings" pitchFamily="2" charset="2"/>
              <a:buAutoNum type="arabicPeriod" startAt="2"/>
              <a:defRPr/>
            </a:pPr>
            <a:r>
              <a:rPr lang="el-GR" dirty="0" smtClean="0"/>
              <a:t>Τον </a:t>
            </a:r>
            <a:r>
              <a:rPr lang="el-GR" b="1" dirty="0" smtClean="0">
                <a:solidFill>
                  <a:schemeClr val="accent5">
                    <a:lumMod val="75000"/>
                  </a:schemeClr>
                </a:solidFill>
              </a:rPr>
              <a:t>τριμηνιαίο προγραμματισμό του Νηπιαγωγείου </a:t>
            </a:r>
            <a:r>
              <a:rPr lang="el-GR" dirty="0" smtClean="0"/>
              <a:t>(11 Σεπτεμβρίου – 10 Δεκεμβρίου), όπως προβλέπεται από το Π.Δ. 200/98. Να σταλεί μέχρι τις 20 Σεπτεμβρίου.</a:t>
            </a:r>
          </a:p>
          <a:p>
            <a:pPr marL="609600" indent="-609600">
              <a:lnSpc>
                <a:spcPct val="90000"/>
              </a:lnSpc>
              <a:buClr>
                <a:schemeClr val="accent5">
                  <a:lumMod val="50000"/>
                </a:schemeClr>
              </a:buClr>
              <a:buFont typeface="Wingdings" pitchFamily="2" charset="2"/>
              <a:buAutoNum type="arabicPeriod" startAt="2"/>
              <a:defRPr/>
            </a:pPr>
            <a:endParaRPr lang="el-GR" dirty="0" smtClean="0"/>
          </a:p>
          <a:p>
            <a:pPr marL="609600" indent="-609600">
              <a:lnSpc>
                <a:spcPct val="90000"/>
              </a:lnSpc>
              <a:buClr>
                <a:schemeClr val="accent5">
                  <a:lumMod val="50000"/>
                </a:schemeClr>
              </a:buClr>
              <a:buFont typeface="Wingdings" pitchFamily="2" charset="2"/>
              <a:buAutoNum type="arabicPeriod" startAt="2"/>
              <a:defRPr/>
            </a:pPr>
            <a:r>
              <a:rPr lang="el-GR" b="1" dirty="0" smtClean="0">
                <a:solidFill>
                  <a:schemeClr val="accent5">
                    <a:lumMod val="75000"/>
                  </a:schemeClr>
                </a:solidFill>
              </a:rPr>
              <a:t>Κατάσταση με τους μαθητές που ανήκουν σε μία από τις ομάδες που χρήζουν αντισταθμιστικών παρεμβάσεων</a:t>
            </a:r>
            <a:r>
              <a:rPr lang="el-GR" dirty="0" smtClean="0"/>
              <a:t>. Δηλαδή:</a:t>
            </a:r>
          </a:p>
          <a:p>
            <a:pPr marL="609600" indent="-609600">
              <a:lnSpc>
                <a:spcPct val="90000"/>
              </a:lnSpc>
              <a:buBlip>
                <a:blip r:embed="rId2"/>
              </a:buBlip>
              <a:defRPr/>
            </a:pPr>
            <a:r>
              <a:rPr lang="el-GR" dirty="0" smtClean="0"/>
              <a:t>Ρομά</a:t>
            </a:r>
          </a:p>
          <a:p>
            <a:pPr marL="609600" indent="-609600">
              <a:lnSpc>
                <a:spcPct val="90000"/>
              </a:lnSpc>
              <a:buBlip>
                <a:blip r:embed="rId2"/>
              </a:buBlip>
              <a:defRPr/>
            </a:pPr>
            <a:r>
              <a:rPr lang="el-GR" dirty="0" smtClean="0"/>
              <a:t>Αλλοδαποί αλλόγλωσσοι</a:t>
            </a:r>
          </a:p>
          <a:p>
            <a:pPr marL="609600" indent="-609600">
              <a:lnSpc>
                <a:spcPct val="90000"/>
              </a:lnSpc>
              <a:buBlip>
                <a:blip r:embed="rId2"/>
              </a:buBlip>
              <a:defRPr/>
            </a:pPr>
            <a:r>
              <a:rPr lang="el-GR" dirty="0" smtClean="0"/>
              <a:t>Παιδιά με ειδικά εκπαιδευτικά προβλήματα (α) με αξιολόγηση από ΚΕΔΔΥ ή άλλη ιατροπαιδαγωγική υπηρεσία &amp; (β) χωρίς αξιολόγηση</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57</a:t>
            </a:fld>
            <a:endParaRPr lang="el-G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solidFill>
                  <a:schemeClr val="accent5">
                    <a:lumMod val="75000"/>
                  </a:schemeClr>
                </a:solidFill>
                <a:effectLst>
                  <a:outerShdw blurRad="38100" dist="38100" dir="2700000" algn="tl">
                    <a:srgbClr val="000000">
                      <a:alpha val="43137"/>
                    </a:srgbClr>
                  </a:outerShdw>
                </a:effectLst>
              </a:rPr>
              <a:t>Έντυπα με την έναρξη της σχολικής χρονιάς: </a:t>
            </a:r>
            <a:r>
              <a:rPr lang="el-GR" sz="3100" b="1" dirty="0" smtClean="0">
                <a:solidFill>
                  <a:schemeClr val="accent5">
                    <a:lumMod val="75000"/>
                  </a:schemeClr>
                </a:solidFill>
                <a:effectLst>
                  <a:outerShdw blurRad="38100" dist="38100" dir="2700000" algn="tl">
                    <a:srgbClr val="000000">
                      <a:alpha val="43137"/>
                    </a:srgbClr>
                  </a:outerShdw>
                </a:effectLst>
              </a:rPr>
              <a:t>(συνέχεια)</a:t>
            </a:r>
            <a:endParaRPr lang="el-GR" dirty="0"/>
          </a:p>
        </p:txBody>
      </p:sp>
      <p:sp>
        <p:nvSpPr>
          <p:cNvPr id="3" name="2 - Θέση περιεχομένου"/>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endParaRPr lang="el-GR" dirty="0" smtClean="0"/>
          </a:p>
          <a:p>
            <a:pPr marL="624078" indent="-514350">
              <a:buClr>
                <a:schemeClr val="accent5">
                  <a:lumMod val="50000"/>
                </a:schemeClr>
              </a:buClr>
              <a:buFont typeface="+mj-lt"/>
              <a:buAutoNum type="arabicPeriod" startAt="4"/>
            </a:pPr>
            <a:r>
              <a:rPr lang="el-GR" b="1" dirty="0" smtClean="0">
                <a:solidFill>
                  <a:schemeClr val="accent5">
                    <a:lumMod val="75000"/>
                  </a:schemeClr>
                </a:solidFill>
              </a:rPr>
              <a:t>Ενημερωτικό έγγραφο για τη συμμετοχή σε πρακτικές ασκήσεις φοιτητών ή άλλα προγράμματα.</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58</a:t>
            </a:fld>
            <a:endParaRPr lang="el-G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5357834"/>
          </a:xfrm>
        </p:spPr>
        <p:style>
          <a:lnRef idx="1">
            <a:schemeClr val="accent2"/>
          </a:lnRef>
          <a:fillRef idx="2">
            <a:schemeClr val="accent2"/>
          </a:fillRef>
          <a:effectRef idx="1">
            <a:schemeClr val="accent2"/>
          </a:effectRef>
          <a:fontRef idx="minor">
            <a:schemeClr val="dk1"/>
          </a:fontRef>
        </p:style>
        <p:txBody>
          <a:bodyPr/>
          <a:lstStyle/>
          <a:p>
            <a:r>
              <a:rPr lang="el-GR" b="1" dirty="0" smtClean="0">
                <a:solidFill>
                  <a:schemeClr val="accent2">
                    <a:lumMod val="60000"/>
                    <a:lumOff val="40000"/>
                  </a:schemeClr>
                </a:solidFill>
                <a:effectLst>
                  <a:outerShdw blurRad="38100" dist="38100" dir="2700000" algn="tl">
                    <a:srgbClr val="000000">
                      <a:alpha val="43137"/>
                    </a:srgbClr>
                  </a:outerShdw>
                </a:effectLst>
              </a:rPr>
              <a:t>Πριν τελειώσω,</a:t>
            </a:r>
            <a:br>
              <a:rPr lang="el-GR" b="1" dirty="0" smtClean="0">
                <a:solidFill>
                  <a:schemeClr val="accent2">
                    <a:lumMod val="60000"/>
                    <a:lumOff val="40000"/>
                  </a:schemeClr>
                </a:solidFill>
                <a:effectLst>
                  <a:outerShdw blurRad="38100" dist="38100" dir="2700000" algn="tl">
                    <a:srgbClr val="000000">
                      <a:alpha val="43137"/>
                    </a:srgbClr>
                  </a:outerShdw>
                </a:effectLst>
              </a:rPr>
            </a:br>
            <a:r>
              <a:rPr lang="el-GR" b="1" dirty="0" smtClean="0">
                <a:solidFill>
                  <a:schemeClr val="accent2">
                    <a:lumMod val="60000"/>
                    <a:lumOff val="40000"/>
                  </a:schemeClr>
                </a:solidFill>
                <a:effectLst>
                  <a:outerShdw blurRad="38100" dist="38100" dir="2700000" algn="tl">
                    <a:srgbClr val="000000">
                      <a:alpha val="43137"/>
                    </a:srgbClr>
                  </a:outerShdw>
                </a:effectLst>
              </a:rPr>
              <a:t>θα ήθελα να ευχαριστήσω όλες τις συναδέλφισσες που συνταξιοδοτηθήκανε, </a:t>
            </a:r>
            <a:br>
              <a:rPr lang="el-GR" b="1" dirty="0" smtClean="0">
                <a:solidFill>
                  <a:schemeClr val="accent2">
                    <a:lumMod val="60000"/>
                    <a:lumOff val="40000"/>
                  </a:schemeClr>
                </a:solidFill>
                <a:effectLst>
                  <a:outerShdw blurRad="38100" dist="38100" dir="2700000" algn="tl">
                    <a:srgbClr val="000000">
                      <a:alpha val="43137"/>
                    </a:srgbClr>
                  </a:outerShdw>
                </a:effectLst>
              </a:rPr>
            </a:br>
            <a:r>
              <a:rPr lang="el-GR" b="1" dirty="0" smtClean="0">
                <a:solidFill>
                  <a:schemeClr val="accent2">
                    <a:lumMod val="60000"/>
                    <a:lumOff val="40000"/>
                  </a:schemeClr>
                </a:solidFill>
                <a:effectLst>
                  <a:outerShdw blurRad="38100" dist="38100" dir="2700000" algn="tl">
                    <a:srgbClr val="000000">
                      <a:alpha val="43137"/>
                    </a:srgbClr>
                  </a:outerShdw>
                </a:effectLst>
              </a:rPr>
              <a:t>έχοντας καταθέσει την αγάπη, τα νιάτα και την ενέργειά τους στα παιδιά της προσχολικής ηλικίας, τους μαθητές μας.</a:t>
            </a:r>
            <a:endParaRPr lang="el-GR" dirty="0">
              <a:solidFill>
                <a:schemeClr val="accent2">
                  <a:lumMod val="60000"/>
                  <a:lumOff val="40000"/>
                </a:schemeClr>
              </a:solidFill>
              <a:effectLst>
                <a:outerShdw blurRad="38100" dist="38100" dir="2700000" algn="tl">
                  <a:srgbClr val="000000">
                    <a:alpha val="43137"/>
                  </a:srgbClr>
                </a:outerShdw>
              </a:effectLst>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59</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002060"/>
                </a:solidFill>
                <a:effectLst>
                  <a:outerShdw blurRad="38100" dist="38100" dir="2700000" algn="tl">
                    <a:srgbClr val="000000">
                      <a:alpha val="43137"/>
                    </a:srgbClr>
                  </a:outerShdw>
                </a:effectLst>
              </a:rPr>
              <a:t>Ποιες είναι οι </a:t>
            </a:r>
            <a:r>
              <a:rPr lang="el-GR" b="1" dirty="0" smtClean="0">
                <a:solidFill>
                  <a:srgbClr val="002060"/>
                </a:solidFill>
                <a:effectLst>
                  <a:outerShdw blurRad="38100" dist="38100" dir="2700000" algn="tl">
                    <a:srgbClr val="000000">
                      <a:alpha val="43137"/>
                    </a:srgbClr>
                  </a:outerShdw>
                </a:effectLst>
              </a:rPr>
              <a:t>διαστάσεις της εργασίας</a:t>
            </a:r>
            <a:r>
              <a:rPr lang="el-GR" dirty="0" smtClean="0">
                <a:solidFill>
                  <a:srgbClr val="002060"/>
                </a:solidFill>
                <a:effectLst>
                  <a:outerShdw blurRad="38100" dist="38100" dir="2700000" algn="tl">
                    <a:srgbClr val="000000">
                      <a:alpha val="43137"/>
                    </a:srgbClr>
                  </a:outerShdw>
                </a:effectLst>
              </a:rPr>
              <a:t> μας στο Νηπιαγωγείο;</a:t>
            </a:r>
            <a:endParaRPr lang="el-GR"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defRPr/>
            </a:pPr>
            <a:endParaRPr lang="el-GR" b="1" dirty="0" smtClean="0"/>
          </a:p>
          <a:p>
            <a:pPr>
              <a:defRPr/>
            </a:pPr>
            <a:r>
              <a:rPr lang="el-GR" b="1" dirty="0" smtClean="0"/>
              <a:t>Παιδαγωγική</a:t>
            </a:r>
            <a:r>
              <a:rPr lang="el-GR" dirty="0" smtClean="0"/>
              <a:t> διάσταση</a:t>
            </a:r>
          </a:p>
          <a:p>
            <a:pPr>
              <a:buNone/>
              <a:defRPr/>
            </a:pPr>
            <a:endParaRPr lang="el-GR" dirty="0" smtClean="0"/>
          </a:p>
          <a:p>
            <a:pPr>
              <a:defRPr/>
            </a:pPr>
            <a:r>
              <a:rPr lang="el-GR" b="1" dirty="0" smtClean="0"/>
              <a:t>Διοικητική</a:t>
            </a:r>
            <a:r>
              <a:rPr lang="el-GR" dirty="0" smtClean="0"/>
              <a:t> διάσταση</a:t>
            </a:r>
          </a:p>
          <a:p>
            <a:pPr>
              <a:defRPr/>
            </a:pPr>
            <a:endParaRPr lang="el-GR" dirty="0" smtClean="0"/>
          </a:p>
          <a:p>
            <a:pPr>
              <a:defRPr/>
            </a:pPr>
            <a:r>
              <a:rPr lang="el-GR" b="1" dirty="0" smtClean="0"/>
              <a:t>Αντισταθμιστική</a:t>
            </a:r>
            <a:r>
              <a:rPr lang="el-GR" dirty="0" smtClean="0"/>
              <a:t> διάσταση</a:t>
            </a:r>
          </a:p>
          <a:p>
            <a:pPr>
              <a:buNone/>
              <a:defRPr/>
            </a:pPr>
            <a:endParaRPr lang="el-GR" dirty="0" smtClean="0"/>
          </a:p>
          <a:p>
            <a:pPr>
              <a:defRPr/>
            </a:pPr>
            <a:r>
              <a:rPr lang="el-GR" b="1" dirty="0" smtClean="0"/>
              <a:t>Κοινωνική </a:t>
            </a:r>
            <a:r>
              <a:rPr lang="el-GR" dirty="0" smtClean="0"/>
              <a:t>διάσταση</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6</a:t>
            </a:fld>
            <a:endParaRPr lang="el-G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5286396"/>
          </a:xfrm>
        </p:spPr>
        <p:style>
          <a:lnRef idx="1">
            <a:schemeClr val="accent2"/>
          </a:lnRef>
          <a:fillRef idx="2">
            <a:schemeClr val="accent2"/>
          </a:fillRef>
          <a:effectRef idx="1">
            <a:schemeClr val="accent2"/>
          </a:effectRef>
          <a:fontRef idx="minor">
            <a:schemeClr val="dk1"/>
          </a:fontRef>
        </p:style>
        <p:txBody>
          <a:bodyPr/>
          <a:lstStyle/>
          <a:p>
            <a:r>
              <a:rPr lang="el-GR" b="1" dirty="0" smtClean="0">
                <a:solidFill>
                  <a:schemeClr val="accent2">
                    <a:lumMod val="60000"/>
                    <a:lumOff val="40000"/>
                  </a:schemeClr>
                </a:solidFill>
                <a:effectLst>
                  <a:outerShdw blurRad="38100" dist="38100" dir="2700000" algn="tl">
                    <a:srgbClr val="000000">
                      <a:alpha val="43137"/>
                    </a:srgbClr>
                  </a:outerShdw>
                </a:effectLst>
              </a:rPr>
              <a:t>Στη συνέχεια, </a:t>
            </a:r>
            <a:br>
              <a:rPr lang="el-GR" b="1" dirty="0" smtClean="0">
                <a:solidFill>
                  <a:schemeClr val="accent2">
                    <a:lumMod val="60000"/>
                    <a:lumOff val="40000"/>
                  </a:schemeClr>
                </a:solidFill>
                <a:effectLst>
                  <a:outerShdw blurRad="38100" dist="38100" dir="2700000" algn="tl">
                    <a:srgbClr val="000000">
                      <a:alpha val="43137"/>
                    </a:srgbClr>
                  </a:outerShdw>
                </a:effectLst>
              </a:rPr>
            </a:br>
            <a:r>
              <a:rPr lang="el-GR" b="1" dirty="0" smtClean="0">
                <a:solidFill>
                  <a:schemeClr val="accent2">
                    <a:lumMod val="60000"/>
                    <a:lumOff val="40000"/>
                  </a:schemeClr>
                </a:solidFill>
                <a:effectLst>
                  <a:outerShdw blurRad="38100" dist="38100" dir="2700000" algn="tl">
                    <a:srgbClr val="000000">
                      <a:alpha val="43137"/>
                    </a:srgbClr>
                  </a:outerShdw>
                </a:effectLst>
              </a:rPr>
              <a:t>αισθάνομαι την ανάγκη να καλωσορίσω το «νέο αίμα», </a:t>
            </a:r>
            <a:br>
              <a:rPr lang="el-GR" b="1" dirty="0" smtClean="0">
                <a:solidFill>
                  <a:schemeClr val="accent2">
                    <a:lumMod val="60000"/>
                    <a:lumOff val="40000"/>
                  </a:schemeClr>
                </a:solidFill>
                <a:effectLst>
                  <a:outerShdw blurRad="38100" dist="38100" dir="2700000" algn="tl">
                    <a:srgbClr val="000000">
                      <a:alpha val="43137"/>
                    </a:srgbClr>
                  </a:outerShdw>
                </a:effectLst>
              </a:rPr>
            </a:br>
            <a:r>
              <a:rPr lang="el-GR" b="1" dirty="0" smtClean="0">
                <a:solidFill>
                  <a:schemeClr val="accent2">
                    <a:lumMod val="60000"/>
                    <a:lumOff val="40000"/>
                  </a:schemeClr>
                </a:solidFill>
                <a:effectLst>
                  <a:outerShdw blurRad="38100" dist="38100" dir="2700000" algn="tl">
                    <a:srgbClr val="000000">
                      <a:alpha val="43137"/>
                    </a:srgbClr>
                  </a:outerShdw>
                </a:effectLst>
              </a:rPr>
              <a:t>τις νέες συναδέλφους, </a:t>
            </a:r>
            <a:br>
              <a:rPr lang="el-GR" b="1" dirty="0" smtClean="0">
                <a:solidFill>
                  <a:schemeClr val="accent2">
                    <a:lumMod val="60000"/>
                    <a:lumOff val="40000"/>
                  </a:schemeClr>
                </a:solidFill>
                <a:effectLst>
                  <a:outerShdw blurRad="38100" dist="38100" dir="2700000" algn="tl">
                    <a:srgbClr val="000000">
                      <a:alpha val="43137"/>
                    </a:srgbClr>
                  </a:outerShdw>
                </a:effectLst>
              </a:rPr>
            </a:br>
            <a:r>
              <a:rPr lang="el-GR" b="1" dirty="0" smtClean="0">
                <a:solidFill>
                  <a:schemeClr val="accent2">
                    <a:lumMod val="60000"/>
                    <a:lumOff val="40000"/>
                  </a:schemeClr>
                </a:solidFill>
                <a:effectLst>
                  <a:outerShdw blurRad="38100" dist="38100" dir="2700000" algn="tl">
                    <a:srgbClr val="000000">
                      <a:alpha val="43137"/>
                    </a:srgbClr>
                  </a:outerShdw>
                </a:effectLst>
              </a:rPr>
              <a:t>με τις οποίες θα συνεργαστούμε κατά την επερχόμενη σχολική χρονιά.</a:t>
            </a:r>
            <a:endParaRPr lang="el-GR" b="1" dirty="0">
              <a:solidFill>
                <a:schemeClr val="accent2">
                  <a:lumMod val="60000"/>
                  <a:lumOff val="40000"/>
                </a:schemeClr>
              </a:solidFill>
              <a:effectLst>
                <a:outerShdw blurRad="38100" dist="38100" dir="2700000" algn="tl">
                  <a:srgbClr val="000000">
                    <a:alpha val="43137"/>
                  </a:srgbClr>
                </a:outerShdw>
              </a:effectLst>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60</a:t>
            </a:fld>
            <a:endParaRPr lang="el-G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28670"/>
            <a:ext cx="8229600" cy="5572164"/>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l-GR" sz="3600" b="1" dirty="0" smtClean="0">
                <a:solidFill>
                  <a:schemeClr val="accent2">
                    <a:lumMod val="60000"/>
                    <a:lumOff val="40000"/>
                  </a:schemeClr>
                </a:solidFill>
                <a:effectLst>
                  <a:outerShdw blurRad="38100" dist="38100" dir="2700000" algn="tl">
                    <a:srgbClr val="000000">
                      <a:alpha val="43137"/>
                    </a:srgbClr>
                  </a:outerShdw>
                </a:effectLst>
              </a:rPr>
              <a:t>Τέλος, </a:t>
            </a:r>
            <a:br>
              <a:rPr lang="el-GR" sz="3600" b="1" dirty="0" smtClean="0">
                <a:solidFill>
                  <a:schemeClr val="accent2">
                    <a:lumMod val="60000"/>
                    <a:lumOff val="40000"/>
                  </a:schemeClr>
                </a:solidFill>
                <a:effectLst>
                  <a:outerShdw blurRad="38100" dist="38100" dir="2700000" algn="tl">
                    <a:srgbClr val="000000">
                      <a:alpha val="43137"/>
                    </a:srgbClr>
                  </a:outerShdw>
                </a:effectLst>
              </a:rPr>
            </a:br>
            <a:r>
              <a:rPr lang="el-GR" sz="3600" b="1" dirty="0" smtClean="0">
                <a:solidFill>
                  <a:schemeClr val="accent2">
                    <a:lumMod val="60000"/>
                    <a:lumOff val="40000"/>
                  </a:schemeClr>
                </a:solidFill>
                <a:effectLst>
                  <a:outerShdw blurRad="38100" dist="38100" dir="2700000" algn="tl">
                    <a:srgbClr val="000000">
                      <a:alpha val="43137"/>
                    </a:srgbClr>
                  </a:outerShdw>
                </a:effectLst>
              </a:rPr>
              <a:t>θα ήθελα να ευχαριστήσω όλους και όλες εσάς,</a:t>
            </a:r>
            <a:br>
              <a:rPr lang="el-GR" sz="3600" b="1" dirty="0" smtClean="0">
                <a:solidFill>
                  <a:schemeClr val="accent2">
                    <a:lumMod val="60000"/>
                    <a:lumOff val="40000"/>
                  </a:schemeClr>
                </a:solidFill>
                <a:effectLst>
                  <a:outerShdw blurRad="38100" dist="38100" dir="2700000" algn="tl">
                    <a:srgbClr val="000000">
                      <a:alpha val="43137"/>
                    </a:srgbClr>
                  </a:outerShdw>
                </a:effectLst>
              </a:rPr>
            </a:br>
            <a:r>
              <a:rPr lang="el-GR" sz="3600" b="1" dirty="0" smtClean="0">
                <a:solidFill>
                  <a:schemeClr val="accent2">
                    <a:lumMod val="60000"/>
                    <a:lumOff val="40000"/>
                  </a:schemeClr>
                </a:solidFill>
                <a:effectLst>
                  <a:outerShdw blurRad="38100" dist="38100" dir="2700000" algn="tl">
                    <a:srgbClr val="000000">
                      <a:alpha val="43137"/>
                    </a:srgbClr>
                  </a:outerShdw>
                </a:effectLst>
              </a:rPr>
              <a:t>τους μάχιμους και τις μάχιμες νηπιαγωγούς για τη συνεργασία που είχαμε την προηγούμενη σχολική χρονιά.</a:t>
            </a:r>
            <a:r>
              <a:rPr lang="el-GR" b="1" dirty="0" smtClean="0">
                <a:solidFill>
                  <a:srgbClr val="339966"/>
                </a:solidFill>
              </a:rPr>
              <a:t/>
            </a:r>
            <a:br>
              <a:rPr lang="el-GR" b="1" dirty="0" smtClean="0">
                <a:solidFill>
                  <a:srgbClr val="339966"/>
                </a:solidFill>
              </a:rPr>
            </a:br>
            <a:r>
              <a:rPr lang="el-GR" b="1" dirty="0" smtClean="0">
                <a:solidFill>
                  <a:srgbClr val="339966"/>
                </a:solidFill>
              </a:rPr>
              <a:t/>
            </a:r>
            <a:br>
              <a:rPr lang="el-GR" b="1" dirty="0" smtClean="0">
                <a:solidFill>
                  <a:srgbClr val="339966"/>
                </a:solidFill>
              </a:rPr>
            </a:br>
            <a:r>
              <a:rPr lang="el-GR" sz="3600" b="1" dirty="0" smtClean="0">
                <a:solidFill>
                  <a:schemeClr val="accent2">
                    <a:lumMod val="60000"/>
                    <a:lumOff val="40000"/>
                  </a:schemeClr>
                </a:solidFill>
                <a:effectLst>
                  <a:outerShdw blurRad="38100" dist="38100" dir="2700000" algn="tl">
                    <a:srgbClr val="000000">
                      <a:alpha val="43137"/>
                    </a:srgbClr>
                  </a:outerShdw>
                </a:effectLst>
              </a:rPr>
              <a:t>Σας ευχαριστώ θερμά γιατί με την ανταλλαγή εμπειριών με κάνατε πιο «πλούσια» παιδαγωγό !</a:t>
            </a:r>
            <a:endParaRPr lang="el-GR" sz="3600" dirty="0">
              <a:solidFill>
                <a:schemeClr val="accent2">
                  <a:lumMod val="60000"/>
                  <a:lumOff val="40000"/>
                </a:schemeClr>
              </a:solidFill>
              <a:effectLst>
                <a:outerShdw blurRad="38100" dist="38100" dir="2700000" algn="tl">
                  <a:srgbClr val="000000">
                    <a:alpha val="43137"/>
                  </a:srgbClr>
                </a:outerShdw>
              </a:effectLst>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61</a:t>
            </a:fld>
            <a:endParaRPr lang="el-G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785926"/>
            <a:ext cx="8229600" cy="4357718"/>
          </a:xfrm>
        </p:spPr>
        <p:txBody>
          <a:bodyPr>
            <a:noAutofit/>
          </a:bodyPr>
          <a:lstStyle/>
          <a:p>
            <a:r>
              <a:rPr lang="el-GR" sz="3200" b="1" dirty="0" smtClean="0">
                <a:solidFill>
                  <a:schemeClr val="tx2">
                    <a:lumMod val="60000"/>
                    <a:lumOff val="40000"/>
                  </a:schemeClr>
                </a:solidFill>
              </a:rPr>
              <a:t>Αντί επιλόγου,</a:t>
            </a:r>
            <a:br>
              <a:rPr lang="el-GR" sz="3200" b="1" dirty="0" smtClean="0">
                <a:solidFill>
                  <a:schemeClr val="tx2">
                    <a:lumMod val="60000"/>
                    <a:lumOff val="40000"/>
                  </a:schemeClr>
                </a:solidFill>
              </a:rPr>
            </a:br>
            <a:r>
              <a:rPr lang="el-GR" sz="3200" b="1" dirty="0" smtClean="0">
                <a:solidFill>
                  <a:schemeClr val="tx2">
                    <a:lumMod val="60000"/>
                    <a:lumOff val="40000"/>
                  </a:schemeClr>
                </a:solidFill>
              </a:rPr>
              <a:t>θα ήθελα να επανέλθω στον τίτλο της εισήγησής μου…</a:t>
            </a:r>
            <a:br>
              <a:rPr lang="el-GR" sz="3200" b="1" dirty="0" smtClean="0">
                <a:solidFill>
                  <a:schemeClr val="tx2">
                    <a:lumMod val="60000"/>
                    <a:lumOff val="40000"/>
                  </a:schemeClr>
                </a:solidFill>
              </a:rPr>
            </a:br>
            <a:r>
              <a:rPr lang="el-GR" sz="3200" b="1" dirty="0" smtClean="0">
                <a:solidFill>
                  <a:schemeClr val="tx2">
                    <a:lumMod val="60000"/>
                    <a:lumOff val="40000"/>
                  </a:schemeClr>
                </a:solidFill>
              </a:rPr>
              <a:t/>
            </a:r>
            <a:br>
              <a:rPr lang="el-GR" sz="3200" b="1" dirty="0" smtClean="0">
                <a:solidFill>
                  <a:schemeClr val="tx2">
                    <a:lumMod val="60000"/>
                    <a:lumOff val="40000"/>
                  </a:schemeClr>
                </a:solidFill>
              </a:rPr>
            </a:br>
            <a:r>
              <a:rPr lang="el-GR" sz="3200" b="1" dirty="0" smtClean="0">
                <a:solidFill>
                  <a:schemeClr val="tx2">
                    <a:lumMod val="60000"/>
                    <a:lumOff val="40000"/>
                  </a:schemeClr>
                </a:solidFill>
              </a:rPr>
              <a:t>Γιατί διάλεξα αυτόν, τον ποιητικό κατά τα άλλα, τίτλο;</a:t>
            </a:r>
            <a:br>
              <a:rPr lang="el-GR" sz="3200" b="1" dirty="0" smtClean="0">
                <a:solidFill>
                  <a:schemeClr val="tx2">
                    <a:lumMod val="60000"/>
                    <a:lumOff val="40000"/>
                  </a:schemeClr>
                </a:solidFill>
              </a:rPr>
            </a:br>
            <a:r>
              <a:rPr lang="el-GR" sz="3200" b="1" dirty="0" smtClean="0">
                <a:solidFill>
                  <a:schemeClr val="tx2">
                    <a:lumMod val="60000"/>
                    <a:lumOff val="40000"/>
                  </a:schemeClr>
                </a:solidFill>
              </a:rPr>
              <a:t/>
            </a:r>
            <a:br>
              <a:rPr lang="el-GR" sz="3200" b="1" dirty="0" smtClean="0">
                <a:solidFill>
                  <a:schemeClr val="tx2">
                    <a:lumMod val="60000"/>
                    <a:lumOff val="40000"/>
                  </a:schemeClr>
                </a:solidFill>
              </a:rPr>
            </a:br>
            <a:r>
              <a:rPr lang="el-GR" sz="3200" b="1" dirty="0" smtClean="0">
                <a:solidFill>
                  <a:schemeClr val="tx2">
                    <a:lumMod val="60000"/>
                    <a:lumOff val="40000"/>
                  </a:schemeClr>
                </a:solidFill>
              </a:rPr>
              <a:t>Ποιες σκέψεις με οδήγησαν σε αυτή την επιλογή;</a:t>
            </a:r>
            <a:endParaRPr lang="el-GR" sz="3200" dirty="0"/>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62</a:t>
            </a:fld>
            <a:endParaRPr lang="el-G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28670"/>
            <a:ext cx="8229600" cy="5500726"/>
          </a:xfrm>
        </p:spPr>
        <p:txBody>
          <a:bodyPr>
            <a:normAutofit fontScale="90000"/>
          </a:bodyPr>
          <a:lstStyle/>
          <a:p>
            <a:r>
              <a:rPr lang="el-GR" sz="2800" b="1" dirty="0" smtClean="0">
                <a:solidFill>
                  <a:schemeClr val="tx2">
                    <a:lumMod val="60000"/>
                    <a:lumOff val="40000"/>
                  </a:schemeClr>
                </a:solidFill>
                <a:effectLst>
                  <a:outerShdw blurRad="38100" dist="38100" dir="2700000" algn="tl">
                    <a:srgbClr val="000000">
                      <a:alpha val="43137"/>
                    </a:srgbClr>
                  </a:outerShdw>
                </a:effectLst>
              </a:rPr>
              <a:t/>
            </a:r>
            <a:br>
              <a:rPr lang="el-GR" sz="2800" b="1" dirty="0" smtClean="0">
                <a:solidFill>
                  <a:schemeClr val="tx2">
                    <a:lumMod val="60000"/>
                    <a:lumOff val="40000"/>
                  </a:schemeClr>
                </a:solidFill>
                <a:effectLst>
                  <a:outerShdw blurRad="38100" dist="38100" dir="2700000" algn="tl">
                    <a:srgbClr val="000000">
                      <a:alpha val="43137"/>
                    </a:srgbClr>
                  </a:outerShdw>
                </a:effectLst>
              </a:rPr>
            </a:br>
            <a:r>
              <a:rPr lang="el-GR" sz="2800" b="1" dirty="0" smtClean="0">
                <a:solidFill>
                  <a:schemeClr val="tx2">
                    <a:lumMod val="60000"/>
                    <a:lumOff val="40000"/>
                  </a:schemeClr>
                </a:solidFill>
                <a:effectLst>
                  <a:outerShdw blurRad="38100" dist="38100" dir="2700000" algn="tl">
                    <a:srgbClr val="000000">
                      <a:alpha val="43137"/>
                    </a:srgbClr>
                  </a:outerShdw>
                </a:effectLst>
              </a:rPr>
              <a:t/>
            </a:r>
            <a:br>
              <a:rPr lang="el-GR" sz="2800" b="1" dirty="0" smtClean="0">
                <a:solidFill>
                  <a:schemeClr val="tx2">
                    <a:lumMod val="60000"/>
                    <a:lumOff val="40000"/>
                  </a:schemeClr>
                </a:solidFill>
                <a:effectLst>
                  <a:outerShdw blurRad="38100" dist="38100" dir="2700000" algn="tl">
                    <a:srgbClr val="000000">
                      <a:alpha val="43137"/>
                    </a:srgbClr>
                  </a:outerShdw>
                </a:effectLst>
              </a:rPr>
            </a:br>
            <a:r>
              <a:rPr lang="el-GR" sz="2800" b="1" dirty="0" smtClean="0">
                <a:solidFill>
                  <a:schemeClr val="tx2">
                    <a:lumMod val="60000"/>
                    <a:lumOff val="40000"/>
                  </a:schemeClr>
                </a:solidFill>
                <a:effectLst>
                  <a:outerShdw blurRad="38100" dist="38100" dir="2700000" algn="tl">
                    <a:srgbClr val="000000">
                      <a:alpha val="43137"/>
                    </a:srgbClr>
                  </a:outerShdw>
                </a:effectLst>
              </a:rPr>
              <a:t/>
            </a:r>
            <a:br>
              <a:rPr lang="el-GR" sz="2800" b="1" dirty="0" smtClean="0">
                <a:solidFill>
                  <a:schemeClr val="tx2">
                    <a:lumMod val="60000"/>
                    <a:lumOff val="40000"/>
                  </a:schemeClr>
                </a:solidFill>
                <a:effectLst>
                  <a:outerShdw blurRad="38100" dist="38100" dir="2700000" algn="tl">
                    <a:srgbClr val="000000">
                      <a:alpha val="43137"/>
                    </a:srgbClr>
                  </a:outerShdw>
                </a:effectLst>
              </a:rPr>
            </a:br>
            <a:r>
              <a:rPr lang="el-GR" sz="2800" b="1" dirty="0" smtClean="0">
                <a:solidFill>
                  <a:schemeClr val="tx2">
                    <a:lumMod val="60000"/>
                    <a:lumOff val="40000"/>
                  </a:schemeClr>
                </a:solidFill>
                <a:effectLst>
                  <a:outerShdw blurRad="38100" dist="38100" dir="2700000" algn="tl">
                    <a:srgbClr val="000000">
                      <a:alpha val="43137"/>
                    </a:srgbClr>
                  </a:outerShdw>
                </a:effectLst>
              </a:rPr>
              <a:t/>
            </a:r>
            <a:br>
              <a:rPr lang="el-GR" sz="2800" b="1" dirty="0" smtClean="0">
                <a:solidFill>
                  <a:schemeClr val="tx2">
                    <a:lumMod val="60000"/>
                    <a:lumOff val="40000"/>
                  </a:schemeClr>
                </a:solidFill>
                <a:effectLst>
                  <a:outerShdw blurRad="38100" dist="38100" dir="2700000" algn="tl">
                    <a:srgbClr val="000000">
                      <a:alpha val="43137"/>
                    </a:srgbClr>
                  </a:outerShdw>
                </a:effectLst>
              </a:rPr>
            </a:br>
            <a:r>
              <a:rPr lang="el-GR" sz="2700" b="1" dirty="0" smtClean="0">
                <a:solidFill>
                  <a:schemeClr val="tx2">
                    <a:lumMod val="60000"/>
                    <a:lumOff val="40000"/>
                  </a:schemeClr>
                </a:solidFill>
                <a:effectLst>
                  <a:outerShdw blurRad="38100" dist="38100" dir="2700000" algn="tl">
                    <a:srgbClr val="000000">
                      <a:alpha val="43137"/>
                    </a:srgbClr>
                  </a:outerShdw>
                </a:effectLst>
              </a:rPr>
              <a:t>«</a:t>
            </a:r>
            <a:r>
              <a:rPr lang="el-GR" sz="2700" b="1" dirty="0" smtClean="0">
                <a:solidFill>
                  <a:schemeClr val="accent1">
                    <a:lumMod val="50000"/>
                  </a:schemeClr>
                </a:solidFill>
              </a:rPr>
              <a:t>Ποτέ δεν ισχυρίστηκα ότι έχουμε ένα εύκολο επάγγελμα. Ίσως γι’ αυτό πολλοί από εμάς είμαστε ικανοποιημένοι και λειτουργούμε μόνο μέσα σε ζώνες ευκολίας. </a:t>
            </a:r>
            <a:r>
              <a:rPr lang="el-GR" sz="2700" b="1" dirty="0" smtClean="0">
                <a:solidFill>
                  <a:srgbClr val="FF0000"/>
                </a:solidFill>
              </a:rPr>
              <a:t>Ας μην βολευόμαστε! </a:t>
            </a:r>
            <a:r>
              <a:rPr lang="el-GR" sz="2700" b="1" dirty="0" smtClean="0">
                <a:solidFill>
                  <a:schemeClr val="accent1">
                    <a:lumMod val="50000"/>
                  </a:schemeClr>
                </a:solidFill>
              </a:rPr>
              <a:t>Πρέπει να θέσουμε προκλήσεις στον ίδιο μας τον εαυτό, για να υπερβούμε αυτή την απάθεια. Ας μην χρησιμοποιήσουμε για άλλοθι την κρίση που περνά η κοινωνία και οι θεσμοί της. </a:t>
            </a:r>
            <a:r>
              <a:rPr lang="el-GR" sz="2700" b="1" dirty="0" smtClean="0">
                <a:solidFill>
                  <a:srgbClr val="FF0000"/>
                </a:solidFill>
              </a:rPr>
              <a:t>Οι πραγματικές δυσκολίες είναι αυτές που ορθώνουμε μόνοι μας εμπρός μας! </a:t>
            </a:r>
            <a:r>
              <a:rPr lang="el-GR" sz="2700" b="1" dirty="0" smtClean="0">
                <a:solidFill>
                  <a:schemeClr val="accent1">
                    <a:lumMod val="50000"/>
                  </a:schemeClr>
                </a:solidFill>
              </a:rPr>
              <a:t>Η δουλειά που καλούμαστε να διεκπεραιώσουμε είναι δύσκολη, αλλά όχι αδύνατη. </a:t>
            </a:r>
            <a:r>
              <a:rPr lang="el-GR" sz="2700" b="1" dirty="0" smtClean="0">
                <a:solidFill>
                  <a:srgbClr val="FF0000"/>
                </a:solidFill>
              </a:rPr>
              <a:t>Έχουμε τεράστια ευθύνη γιατί επηρεάζουμε τις ζωές των μικρών παιδιών… </a:t>
            </a:r>
            <a:r>
              <a:rPr lang="el-GR" sz="2800" b="1" dirty="0" smtClean="0">
                <a:solidFill>
                  <a:srgbClr val="FF0000"/>
                </a:solidFill>
              </a:rPr>
              <a:t/>
            </a:r>
            <a:br>
              <a:rPr lang="el-GR" sz="2800" b="1" dirty="0" smtClean="0">
                <a:solidFill>
                  <a:srgbClr val="FF0000"/>
                </a:solidFill>
              </a:rPr>
            </a:br>
            <a:r>
              <a:rPr lang="el-GR" b="1" dirty="0" smtClean="0">
                <a:solidFill>
                  <a:schemeClr val="tx2">
                    <a:lumMod val="60000"/>
                    <a:lumOff val="40000"/>
                  </a:schemeClr>
                </a:solidFill>
              </a:rPr>
              <a:t/>
            </a:r>
            <a:br>
              <a:rPr lang="el-GR" b="1" dirty="0" smtClean="0">
                <a:solidFill>
                  <a:schemeClr val="tx2">
                    <a:lumMod val="60000"/>
                    <a:lumOff val="40000"/>
                  </a:schemeClr>
                </a:solidFill>
              </a:rPr>
            </a:br>
            <a:r>
              <a:rPr lang="el-GR" b="1" dirty="0" smtClean="0">
                <a:solidFill>
                  <a:schemeClr val="tx2">
                    <a:lumMod val="60000"/>
                    <a:lumOff val="40000"/>
                  </a:schemeClr>
                </a:solidFill>
                <a:effectLst>
                  <a:outerShdw blurRad="38100" dist="38100" dir="2700000" algn="tl">
                    <a:srgbClr val="000000">
                      <a:alpha val="43137"/>
                    </a:srgbClr>
                  </a:outerShdw>
                </a:effectLst>
              </a:rPr>
              <a:t/>
            </a:r>
            <a:br>
              <a:rPr lang="el-GR" b="1" dirty="0" smtClean="0">
                <a:solidFill>
                  <a:schemeClr val="tx2">
                    <a:lumMod val="60000"/>
                    <a:lumOff val="40000"/>
                  </a:schemeClr>
                </a:solidFill>
                <a:effectLst>
                  <a:outerShdw blurRad="38100" dist="38100" dir="2700000" algn="tl">
                    <a:srgbClr val="000000">
                      <a:alpha val="43137"/>
                    </a:srgbClr>
                  </a:outerShdw>
                </a:effectLst>
              </a:rPr>
            </a:br>
            <a:r>
              <a:rPr lang="el-GR" b="1" dirty="0" smtClean="0">
                <a:solidFill>
                  <a:schemeClr val="tx2">
                    <a:lumMod val="60000"/>
                    <a:lumOff val="40000"/>
                  </a:schemeClr>
                </a:solidFill>
                <a:effectLst>
                  <a:outerShdw blurRad="38100" dist="38100" dir="2700000" algn="tl">
                    <a:srgbClr val="000000">
                      <a:alpha val="43137"/>
                    </a:srgbClr>
                  </a:outerShdw>
                </a:effectLst>
              </a:rPr>
              <a:t/>
            </a:r>
            <a:br>
              <a:rPr lang="el-GR" b="1" dirty="0" smtClean="0">
                <a:solidFill>
                  <a:schemeClr val="tx2">
                    <a:lumMod val="60000"/>
                    <a:lumOff val="40000"/>
                  </a:schemeClr>
                </a:solidFill>
                <a:effectLst>
                  <a:outerShdw blurRad="38100" dist="38100" dir="2700000" algn="tl">
                    <a:srgbClr val="000000">
                      <a:alpha val="43137"/>
                    </a:srgbClr>
                  </a:outerShdw>
                </a:effectLst>
              </a:rPr>
            </a:br>
            <a:r>
              <a:rPr lang="el-GR" b="1" dirty="0" smtClean="0">
                <a:solidFill>
                  <a:schemeClr val="tx2">
                    <a:lumMod val="60000"/>
                    <a:lumOff val="40000"/>
                  </a:schemeClr>
                </a:solidFill>
                <a:effectLst>
                  <a:outerShdw blurRad="38100" dist="38100" dir="2700000" algn="tl">
                    <a:srgbClr val="000000">
                      <a:alpha val="43137"/>
                    </a:srgbClr>
                  </a:outerShdw>
                </a:effectLst>
              </a:rPr>
              <a:t/>
            </a:r>
            <a:br>
              <a:rPr lang="el-GR" b="1" dirty="0" smtClean="0">
                <a:solidFill>
                  <a:schemeClr val="tx2">
                    <a:lumMod val="60000"/>
                    <a:lumOff val="40000"/>
                  </a:schemeClr>
                </a:solidFill>
                <a:effectLst>
                  <a:outerShdw blurRad="38100" dist="38100" dir="2700000" algn="tl">
                    <a:srgbClr val="000000">
                      <a:alpha val="43137"/>
                    </a:srgbClr>
                  </a:outerShdw>
                </a:effectLst>
              </a:rPr>
            </a:br>
            <a:endParaRPr lang="el-GR" b="1" dirty="0">
              <a:solidFill>
                <a:schemeClr val="tx2">
                  <a:lumMod val="60000"/>
                  <a:lumOff val="40000"/>
                </a:schemeClr>
              </a:solidFill>
              <a:effectLst>
                <a:outerShdw blurRad="38100" dist="38100" dir="2700000" algn="tl">
                  <a:srgbClr val="000000">
                    <a:alpha val="43137"/>
                  </a:srgbClr>
                </a:outerShdw>
              </a:effectLst>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63</a:t>
            </a:fld>
            <a:endParaRPr lang="el-G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5000644"/>
          </a:xfrm>
        </p:spPr>
        <p:txBody>
          <a:bodyPr>
            <a:normAutofit/>
          </a:bodyPr>
          <a:lstStyle/>
          <a:p>
            <a:r>
              <a:rPr lang="el-GR" sz="2400" b="1" dirty="0" smtClean="0">
                <a:solidFill>
                  <a:schemeClr val="accent1">
                    <a:lumMod val="50000"/>
                  </a:schemeClr>
                </a:solidFill>
              </a:rPr>
              <a:t>…Οι νηπιαγωγοί θα πρέπει να δικτυωθούμε μεταξύ μας. Το δυσκολότερο πράγμα για τους περισσότερους από εμάς είναι να ζητήσουμε βοήθεια. </a:t>
            </a:r>
            <a:r>
              <a:rPr lang="el-GR" sz="2400" b="1" dirty="0" smtClean="0">
                <a:solidFill>
                  <a:srgbClr val="FF0000"/>
                </a:solidFill>
              </a:rPr>
              <a:t>Ζητήστε βοήθεια, όχι επειδή είστε αδύναμοι/ες, αλλά γιατί θέλετε να παραμείνετε δυνατοί/ές.</a:t>
            </a:r>
            <a:br>
              <a:rPr lang="el-GR" sz="2400" b="1" dirty="0" smtClean="0">
                <a:solidFill>
                  <a:srgbClr val="FF0000"/>
                </a:solidFill>
              </a:rPr>
            </a:br>
            <a:r>
              <a:rPr lang="el-GR" sz="2400" b="1" dirty="0" smtClean="0">
                <a:solidFill>
                  <a:srgbClr val="FF0000"/>
                </a:solidFill>
              </a:rPr>
              <a:t/>
            </a:r>
            <a:br>
              <a:rPr lang="el-GR" sz="2400" b="1" dirty="0" smtClean="0">
                <a:solidFill>
                  <a:srgbClr val="FF0000"/>
                </a:solidFill>
              </a:rPr>
            </a:br>
            <a:endParaRPr lang="el-GR" sz="2400" dirty="0"/>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64</a:t>
            </a:fld>
            <a:endParaRPr lang="el-G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5143520"/>
          </a:xfrm>
        </p:spPr>
        <p:txBody>
          <a:bodyPr>
            <a:normAutofit fontScale="90000"/>
          </a:bodyPr>
          <a:lstStyle/>
          <a:p>
            <a:r>
              <a:rPr lang="el-GR" sz="2400" b="1" dirty="0" smtClean="0">
                <a:solidFill>
                  <a:srgbClr val="FF0000"/>
                </a:solidFill>
              </a:rPr>
              <a:t>Κάθε μέρα που διδάσκετε τα παιδιά να έχετε στο μυαλό σας τις </a:t>
            </a:r>
            <a:r>
              <a:rPr lang="el-GR" sz="2400" b="1" dirty="0" smtClean="0">
                <a:solidFill>
                  <a:srgbClr val="FF0000"/>
                </a:solidFill>
                <a:effectLst>
                  <a:outerShdw blurRad="38100" dist="38100" dir="2700000" algn="tl">
                    <a:srgbClr val="000000">
                      <a:alpha val="43137"/>
                    </a:srgbClr>
                  </a:outerShdw>
                </a:effectLst>
              </a:rPr>
              <a:t>αξίες</a:t>
            </a:r>
            <a:r>
              <a:rPr lang="el-GR" sz="2400" b="1" dirty="0" smtClean="0">
                <a:solidFill>
                  <a:srgbClr val="FF0000"/>
                </a:solidFill>
              </a:rPr>
              <a:t>!</a:t>
            </a:r>
            <a:br>
              <a:rPr lang="el-GR" sz="2400" b="1" dirty="0" smtClean="0">
                <a:solidFill>
                  <a:srgbClr val="FF0000"/>
                </a:solidFill>
              </a:rPr>
            </a:br>
            <a:r>
              <a:rPr lang="el-GR" sz="2400" b="1" dirty="0" smtClean="0">
                <a:solidFill>
                  <a:schemeClr val="accent1">
                    <a:lumMod val="50000"/>
                  </a:schemeClr>
                </a:solidFill>
              </a:rPr>
              <a:t/>
            </a:r>
            <a:br>
              <a:rPr lang="el-GR" sz="2400" b="1" dirty="0" smtClean="0">
                <a:solidFill>
                  <a:schemeClr val="accent1">
                    <a:lumMod val="50000"/>
                  </a:schemeClr>
                </a:solidFill>
              </a:rPr>
            </a:br>
            <a:r>
              <a:rPr lang="el-GR" sz="2400" b="1" dirty="0" smtClean="0">
                <a:solidFill>
                  <a:schemeClr val="accent1">
                    <a:lumMod val="50000"/>
                  </a:schemeClr>
                </a:solidFill>
              </a:rPr>
              <a:t>Να βοηθάτε τα παιδιά να αγαπήσουν τη μάθηση.</a:t>
            </a:r>
            <a:br>
              <a:rPr lang="el-GR" sz="2400" b="1" dirty="0" smtClean="0">
                <a:solidFill>
                  <a:schemeClr val="accent1">
                    <a:lumMod val="50000"/>
                  </a:schemeClr>
                </a:solidFill>
              </a:rPr>
            </a:br>
            <a:r>
              <a:rPr lang="el-GR" sz="2400" b="1" dirty="0" smtClean="0">
                <a:solidFill>
                  <a:schemeClr val="accent1">
                    <a:lumMod val="50000"/>
                  </a:schemeClr>
                </a:solidFill>
              </a:rPr>
              <a:t>Να ενισχύετε την αυτοεκτίμησή τους.</a:t>
            </a:r>
            <a:br>
              <a:rPr lang="el-GR" sz="2400" b="1" dirty="0" smtClean="0">
                <a:solidFill>
                  <a:schemeClr val="accent1">
                    <a:lumMod val="50000"/>
                  </a:schemeClr>
                </a:solidFill>
              </a:rPr>
            </a:br>
            <a:r>
              <a:rPr lang="el-GR" sz="2400" b="1" dirty="0" smtClean="0">
                <a:solidFill>
                  <a:schemeClr val="accent1">
                    <a:lumMod val="50000"/>
                  </a:schemeClr>
                </a:solidFill>
              </a:rPr>
              <a:t>Να ενθαρρύνετε την ανοχή στη διαφορετικότητα.</a:t>
            </a:r>
            <a:br>
              <a:rPr lang="el-GR" sz="2400" b="1" dirty="0" smtClean="0">
                <a:solidFill>
                  <a:schemeClr val="accent1">
                    <a:lumMod val="50000"/>
                  </a:schemeClr>
                </a:solidFill>
              </a:rPr>
            </a:br>
            <a:r>
              <a:rPr lang="el-GR" sz="2400" b="1" dirty="0" smtClean="0">
                <a:solidFill>
                  <a:schemeClr val="accent1">
                    <a:lumMod val="50000"/>
                  </a:schemeClr>
                </a:solidFill>
              </a:rPr>
              <a:t>Να ενισχύετε τη διάθεση αλληλεγγύης.</a:t>
            </a:r>
            <a:br>
              <a:rPr lang="el-GR" sz="2400" b="1" dirty="0" smtClean="0">
                <a:solidFill>
                  <a:schemeClr val="accent1">
                    <a:lumMod val="50000"/>
                  </a:schemeClr>
                </a:solidFill>
              </a:rPr>
            </a:br>
            <a:r>
              <a:rPr lang="el-GR" sz="2400" b="1" dirty="0" smtClean="0">
                <a:solidFill>
                  <a:schemeClr val="accent1">
                    <a:lumMod val="50000"/>
                  </a:schemeClr>
                </a:solidFill>
              </a:rPr>
              <a:t>Να διδάσκετε την αξία του θάρρους στη ζωή μας.</a:t>
            </a:r>
            <a:br>
              <a:rPr lang="el-GR" sz="2400" b="1" dirty="0" smtClean="0">
                <a:solidFill>
                  <a:schemeClr val="accent1">
                    <a:lumMod val="50000"/>
                  </a:schemeClr>
                </a:solidFill>
              </a:rPr>
            </a:br>
            <a:r>
              <a:rPr lang="el-GR" sz="2400" b="1" dirty="0" smtClean="0">
                <a:solidFill>
                  <a:schemeClr val="accent1">
                    <a:lumMod val="50000"/>
                  </a:schemeClr>
                </a:solidFill>
              </a:rPr>
              <a:t>Να  καλλιεργείτε την ευγένεια και την αφοσίωση.</a:t>
            </a:r>
            <a:br>
              <a:rPr lang="el-GR" sz="2400" b="1" dirty="0" smtClean="0">
                <a:solidFill>
                  <a:schemeClr val="accent1">
                    <a:lumMod val="50000"/>
                  </a:schemeClr>
                </a:solidFill>
              </a:rPr>
            </a:br>
            <a:r>
              <a:rPr lang="el-GR" sz="2400" b="1" dirty="0" smtClean="0">
                <a:solidFill>
                  <a:schemeClr val="accent1">
                    <a:lumMod val="50000"/>
                  </a:schemeClr>
                </a:solidFill>
              </a:rPr>
              <a:t>Να διδάσκετε την υπευθυνότητα.</a:t>
            </a:r>
            <a:br>
              <a:rPr lang="el-GR" sz="2400" b="1" dirty="0" smtClean="0">
                <a:solidFill>
                  <a:schemeClr val="accent1">
                    <a:lumMod val="50000"/>
                  </a:schemeClr>
                </a:solidFill>
              </a:rPr>
            </a:br>
            <a:r>
              <a:rPr lang="el-GR" sz="2400" b="1" dirty="0" smtClean="0">
                <a:solidFill>
                  <a:schemeClr val="accent1">
                    <a:lumMod val="50000"/>
                  </a:schemeClr>
                </a:solidFill>
              </a:rPr>
              <a:t/>
            </a:r>
            <a:br>
              <a:rPr lang="el-GR" sz="2400" b="1" dirty="0" smtClean="0">
                <a:solidFill>
                  <a:schemeClr val="accent1">
                    <a:lumMod val="50000"/>
                  </a:schemeClr>
                </a:solidFill>
              </a:rPr>
            </a:br>
            <a:r>
              <a:rPr lang="el-GR" sz="2400" b="1" dirty="0" smtClean="0">
                <a:solidFill>
                  <a:srgbClr val="FF0000"/>
                </a:solidFill>
              </a:rPr>
              <a:t>Τα σχολεία πρέπει να διαμορφώνουν </a:t>
            </a:r>
            <a:r>
              <a:rPr lang="el-GR" sz="2400" b="1" dirty="0" smtClean="0">
                <a:solidFill>
                  <a:srgbClr val="FF0000"/>
                </a:solidFill>
                <a:effectLst>
                  <a:outerShdw blurRad="38100" dist="38100" dir="2700000" algn="tl">
                    <a:srgbClr val="000000">
                      <a:alpha val="43137"/>
                    </a:srgbClr>
                  </a:outerShdw>
                </a:effectLst>
              </a:rPr>
              <a:t>καλούς ανθρώπους </a:t>
            </a:r>
            <a:r>
              <a:rPr lang="el-GR" sz="2400" b="1" dirty="0" smtClean="0">
                <a:solidFill>
                  <a:srgbClr val="FF0000"/>
                </a:solidFill>
              </a:rPr>
              <a:t>όχι μόνο καλούς μαθητές.</a:t>
            </a:r>
            <a:br>
              <a:rPr lang="el-GR" sz="2400" b="1" dirty="0" smtClean="0">
                <a:solidFill>
                  <a:srgbClr val="FF0000"/>
                </a:solidFill>
              </a:rPr>
            </a:br>
            <a:endParaRPr lang="el-GR" sz="2400" b="1" dirty="0">
              <a:solidFill>
                <a:srgbClr val="FF0000"/>
              </a:solidFill>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65</a:t>
            </a:fld>
            <a:endParaRPr lang="el-G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8229600" cy="5857916"/>
          </a:xfrm>
        </p:spPr>
        <p:txBody>
          <a:bodyPr>
            <a:normAutofit fontScale="90000"/>
          </a:bodyPr>
          <a:lstStyle/>
          <a:p>
            <a:r>
              <a:rPr lang="el-GR" sz="2400" b="1" dirty="0" smtClean="0">
                <a:solidFill>
                  <a:schemeClr val="accent1">
                    <a:lumMod val="50000"/>
                  </a:schemeClr>
                </a:solidFill>
              </a:rPr>
              <a:t>Συνοψίζοντας, θα μπορούσα να πω πως, υιοθέτησα την αποστροφή από το ποίημα του Οδυσσέα Ελύτη, γιατί οι συνειρμοί μου, μού έδειξαν πολλές ομοιότητες του «τρελοβάπορου» με την εργασία μας…</a:t>
            </a:r>
            <a:br>
              <a:rPr lang="el-GR" sz="2400" b="1" dirty="0" smtClean="0">
                <a:solidFill>
                  <a:schemeClr val="accent1">
                    <a:lumMod val="50000"/>
                  </a:schemeClr>
                </a:solidFill>
              </a:rPr>
            </a:br>
            <a:r>
              <a:rPr lang="el-GR" sz="2400" b="1" dirty="0" smtClean="0">
                <a:solidFill>
                  <a:schemeClr val="accent1">
                    <a:lumMod val="50000"/>
                  </a:schemeClr>
                </a:solidFill>
              </a:rPr>
              <a:t/>
            </a:r>
            <a:br>
              <a:rPr lang="el-GR" sz="2400" b="1" dirty="0" smtClean="0">
                <a:solidFill>
                  <a:schemeClr val="accent1">
                    <a:lumMod val="50000"/>
                  </a:schemeClr>
                </a:solidFill>
              </a:rPr>
            </a:br>
            <a:r>
              <a:rPr lang="el-GR" sz="2400" b="1" dirty="0" smtClean="0">
                <a:solidFill>
                  <a:schemeClr val="accent1">
                    <a:lumMod val="50000"/>
                  </a:schemeClr>
                </a:solidFill>
              </a:rPr>
              <a:t>Όπως κι αυτό, έτσι κι εμείς, αντέξαμε –κι ακόμη αντέχουμε- στις αντιξοότητες και, κυρίως, στις συνεχώς μεταβαλλόμενες συνθήκες εργασίας. Εμείς, οι εκπαιδευτικοί προσχολικής ηλικίας, όπως κι αυτό το τρελοβάπορο, ποτέ δεν λογαριάσαμε τις δυσκολίες. «Μπαίνουμε μες στα όλα» και στο τέλος τα καταφέρνουμε. </a:t>
            </a:r>
            <a:br>
              <a:rPr lang="el-GR" sz="2400" b="1" dirty="0" smtClean="0">
                <a:solidFill>
                  <a:schemeClr val="accent1">
                    <a:lumMod val="50000"/>
                  </a:schemeClr>
                </a:solidFill>
              </a:rPr>
            </a:br>
            <a:r>
              <a:rPr lang="el-GR" sz="2400" b="1" dirty="0" smtClean="0">
                <a:solidFill>
                  <a:schemeClr val="accent1">
                    <a:lumMod val="50000"/>
                  </a:schemeClr>
                </a:solidFill>
              </a:rPr>
              <a:t/>
            </a:r>
            <a:br>
              <a:rPr lang="el-GR" sz="2400" b="1" dirty="0" smtClean="0">
                <a:solidFill>
                  <a:schemeClr val="accent1">
                    <a:lumMod val="50000"/>
                  </a:schemeClr>
                </a:solidFill>
              </a:rPr>
            </a:br>
            <a:r>
              <a:rPr lang="el-GR" sz="2400" b="1" dirty="0" smtClean="0">
                <a:solidFill>
                  <a:schemeClr val="accent1">
                    <a:lumMod val="50000"/>
                  </a:schemeClr>
                </a:solidFill>
              </a:rPr>
              <a:t>Ο δικός μας Ήλιος, ο δικός μας βιγλάτορας, που καθοδηγεί την πορεία μας, είναι πάντα τα παιδιά μας, ο Ήλιος ο Ηλιάτορας της δουλειάς μας, που στέκει φωτεινός και ζωογόνος, εξαγνιστικός και πάντα Μέγας!</a:t>
            </a:r>
            <a:br>
              <a:rPr lang="el-GR" sz="2400" b="1" dirty="0" smtClean="0">
                <a:solidFill>
                  <a:schemeClr val="accent1">
                    <a:lumMod val="50000"/>
                  </a:schemeClr>
                </a:solidFill>
              </a:rPr>
            </a:br>
            <a:r>
              <a:rPr lang="el-GR" sz="2400" b="1" dirty="0" smtClean="0">
                <a:solidFill>
                  <a:schemeClr val="accent1">
                    <a:lumMod val="50000"/>
                  </a:schemeClr>
                </a:solidFill>
              </a:rPr>
              <a:t/>
            </a:r>
            <a:br>
              <a:rPr lang="el-GR" sz="2400" b="1" dirty="0" smtClean="0">
                <a:solidFill>
                  <a:schemeClr val="accent1">
                    <a:lumMod val="50000"/>
                  </a:schemeClr>
                </a:solidFill>
              </a:rPr>
            </a:br>
            <a:endParaRPr lang="el-GR" sz="2400" b="1" dirty="0">
              <a:solidFill>
                <a:schemeClr val="accent1">
                  <a:lumMod val="50000"/>
                </a:schemeClr>
              </a:solidFill>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66</a:t>
            </a:fld>
            <a:endParaRPr lang="el-G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4857768"/>
          </a:xfrm>
        </p:spPr>
        <p:txBody>
          <a:bodyPr/>
          <a:lstStyle/>
          <a:p>
            <a:r>
              <a:rPr lang="el-GR" sz="3200" b="1" dirty="0" smtClean="0">
                <a:solidFill>
                  <a:srgbClr val="FF0000"/>
                </a:solidFill>
                <a:effectLst>
                  <a:outerShdw blurRad="38100" dist="38100" dir="2700000" algn="tl">
                    <a:srgbClr val="000000">
                      <a:alpha val="43137"/>
                    </a:srgbClr>
                  </a:outerShdw>
                </a:effectLst>
              </a:rPr>
              <a:t>Σας εύχομαι</a:t>
            </a:r>
            <a:br>
              <a:rPr lang="el-GR" sz="3200" b="1" dirty="0" smtClean="0">
                <a:solidFill>
                  <a:srgbClr val="FF0000"/>
                </a:solidFill>
                <a:effectLst>
                  <a:outerShdw blurRad="38100" dist="38100" dir="2700000" algn="tl">
                    <a:srgbClr val="000000">
                      <a:alpha val="43137"/>
                    </a:srgbClr>
                  </a:outerShdw>
                </a:effectLst>
              </a:rPr>
            </a:br>
            <a:r>
              <a:rPr lang="el-GR" sz="3200" b="1" dirty="0" smtClean="0">
                <a:solidFill>
                  <a:srgbClr val="FF0000"/>
                </a:solidFill>
                <a:effectLst>
                  <a:outerShdw blurRad="38100" dist="38100" dir="2700000" algn="tl">
                    <a:srgbClr val="000000">
                      <a:alpha val="43137"/>
                    </a:srgbClr>
                  </a:outerShdw>
                </a:effectLst>
              </a:rPr>
              <a:t>«Καλή σχολική χρονιά και καλή δύναμη στο έργο σας!»</a:t>
            </a:r>
            <a:br>
              <a:rPr lang="el-GR" sz="3200" b="1" dirty="0" smtClean="0">
                <a:solidFill>
                  <a:srgbClr val="FF0000"/>
                </a:solidFill>
                <a:effectLst>
                  <a:outerShdw blurRad="38100" dist="38100" dir="2700000" algn="tl">
                    <a:srgbClr val="000000">
                      <a:alpha val="43137"/>
                    </a:srgbClr>
                  </a:outerShdw>
                </a:effectLst>
              </a:rPr>
            </a:br>
            <a:r>
              <a:rPr lang="el-GR" sz="3200" b="1" dirty="0" smtClean="0">
                <a:solidFill>
                  <a:srgbClr val="FF0000"/>
                </a:solidFill>
                <a:effectLst>
                  <a:outerShdw blurRad="38100" dist="38100" dir="2700000" algn="tl">
                    <a:srgbClr val="000000">
                      <a:alpha val="43137"/>
                    </a:srgbClr>
                  </a:outerShdw>
                </a:effectLst>
              </a:rPr>
              <a:t/>
            </a:r>
            <a:br>
              <a:rPr lang="el-GR" sz="3200" b="1" dirty="0" smtClean="0">
                <a:solidFill>
                  <a:srgbClr val="FF0000"/>
                </a:solidFill>
                <a:effectLst>
                  <a:outerShdw blurRad="38100" dist="38100" dir="2700000" algn="tl">
                    <a:srgbClr val="000000">
                      <a:alpha val="43137"/>
                    </a:srgbClr>
                  </a:outerShdw>
                </a:effectLst>
              </a:rPr>
            </a:br>
            <a:r>
              <a:rPr lang="el-GR" sz="3200" b="1" dirty="0" smtClean="0">
                <a:solidFill>
                  <a:schemeClr val="accent1">
                    <a:lumMod val="50000"/>
                  </a:schemeClr>
                </a:solidFill>
                <a:effectLst>
                  <a:outerShdw blurRad="38100" dist="38100" dir="2700000" algn="tl">
                    <a:srgbClr val="000000">
                      <a:alpha val="43137"/>
                    </a:srgbClr>
                  </a:outerShdw>
                </a:effectLst>
              </a:rPr>
              <a:t>Σας αφήνω με την προτροπή του ποιητή:</a:t>
            </a:r>
            <a:br>
              <a:rPr lang="el-GR" sz="3200" b="1" dirty="0" smtClean="0">
                <a:solidFill>
                  <a:schemeClr val="accent1">
                    <a:lumMod val="50000"/>
                  </a:schemeClr>
                </a:solidFill>
                <a:effectLst>
                  <a:outerShdw blurRad="38100" dist="38100" dir="2700000" algn="tl">
                    <a:srgbClr val="000000">
                      <a:alpha val="43137"/>
                    </a:srgbClr>
                  </a:outerShdw>
                </a:effectLst>
              </a:rPr>
            </a:br>
            <a:r>
              <a:rPr lang="el-GR" sz="3200" b="1" dirty="0" smtClean="0">
                <a:solidFill>
                  <a:srgbClr val="FF0000"/>
                </a:solidFill>
                <a:effectLst>
                  <a:outerShdw blurRad="38100" dist="38100" dir="2700000" algn="tl">
                    <a:srgbClr val="000000">
                      <a:alpha val="43137"/>
                    </a:srgbClr>
                  </a:outerShdw>
                </a:effectLst>
              </a:rPr>
              <a:t/>
            </a:r>
            <a:br>
              <a:rPr lang="el-GR" sz="3200" b="1" dirty="0" smtClean="0">
                <a:solidFill>
                  <a:srgbClr val="FF0000"/>
                </a:solidFill>
                <a:effectLst>
                  <a:outerShdw blurRad="38100" dist="38100" dir="2700000" algn="tl">
                    <a:srgbClr val="000000">
                      <a:alpha val="43137"/>
                    </a:srgbClr>
                  </a:outerShdw>
                </a:effectLst>
              </a:rPr>
            </a:br>
            <a:r>
              <a:rPr lang="el-GR" sz="3200" b="1" dirty="0" smtClean="0">
                <a:solidFill>
                  <a:srgbClr val="FF0000"/>
                </a:solidFill>
                <a:effectLst>
                  <a:outerShdw blurRad="38100" dist="38100" dir="2700000" algn="tl">
                    <a:srgbClr val="000000">
                      <a:alpha val="43137"/>
                    </a:srgbClr>
                  </a:outerShdw>
                </a:effectLst>
              </a:rPr>
              <a:t>«Κάνε άλμα πιο γρήγορο από την φθορά»</a:t>
            </a:r>
            <a:r>
              <a:rPr lang="el-GR" b="1" dirty="0" smtClean="0">
                <a:solidFill>
                  <a:srgbClr val="FF0000"/>
                </a:solidFill>
                <a:effectLst>
                  <a:outerShdw blurRad="38100" dist="38100" dir="2700000" algn="tl">
                    <a:srgbClr val="000000">
                      <a:alpha val="43137"/>
                    </a:srgbClr>
                  </a:outerShdw>
                </a:effectLst>
              </a:rPr>
              <a:t/>
            </a:r>
            <a:br>
              <a:rPr lang="el-GR" b="1" dirty="0" smtClean="0">
                <a:solidFill>
                  <a:srgbClr val="FF0000"/>
                </a:solidFill>
                <a:effectLst>
                  <a:outerShdw blurRad="38100" dist="38100" dir="2700000" algn="tl">
                    <a:srgbClr val="000000">
                      <a:alpha val="43137"/>
                    </a:srgbClr>
                  </a:outerShdw>
                </a:effectLst>
              </a:rPr>
            </a:br>
            <a:endParaRPr lang="el-GR" b="1" dirty="0">
              <a:solidFill>
                <a:srgbClr val="FF0000"/>
              </a:solidFill>
            </a:endParaRPr>
          </a:p>
        </p:txBody>
      </p:sp>
      <p:sp>
        <p:nvSpPr>
          <p:cNvPr id="3" name="2 - Θέση αριθμού διαφάνειας"/>
          <p:cNvSpPr>
            <a:spLocks noGrp="1"/>
          </p:cNvSpPr>
          <p:nvPr>
            <p:ph type="sldNum" sz="quarter" idx="12"/>
          </p:nvPr>
        </p:nvSpPr>
        <p:spPr/>
        <p:txBody>
          <a:bodyPr/>
          <a:lstStyle/>
          <a:p>
            <a:fld id="{F3B0B145-113B-4268-AF60-506712A1BD61}" type="slidenum">
              <a:rPr lang="el-GR" smtClean="0"/>
              <a:pPr/>
              <a:t>67</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C00000"/>
                </a:solidFill>
                <a:effectLst>
                  <a:outerShdw blurRad="38100" dist="38100" dir="2700000" algn="tl">
                    <a:srgbClr val="000000">
                      <a:alpha val="43137"/>
                    </a:srgbClr>
                  </a:outerShdw>
                </a:effectLst>
              </a:rPr>
              <a:t>Η Παιδαγωγική διάσταση</a:t>
            </a:r>
            <a:endParaRPr lang="el-GR" dirty="0">
              <a:solidFill>
                <a:srgbClr val="C0000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buNone/>
            </a:pPr>
            <a:endParaRPr lang="el-GR" dirty="0" smtClean="0"/>
          </a:p>
          <a:p>
            <a:pPr>
              <a:buNone/>
            </a:pPr>
            <a:r>
              <a:rPr lang="el-GR" b="1" dirty="0" smtClean="0"/>
              <a:t>Αναφέρεται στις γνώσεις και τις δεξιότητες</a:t>
            </a:r>
            <a:r>
              <a:rPr lang="en-US" b="1" dirty="0" smtClean="0"/>
              <a:t>, </a:t>
            </a:r>
            <a:r>
              <a:rPr lang="el-GR" b="1" dirty="0" smtClean="0"/>
              <a:t>αλλά και στις στάσεις που κατέχουμε,  για να υποστηρίξουμε την ολόπλευρη ανάπτυξη των παιδιών (πνευματική, κοινωνική-συναισθηματική, σωματική, ηθική), μέσα στην τάξη.</a:t>
            </a:r>
          </a:p>
          <a:p>
            <a:pPr>
              <a:buNone/>
            </a:pP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00B050"/>
                </a:solidFill>
                <a:effectLst>
                  <a:outerShdw blurRad="38100" dist="38100" dir="2700000" algn="tl">
                    <a:srgbClr val="000000">
                      <a:alpha val="43137"/>
                    </a:srgbClr>
                  </a:outerShdw>
                </a:effectLst>
              </a:rPr>
              <a:t>Η Διοικητική διάσταση</a:t>
            </a:r>
            <a:endParaRPr lang="el-GR" dirty="0">
              <a:solidFill>
                <a:srgbClr val="00B05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buNone/>
            </a:pPr>
            <a:endParaRPr lang="el-GR" dirty="0" smtClean="0"/>
          </a:p>
          <a:p>
            <a:pPr>
              <a:buNone/>
            </a:pPr>
            <a:r>
              <a:rPr lang="el-GR" b="1" dirty="0" smtClean="0"/>
              <a:t>Αναφέρεται στην ευθύνη μας για την τήρηση των Νόμων και γενικότερα των οδηγιών (Προεδρικά Διατάγματα, Υπουργικές Αποφάσεις, πάσης φύσεως Εγκύκλιοι, έγγραφα της Δ/νσης Π.Ε. κλπ.) που αφορούν και ρυθμίζουν διάφορες παραμέτρους της εργασίας μας.</a:t>
            </a:r>
          </a:p>
          <a:p>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FFC000"/>
                </a:solidFill>
                <a:effectLst>
                  <a:outerShdw blurRad="38100" dist="38100" dir="2700000" algn="tl">
                    <a:srgbClr val="000000">
                      <a:alpha val="43137"/>
                    </a:srgbClr>
                  </a:outerShdw>
                </a:effectLst>
              </a:rPr>
              <a:t>Η Αντισταθμιστική διάσταση</a:t>
            </a:r>
            <a:endParaRPr lang="el-GR" dirty="0">
              <a:solidFill>
                <a:srgbClr val="FFC00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p:style>
          <a:lnRef idx="1">
            <a:schemeClr val="accent6"/>
          </a:lnRef>
          <a:fillRef idx="3">
            <a:schemeClr val="accent6"/>
          </a:fillRef>
          <a:effectRef idx="2">
            <a:schemeClr val="accent6"/>
          </a:effectRef>
          <a:fontRef idx="minor">
            <a:schemeClr val="lt1"/>
          </a:fontRef>
        </p:style>
        <p:txBody>
          <a:bodyPr/>
          <a:lstStyle/>
          <a:p>
            <a:pPr>
              <a:buNone/>
            </a:pPr>
            <a:endParaRPr lang="el-GR" dirty="0" smtClean="0"/>
          </a:p>
          <a:p>
            <a:pPr>
              <a:buNone/>
            </a:pPr>
            <a:r>
              <a:rPr lang="el-GR" dirty="0" smtClean="0"/>
              <a:t>Αναφέρεται στην έμφαση που δίνουμε για να αντισταθμίσουμε τις ιδιαίτερες ανάγκες των παιδιών είτε αυτές αναφέρονται σε </a:t>
            </a:r>
            <a:r>
              <a:rPr lang="el-GR" b="1" dirty="0" smtClean="0">
                <a:solidFill>
                  <a:schemeClr val="hlink"/>
                </a:solidFill>
              </a:rPr>
              <a:t>κοινωνικές ανισότητες</a:t>
            </a:r>
            <a:r>
              <a:rPr lang="el-GR" dirty="0" smtClean="0"/>
              <a:t>, είτε σε </a:t>
            </a:r>
            <a:r>
              <a:rPr lang="el-GR" b="1" dirty="0" smtClean="0">
                <a:solidFill>
                  <a:schemeClr val="hlink"/>
                </a:solidFill>
              </a:rPr>
              <a:t>γλωσσικές ανισότητες</a:t>
            </a:r>
            <a:r>
              <a:rPr lang="el-GR" dirty="0" smtClean="0"/>
              <a:t> είτε σε </a:t>
            </a:r>
            <a:r>
              <a:rPr lang="el-GR" b="1" dirty="0" smtClean="0">
                <a:solidFill>
                  <a:schemeClr val="hlink"/>
                </a:solidFill>
              </a:rPr>
              <a:t>ανισότητες που συνδέονται με θέματα ειδικών εκπαιδευτικών αναγκών</a:t>
            </a:r>
            <a:r>
              <a:rPr lang="el-GR" dirty="0" smtClean="0"/>
              <a:t> των μαθητών της τάξης μας.</a:t>
            </a:r>
          </a:p>
          <a:p>
            <a:pPr>
              <a:buNone/>
            </a:pPr>
            <a:endParaRPr lang="el-GR" dirty="0"/>
          </a:p>
        </p:txBody>
      </p:sp>
      <p:sp>
        <p:nvSpPr>
          <p:cNvPr id="4" name="3 - Θέση αριθμού διαφάνειας"/>
          <p:cNvSpPr>
            <a:spLocks noGrp="1"/>
          </p:cNvSpPr>
          <p:nvPr>
            <p:ph type="sldNum" sz="quarter" idx="12"/>
          </p:nvPr>
        </p:nvSpPr>
        <p:spPr/>
        <p:txBody>
          <a:bodyPr/>
          <a:lstStyle/>
          <a:p>
            <a:fld id="{F3B0B145-113B-4268-AF60-506712A1BD61}" type="slidenum">
              <a:rPr lang="el-GR" smtClean="0"/>
              <a:pPr/>
              <a:t>9</a:t>
            </a:fld>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TotalTime>
  <Words>3637</Words>
  <Application>Microsoft Office PowerPoint</Application>
  <PresentationFormat>Προβολή στην οθόνη (4:3)</PresentationFormat>
  <Paragraphs>330</Paragraphs>
  <Slides>67</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67</vt:i4>
      </vt:variant>
    </vt:vector>
  </HeadingPairs>
  <TitlesOfParts>
    <vt:vector size="68" baseType="lpstr">
      <vt:lpstr>Αστικό</vt:lpstr>
      <vt:lpstr>“ Κατακλυσμούς ποτέ δε λογαριάσαμε    Μπήκαμε μες στα όλα και περάσαμε    Κι έχουμε στο κατάρτι μας βιγλάτορα    παντοτινό τον Ήλιο τον Ηλιάτορα”                    </vt:lpstr>
      <vt:lpstr>Αντί προλόγου, μια ΜΕΓΑΛΗ παραδοχή</vt:lpstr>
      <vt:lpstr>Ας δούμε πώς θα το πετύχουμε αυτό…</vt:lpstr>
      <vt:lpstr>Ελάτε να επαναπροσδιοριστούμε μαζί…!!!  Ελάτε να συνθέσουμε το δικό μας «παιδαγωγικό συμβόλαιο»…!!!  Αν διαφωνείτε σε κάποιο ή κάποια σημεία, κρατήστε σημειώσεις γιατί, στο τέλος, θα έχουμε χρόνο για συζήτηση…!!!</vt:lpstr>
      <vt:lpstr>Η ανάλυση που ακολουθεί αποτελεί  την «πρότασή» μου,  επάνω στην οποία θα στηριχτούμε για να διαπραγματευθούμε το παιδαγωγικό μας συμβόλαιο…</vt:lpstr>
      <vt:lpstr>Ποιες είναι οι διαστάσεις της εργασίας μας στο Νηπιαγωγείο;</vt:lpstr>
      <vt:lpstr>Η Παιδαγωγική διάσταση</vt:lpstr>
      <vt:lpstr>Η Διοικητική διάσταση</vt:lpstr>
      <vt:lpstr>Η Αντισταθμιστική διάσταση</vt:lpstr>
      <vt:lpstr>Η Κοινωνική διάσταση</vt:lpstr>
      <vt:lpstr>Η Παιδαγωγική Διάσταση</vt:lpstr>
      <vt:lpstr>Πώς μεγιστοποιώ την παιδαγωγική διάσταση της εργασίας μου; </vt:lpstr>
      <vt:lpstr>Πώς μεγιστοποιώ την παιδαγωγική διάσταση της εργασίας μου; (συνέχεια)</vt:lpstr>
      <vt:lpstr>Πώς μεγιστοποιώ την παιδαγωγική διάσταση της εργασίας μου; (συνέχεια)</vt:lpstr>
      <vt:lpstr>Πώς μεγιστοποιώ την παιδαγωγική διάσταση της εργασίας μου; (συνέχεια)</vt:lpstr>
      <vt:lpstr>Πώς μεγιστοποιώ την παιδαγωγική διάσταση της εργασίας μου; (συνέχεια)</vt:lpstr>
      <vt:lpstr>Πώς μεγιστοποιώ την παιδαγωγική διάσταση της εργασίας μου; (συνέχεια)</vt:lpstr>
      <vt:lpstr>Παιδαγωγικές αρχές που οφείλω να θυμάμαι…</vt:lpstr>
      <vt:lpstr>Παιδαγωγικές αρχές που οφείλω να θυμάμαι… (συνέχεια)</vt:lpstr>
      <vt:lpstr>Παιδαγωγικές αρχές που οφείλω να θυμάμαι… (συνέχεια)</vt:lpstr>
      <vt:lpstr>Παιδαγωγικές αρχές που οφείλω να θυμάμαι… (συνέχεια)</vt:lpstr>
      <vt:lpstr>Παιδαγωγικές αρχές που οφείλω να θυμάμαι… (συνέχεια)</vt:lpstr>
      <vt:lpstr>Παιδαγωγικές αρχές που οφείλω να θυμάμαι… (συνέχεια)</vt:lpstr>
      <vt:lpstr>Παιδαγωγικές αρχές που οφείλω να θυμάμαι… (συνέχεια)</vt:lpstr>
      <vt:lpstr>Παιδαγωγικές αρχές που οφείλω να θυμάμαι… (συνέχεια)</vt:lpstr>
      <vt:lpstr>Γενικότερα, για να υποστηρίξω την παιδαγωγική διάσταση της εργασίας μου:</vt:lpstr>
      <vt:lpstr>Γενικότερα, για να υποστηρίξω την παιδαγωγική διάσταση της εργασίας μου:</vt:lpstr>
      <vt:lpstr>Η Διοικητική διάσταση</vt:lpstr>
      <vt:lpstr>Πώς μεγιστοποιώ τη διοικητική διάσταση της εργασίας μου; </vt:lpstr>
      <vt:lpstr>Πώς μεγιστοποιώ τη διοικητική διάσταση της εργασίας μου; (συνέχεια)</vt:lpstr>
      <vt:lpstr>Πώς μεγιστοποιώ τη διοικητική διάσταση της εργασίας μου; (συνέχεια)</vt:lpstr>
      <vt:lpstr>Πώς μεγιστοποιώ τη διοικητική διάσταση της εργασίας μου; (συνέχεια)</vt:lpstr>
      <vt:lpstr>Πώς μεγιστοποιώ τη διοικητική διάσταση της εργασίας μου; (συνέχεια)</vt:lpstr>
      <vt:lpstr>Πώς μεγιστοποιώ τη διοικητική διάσταση της εργασίας μου; (συνέχεια)</vt:lpstr>
      <vt:lpstr>Η Αντισταθμιστική διάσταση</vt:lpstr>
      <vt:lpstr>Πώς μεγιστοποιώ την αντισταθμιστική διάσταση της εργασίας μου;</vt:lpstr>
      <vt:lpstr>Πώς μεγιστοποιώ την αντισταθμιστική διάσταση της εργασίας μου; (συνέχεια)</vt:lpstr>
      <vt:lpstr>Πώς μεγιστοποιώ την αντισταθμιστική διάσταση της εργασίας μου; (συνέχεια)</vt:lpstr>
      <vt:lpstr>Πώς μεγιστοποιώ την αντισταθμιστική διάσταση της εργασίας μου; (συνέχεια)</vt:lpstr>
      <vt:lpstr>Πώς μεγιστοποιώ την αντισταθμιστική διάσταση της εργασίας μου; (συνέχεια)</vt:lpstr>
      <vt:lpstr>Πώς μεγιστοποιώ την αντισταθμιστική διάσταση της εργασίας μου; (συνέχεια)</vt:lpstr>
      <vt:lpstr>Πώς μεγιστοποιώ την αντισταθμιστική διάσταση της εργασίας μου; (συνέχεια)</vt:lpstr>
      <vt:lpstr>Πώς μεγιστοποιώ την αντισταθμιστική διάσταση της εργασίας μου; (συνέχεια)</vt:lpstr>
      <vt:lpstr>Πώς μεγιστοποιώ την αντισταθμιστική διάσταση της εργασίας μου; (συνέχεια)</vt:lpstr>
      <vt:lpstr>Πώς μεγιστοποιώ την αντισταθμιστική διάσταση της εργασίας μου; (συνέχεια)</vt:lpstr>
      <vt:lpstr>Πώς μεγιστοποιώ την αντισταθμιστική διάσταση της εργασίας μου; (συνέχεια)</vt:lpstr>
      <vt:lpstr>Πώς μεγιστοποιώ την αντισταθμιστική διάσταση της εργασίας μου; (συνέχεια)</vt:lpstr>
      <vt:lpstr>Η Κοινωνική διάσταση</vt:lpstr>
      <vt:lpstr>Πώς μεγιστοποιώ την κοινωνική διάσταση της εργασίας μου;</vt:lpstr>
      <vt:lpstr>Πώς μεγιστοποιώ την κοινωνική διάσταση της εργασίας μου; (συνέχεια)</vt:lpstr>
      <vt:lpstr>Πώς μεγιστοποιώ την κοινωνική διάσταση της εργασίας μου; (συνέχεια)</vt:lpstr>
      <vt:lpstr>Πώς μεγιστοποιώ την κοινωνική διάσταση της εργασίας μου; (συνέχεια)</vt:lpstr>
      <vt:lpstr>Πώς μεγιστοποιώ την κοινωνική διάσταση της εργασίας μου; (συνέχεια)</vt:lpstr>
      <vt:lpstr>Πώς μεγιστοποιώ την κοινωνική διάσταση της εργασίας μου; (συνέχεια)</vt:lpstr>
      <vt:lpstr>Τι ζητώ από τις Προϊστάμενες και το εκπαιδευτικό προσωπικό του Νηπιαγωγείου;</vt:lpstr>
      <vt:lpstr>Έντυπα με την έναρξη της σχολικής χρονιάς:</vt:lpstr>
      <vt:lpstr>Έντυπα με την έναρξη της σχολικής χρονιάς: (συνέχεια)</vt:lpstr>
      <vt:lpstr>Έντυπα με την έναρξη της σχολικής χρονιάς: (συνέχεια)</vt:lpstr>
      <vt:lpstr>Πριν τελειώσω, θα ήθελα να ευχαριστήσω όλες τις συναδέλφισσες που συνταξιοδοτηθήκανε,  έχοντας καταθέσει την αγάπη, τα νιάτα και την ενέργειά τους στα παιδιά της προσχολικής ηλικίας, τους μαθητές μας.</vt:lpstr>
      <vt:lpstr>Στη συνέχεια,  αισθάνομαι την ανάγκη να καλωσορίσω το «νέο αίμα»,  τις νέες συναδέλφους,  με τις οποίες θα συνεργαστούμε κατά την επερχόμενη σχολική χρονιά.</vt:lpstr>
      <vt:lpstr>Τέλος,  θα ήθελα να ευχαριστήσω όλους και όλες εσάς, τους μάχιμους και τις μάχιμες νηπιαγωγούς για τη συνεργασία που είχαμε την προηγούμενη σχολική χρονιά.  Σας ευχαριστώ θερμά γιατί με την ανταλλαγή εμπειριών με κάνατε πιο «πλούσια» παιδαγωγό !</vt:lpstr>
      <vt:lpstr>Αντί επιλόγου, θα ήθελα να επανέλθω στον τίτλο της εισήγησής μου…  Γιατί διάλεξα αυτόν, τον ποιητικό κατά τα άλλα, τίτλο;  Ποιες σκέψεις με οδήγησαν σε αυτή την επιλογή;</vt:lpstr>
      <vt:lpstr>    «Ποτέ δεν ισχυρίστηκα ότι έχουμε ένα εύκολο επάγγελμα. Ίσως γι’ αυτό πολλοί από εμάς είμαστε ικανοποιημένοι και λειτουργούμε μόνο μέσα σε ζώνες ευκολίας. Ας μην βολευόμαστε! Πρέπει να θέσουμε προκλήσεις στον ίδιο μας τον εαυτό, για να υπερβούμε αυτή την απάθεια. Ας μην χρησιμοποιήσουμε για άλλοθι την κρίση που περνά η κοινωνία και οι θεσμοί της. Οι πραγματικές δυσκολίες είναι αυτές που ορθώνουμε μόνοι μας εμπρός μας! Η δουλειά που καλούμαστε να διεκπεραιώσουμε είναι δύσκολη, αλλά όχι αδύνατη. Έχουμε τεράστια ευθύνη γιατί επηρεάζουμε τις ζωές των μικρών παιδιών…      </vt:lpstr>
      <vt:lpstr>…Οι νηπιαγωγοί θα πρέπει να δικτυωθούμε μεταξύ μας. Το δυσκολότερο πράγμα για τους περισσότερους από εμάς είναι να ζητήσουμε βοήθεια. Ζητήστε βοήθεια, όχι επειδή είστε αδύναμοι/ες, αλλά γιατί θέλετε να παραμείνετε δυνατοί/ές.  </vt:lpstr>
      <vt:lpstr>Κάθε μέρα που διδάσκετε τα παιδιά να έχετε στο μυαλό σας τις αξίες!  Να βοηθάτε τα παιδιά να αγαπήσουν τη μάθηση. Να ενισχύετε την αυτοεκτίμησή τους. Να ενθαρρύνετε την ανοχή στη διαφορετικότητα. Να ενισχύετε τη διάθεση αλληλεγγύης. Να διδάσκετε την αξία του θάρρους στη ζωή μας. Να  καλλιεργείτε την ευγένεια και την αφοσίωση. Να διδάσκετε την υπευθυνότητα.  Τα σχολεία πρέπει να διαμορφώνουν καλούς ανθρώπους όχι μόνο καλούς μαθητές. </vt:lpstr>
      <vt:lpstr>Συνοψίζοντας, θα μπορούσα να πω πως, υιοθέτησα την αποστροφή από το ποίημα του Οδυσσέα Ελύτη, γιατί οι συνειρμοί μου, μού έδειξαν πολλές ομοιότητες του «τρελοβάπορου» με την εργασία μας…  Όπως κι αυτό, έτσι κι εμείς, αντέξαμε –κι ακόμη αντέχουμε- στις αντιξοότητες και, κυρίως, στις συνεχώς μεταβαλλόμενες συνθήκες εργασίας. Εμείς, οι εκπαιδευτικοί προσχολικής ηλικίας, όπως κι αυτό το τρελοβάπορο, ποτέ δεν λογαριάσαμε τις δυσκολίες. «Μπαίνουμε μες στα όλα» και στο τέλος τα καταφέρνουμε.   Ο δικός μας Ήλιος, ο δικός μας βιγλάτορας, που καθοδηγεί την πορεία μας, είναι πάντα τα παιδιά μας, ο Ήλιος ο Ηλιάτορας της δουλειάς μας, που στέκει φωτεινός και ζωογόνος, εξαγνιστικός και πάντα Μέγας!  </vt:lpstr>
      <vt:lpstr>Σας εύχομαι «Καλή σχολική χρονιά και καλή δύναμη στο έργο σας!»  Σας αφήνω με την προτροπή του ποιητή:  «Κάνε άλμα πιο γρήγορο από την φθορά»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Κατακλυσμούς ποτέ δε λογαριάσαμε    Μπήκαμε μες στα όλα και περάσαμε    Κι έχουμε στο κατάρτι μας βιγλάτορα    παντοτινό τον Ήλιο τον Ηλιάτορα”                    </dc:title>
  <dc:creator>Τότα Αρβανίτη Παπαδοπούλου</dc:creator>
  <cp:lastModifiedBy>Τότα Αρβανίτη Παπαδοπούλου</cp:lastModifiedBy>
  <cp:revision>39</cp:revision>
  <dcterms:created xsi:type="dcterms:W3CDTF">2012-08-28T12:33:59Z</dcterms:created>
  <dcterms:modified xsi:type="dcterms:W3CDTF">2013-05-19T18:01:35Z</dcterms:modified>
</cp:coreProperties>
</file>