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6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42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Στρογγυλεμένο ορθογώνιο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Τίτλος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Στυλ κύριου τίτλου</a:t>
            </a:r>
            <a:endParaRPr kumimoji="0" lang="en-US"/>
          </a:p>
        </p:txBody>
      </p:sp>
      <p:sp>
        <p:nvSpPr>
          <p:cNvPr id="20" name="Υπότιτλος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19" name="Θέση ημερομηνίας 18"/>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11" name="Θέση αριθμού διαφάνειας 10"/>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533404"/>
            <a:ext cx="1981200" cy="5257799"/>
          </a:xfrm>
        </p:spPr>
        <p:txBody>
          <a:bodyPr vert="eaVert"/>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a:xfrm>
            <a:off x="502920" y="530352"/>
            <a:ext cx="8183880" cy="4187952"/>
          </a:xfrm>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Στρογγυλεμένο ορθογώνιο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υλεμένο ορθογώνιο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2920" y="4983480"/>
            <a:ext cx="8183880" cy="1051560"/>
          </a:xfrm>
        </p:spPr>
        <p:txBody>
          <a:bodyPr anchor="b"/>
          <a:lstStyle>
            <a:lvl1pPr>
              <a:defRPr b="1"/>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Θέση ημερομηνίας 1"/>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94D8B97-8DC8-4316-8743-8F919F88DE9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Στρογγυλεμένο ορθογώνιο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Στρογγύλεμα μίας γωνίας ορθογωνίου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Στυλ κύριου τίτλου</a:t>
            </a:r>
            <a:endParaRPr kumimoji="0" lang="en-US"/>
          </a:p>
        </p:txBody>
      </p:sp>
      <p:sp>
        <p:nvSpPr>
          <p:cNvPr id="4" name="Θέση κειμένου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65E42A2C-88C5-46AD-8104-B367EA2DB8E9}" type="datetimeFigureOut">
              <a:rPr lang="el-GR" smtClean="0"/>
              <a:t>9/3/2015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394D8B97-8DC8-4316-8743-8F919F88DE9B}" type="slidenum">
              <a:rPr lang="el-GR" smtClean="0"/>
              <a:t>‹#›</a:t>
            </a:fld>
            <a:endParaRPr lang="el-GR"/>
          </a:p>
        </p:txBody>
      </p:sp>
      <p:sp>
        <p:nvSpPr>
          <p:cNvPr id="3" name="Θέση εικόνας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Στρογγυλεμένο ορθογώνιο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Στρογγυλεμένο ορθογώνιο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Θέση τίτλου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Στυλ κύριου τίτλου</a:t>
            </a:r>
            <a:endParaRPr kumimoji="0" lang="en-US"/>
          </a:p>
        </p:txBody>
      </p:sp>
      <p:sp>
        <p:nvSpPr>
          <p:cNvPr id="4" name="Θέση κειμένου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Θέση ημερομηνίας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5E42A2C-88C5-46AD-8104-B367EA2DB8E9}" type="datetimeFigureOut">
              <a:rPr lang="el-GR" smtClean="0"/>
              <a:t>9/3/2015</a:t>
            </a:fld>
            <a:endParaRPr lang="el-GR"/>
          </a:p>
        </p:txBody>
      </p:sp>
      <p:sp>
        <p:nvSpPr>
          <p:cNvPr id="18" name="Θέση υποσέλιδου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Θέση αριθμού διαφάνειας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94D8B97-8DC8-4316-8743-8F919F88DE9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908721"/>
            <a:ext cx="7990656" cy="2691730"/>
          </a:xfrm>
        </p:spPr>
        <p:txBody>
          <a:bodyPr>
            <a:normAutofit fontScale="90000"/>
          </a:bodyPr>
          <a:lstStyle/>
          <a:p>
            <a:r>
              <a:rPr lang="el-GR" dirty="0" smtClean="0"/>
              <a:t>Ο ΡΟΛΟΣ ΤΟΥ ΠΑΡΑΤΗΡΗΤΗΡΙΟΥ ΓΙΑ ΤΗ ΣΧΟΛΙΚΗ ΒΙΑ  &amp; ΤΟΝ ΕΚΦΟΒΙΣΜΟ ΣΤΗΝ ΠΕΡΙΦΕΡΕΙΑΚΗ Δ/ΝΣΗ ΕΚΠ/ΣΗΣ ΑΤΤΙΚΗΣ</a:t>
            </a:r>
            <a:endParaRPr lang="el-GR" dirty="0"/>
          </a:p>
        </p:txBody>
      </p:sp>
      <p:sp>
        <p:nvSpPr>
          <p:cNvPr id="3" name="Υπότιτλος 2"/>
          <p:cNvSpPr>
            <a:spLocks noGrp="1"/>
          </p:cNvSpPr>
          <p:nvPr>
            <p:ph type="subTitle" idx="1"/>
          </p:nvPr>
        </p:nvSpPr>
        <p:spPr/>
        <p:txBody>
          <a:bodyPr>
            <a:normAutofit lnSpcReduction="10000"/>
          </a:bodyPr>
          <a:lstStyle/>
          <a:p>
            <a:r>
              <a:rPr lang="el-GR" dirty="0" smtClean="0"/>
              <a:t>ΣΚΡΕΤΑΣ ΔΗΜΗΤΡΙΟΣ ΣΥΝΤΟΝΙΣΤΗΣ ΔΡΑΣΕΩΝ ΠΡΟΛΗΨΗΣ ΤΗΣ ΣΧΟΛΙΚΗΣ ΒΙΑΣ &amp; ΤΟΥ ΕΚΦΟΒΙΣΜΟΥ ΤΗΣ Π.Δ.Ε. ΑΤΤΙΚΗΣ- ΣΧΟΛΙΚΟΣ ΣΥΜΒΟΥΛΟΣ ΠΕ70</a:t>
            </a:r>
            <a:endParaRPr lang="el-GR" dirty="0"/>
          </a:p>
        </p:txBody>
      </p:sp>
    </p:spTree>
    <p:extLst>
      <p:ext uri="{BB962C8B-B14F-4D97-AF65-F5344CB8AC3E}">
        <p14:creationId xmlns:p14="http://schemas.microsoft.com/office/powerpoint/2010/main" val="3991752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lvl="0"/>
            <a:r>
              <a:rPr lang="el-GR" b="1" dirty="0"/>
              <a:t>Διοργάνωση Ημερίδας σε συνεργασία με την Ένωση Γονέων Κορυδαλλού με θέμα: «Πρόληψη της </a:t>
            </a:r>
            <a:r>
              <a:rPr lang="el-GR" b="1" dirty="0" err="1"/>
              <a:t>ενδοσχολικής</a:t>
            </a:r>
            <a:r>
              <a:rPr lang="el-GR" b="1" dirty="0"/>
              <a:t> Βίας και Εκφοβισμού»</a:t>
            </a:r>
            <a:endParaRPr lang="el-GR" dirty="0"/>
          </a:p>
          <a:p>
            <a:r>
              <a:rPr lang="el-GR" dirty="0"/>
              <a:t>         Στην εκδήλωση συμμετείχαν:</a:t>
            </a:r>
          </a:p>
          <a:p>
            <a:pPr lvl="0"/>
            <a:r>
              <a:rPr lang="el-GR" dirty="0"/>
              <a:t>το Τμήμα Δίωξης </a:t>
            </a:r>
            <a:r>
              <a:rPr lang="el-GR" dirty="0" err="1"/>
              <a:t>Ηλ</a:t>
            </a:r>
            <a:r>
              <a:rPr lang="el-GR" dirty="0"/>
              <a:t>/</a:t>
            </a:r>
            <a:r>
              <a:rPr lang="el-GR" dirty="0" err="1"/>
              <a:t>κού</a:t>
            </a:r>
            <a:r>
              <a:rPr lang="el-GR" dirty="0"/>
              <a:t> Εγκλήματος-Τμήμα Προστασίας Ανηλίκων</a:t>
            </a:r>
          </a:p>
          <a:p>
            <a:pPr lvl="0"/>
            <a:r>
              <a:rPr lang="el-GR" dirty="0"/>
              <a:t> ειδικοί επιστήμονες των  Κοινωνικών  Υπηρεσιών του Δήμου Κορυδαλλού.</a:t>
            </a:r>
          </a:p>
          <a:p>
            <a:pPr lvl="0"/>
            <a:r>
              <a:rPr lang="el-GR" dirty="0"/>
              <a:t>Οι Σχολικοί Σύμβουλοι, Υπεύθυνοι Δράσεων Πρόληψης Σχολικής Βίας και Εκφοβισμού των Δ/</a:t>
            </a:r>
            <a:r>
              <a:rPr lang="el-GR" dirty="0" err="1"/>
              <a:t>νσεων</a:t>
            </a:r>
            <a:r>
              <a:rPr lang="el-GR" dirty="0"/>
              <a:t> Α΄/</a:t>
            </a:r>
            <a:r>
              <a:rPr lang="el-GR" dirty="0" err="1"/>
              <a:t>θμιας</a:t>
            </a:r>
            <a:r>
              <a:rPr lang="el-GR" dirty="0"/>
              <a:t> και Β΄/</a:t>
            </a:r>
            <a:r>
              <a:rPr lang="el-GR" dirty="0" err="1"/>
              <a:t>θμιας</a:t>
            </a:r>
            <a:r>
              <a:rPr lang="el-GR" dirty="0"/>
              <a:t> </a:t>
            </a:r>
            <a:r>
              <a:rPr lang="el-GR" dirty="0" err="1"/>
              <a:t>Εκπ</a:t>
            </a:r>
            <a:r>
              <a:rPr lang="el-GR" dirty="0"/>
              <a:t>/σης Πειραιά.</a:t>
            </a:r>
          </a:p>
          <a:p>
            <a:pPr lvl="0"/>
            <a:r>
              <a:rPr lang="el-GR"/>
              <a:t>Ο Συμβουλευτικός Σταθμός Νέων Πειραιά.</a:t>
            </a:r>
          </a:p>
          <a:p>
            <a:endParaRPr lang="el-GR"/>
          </a:p>
        </p:txBody>
      </p:sp>
    </p:spTree>
    <p:extLst>
      <p:ext uri="{BB962C8B-B14F-4D97-AF65-F5344CB8AC3E}">
        <p14:creationId xmlns:p14="http://schemas.microsoft.com/office/powerpoint/2010/main" val="3061019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pPr lvl="0"/>
            <a:r>
              <a:rPr lang="el-GR" b="1" dirty="0"/>
              <a:t>ΠΕΡΙΣΤΑΤΙΚΑ ΣΧΟΛΙΚΗΣ ΒΙΑΣ ΚΑΙ ΕΚΦΟΒΙΣΜΟΥ Μάρτιος-Ιούνιος 2014:</a:t>
            </a:r>
            <a:endParaRPr lang="el-GR" dirty="0"/>
          </a:p>
          <a:p>
            <a:r>
              <a:rPr lang="el-GR" dirty="0"/>
              <a:t>Αναφέρθηκαν </a:t>
            </a:r>
            <a:r>
              <a:rPr lang="el-GR" b="1" dirty="0"/>
              <a:t>26</a:t>
            </a:r>
            <a:r>
              <a:rPr lang="el-GR" dirty="0"/>
              <a:t> περιστατικά εκ των οποίων τα </a:t>
            </a:r>
            <a:r>
              <a:rPr lang="el-GR" b="1" dirty="0"/>
              <a:t>19 αφορούσαν την Α΄/</a:t>
            </a:r>
            <a:r>
              <a:rPr lang="el-GR" b="1" dirty="0" err="1"/>
              <a:t>θμια</a:t>
            </a:r>
            <a:r>
              <a:rPr lang="el-GR" b="1" dirty="0"/>
              <a:t> </a:t>
            </a:r>
            <a:r>
              <a:rPr lang="el-GR" b="1" dirty="0" err="1"/>
              <a:t>Εκπ</a:t>
            </a:r>
            <a:r>
              <a:rPr lang="el-GR" b="1" dirty="0"/>
              <a:t>/ση </a:t>
            </a:r>
            <a:r>
              <a:rPr lang="el-GR" dirty="0"/>
              <a:t>και τα </a:t>
            </a:r>
            <a:r>
              <a:rPr lang="el-GR" b="1" dirty="0"/>
              <a:t>7 τη Β΄/</a:t>
            </a:r>
            <a:r>
              <a:rPr lang="el-GR" b="1" dirty="0" err="1"/>
              <a:t>θμια</a:t>
            </a:r>
            <a:r>
              <a:rPr lang="el-GR" b="1" dirty="0"/>
              <a:t> </a:t>
            </a:r>
            <a:r>
              <a:rPr lang="el-GR" b="1" dirty="0" err="1"/>
              <a:t>Εκπ</a:t>
            </a:r>
            <a:r>
              <a:rPr lang="el-GR" b="1" dirty="0"/>
              <a:t>/ση.</a:t>
            </a:r>
            <a:endParaRPr lang="el-GR" dirty="0"/>
          </a:p>
          <a:p>
            <a:r>
              <a:rPr lang="el-GR" dirty="0"/>
              <a:t>Υπήρξε διαχείριση με κάθε ενδεδειγμένο παιδαγωγικό τρόπο και παρέμβαση όλων των αρμόδιων υπευθύνων.</a:t>
            </a:r>
          </a:p>
          <a:p>
            <a:pPr lvl="0"/>
            <a:r>
              <a:rPr lang="el-GR" b="1" dirty="0"/>
              <a:t>Πραγματοποίηση ενημερωτικών συναντήσεων των Υπεύθυνων Δράσεων Πρόληψης της Σχολικής Βίας και του Εκφοβισμού ανά Δ/</a:t>
            </a:r>
            <a:r>
              <a:rPr lang="el-GR" b="1" dirty="0" err="1"/>
              <a:t>νση</a:t>
            </a:r>
            <a:r>
              <a:rPr lang="el-GR" b="1" dirty="0"/>
              <a:t> Π.Ε. και Δ.Ε.  της Περιφέρειας Αττικής.</a:t>
            </a:r>
            <a:endParaRPr lang="el-GR" dirty="0"/>
          </a:p>
          <a:p>
            <a:pPr lvl="0"/>
            <a:r>
              <a:rPr lang="el-GR" b="1" dirty="0" err="1"/>
              <a:t>Επικαιροποίηση</a:t>
            </a:r>
            <a:r>
              <a:rPr lang="el-GR" b="1" dirty="0"/>
              <a:t> των ονομάτων Υπεύθυνων Δράσεων Πρόληψης της Σχολικής Βίας και του Εκφοβισμού των Σχολικών Μονάδων  της Περιφέρειας Αττικής.</a:t>
            </a:r>
            <a:endParaRPr lang="el-GR" dirty="0"/>
          </a:p>
          <a:p>
            <a:r>
              <a:rPr lang="el-GR" b="1" dirty="0"/>
              <a:t>Επιμόρφωση Υπεύθυνων Σχολικών Μονάδων από τους Υπεύθυνους Δράσεων Πρόληψης της Σχολικής Βίας και του Εκφοβισμού ανά Δ/</a:t>
            </a:r>
            <a:r>
              <a:rPr lang="el-GR" b="1" dirty="0" err="1"/>
              <a:t>νση</a:t>
            </a:r>
            <a:r>
              <a:rPr lang="el-GR" b="1" dirty="0"/>
              <a:t> Π.Ε. και Δ.Ε.  της Περιφέρειας Αττικής</a:t>
            </a:r>
            <a:endParaRPr lang="el-GR" dirty="0"/>
          </a:p>
        </p:txBody>
      </p:sp>
    </p:spTree>
    <p:extLst>
      <p:ext uri="{BB962C8B-B14F-4D97-AF65-F5344CB8AC3E}">
        <p14:creationId xmlns:p14="http://schemas.microsoft.com/office/powerpoint/2010/main" val="2618322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1143000"/>
          </a:xfrm>
        </p:spPr>
        <p:txBody>
          <a:bodyPr/>
          <a:lstStyle/>
          <a:p>
            <a:endParaRPr lang="el-GR"/>
          </a:p>
        </p:txBody>
      </p:sp>
      <p:sp>
        <p:nvSpPr>
          <p:cNvPr id="3" name="Θέση περιεχομένου 2"/>
          <p:cNvSpPr>
            <a:spLocks noGrp="1"/>
          </p:cNvSpPr>
          <p:nvPr>
            <p:ph idx="1"/>
          </p:nvPr>
        </p:nvSpPr>
        <p:spPr/>
        <p:txBody>
          <a:bodyPr>
            <a:normAutofit fontScale="55000" lnSpcReduction="20000"/>
          </a:bodyPr>
          <a:lstStyle/>
          <a:p>
            <a:pPr lvl="0"/>
            <a:r>
              <a:rPr lang="el-GR" b="1" dirty="0"/>
              <a:t>Συμμετοχή Σχολικών Μονάδων Π.Ε. της Περιφέρειας Αττικής στην εκδήλωση του Τμήματος Δίωξης Ηλεκτρονικού Εγκλήματος του Υπουργείου Δημόσιας Τάξης και Προστασίας του Πολίτη, σχετικά με την ασφαλή πλοήγηση των μαθητών στο Διαδίκτυο.</a:t>
            </a:r>
            <a:endParaRPr lang="el-GR" dirty="0"/>
          </a:p>
          <a:p>
            <a:pPr lvl="0"/>
            <a:r>
              <a:rPr lang="el-GR" b="1" dirty="0"/>
              <a:t>Ορισμός Περιφερειακών Ομάδων Δράσεων Πρόληψης (ΠΟΔΠ) της Σχολικής Βίας και του Εκφοβισμού ανά Δ/</a:t>
            </a:r>
            <a:r>
              <a:rPr lang="el-GR" b="1" dirty="0" err="1"/>
              <a:t>νση</a:t>
            </a:r>
            <a:r>
              <a:rPr lang="el-GR" b="1" dirty="0"/>
              <a:t> Π.Ε. και Δ.Ε.  της ΠΔΕ Αττικής, σύμφωνα με την υπ’ αρ. 4077/28-4-2014 Εγκύκλιο του Υ.ΠΑΙ.Θ.</a:t>
            </a:r>
            <a:endParaRPr lang="el-GR" dirty="0"/>
          </a:p>
          <a:p>
            <a:pPr lvl="0"/>
            <a:r>
              <a:rPr lang="el-GR" b="1" dirty="0"/>
              <a:t>Συμμετοχή του Συντονιστή του Παρατηρητηρίου της ΠΔΕ Αττικής στο 1</a:t>
            </a:r>
            <a:r>
              <a:rPr lang="el-GR" b="1" baseline="30000" dirty="0"/>
              <a:t>ο</a:t>
            </a:r>
            <a:r>
              <a:rPr lang="el-GR" b="1" dirty="0"/>
              <a:t> Επιστημονικό Συνέδριο του Ευρωπαϊκού Δικτύου κατά του Σχολικού Εκφοβισμού, με τίτλο: «Το Φαινόμενο του Εκφοβισμού στο σχολικό και διαδικτυακό περιβάλλον: Με το βλέμμα στην Ευρώπη».</a:t>
            </a:r>
            <a:endParaRPr lang="el-GR" dirty="0"/>
          </a:p>
          <a:p>
            <a:pPr lvl="0"/>
            <a:r>
              <a:rPr lang="el-GR" b="1" dirty="0"/>
              <a:t>Συμμετοχή των ομάδων ΠΟΔΠ της ΠΔΕ Αττικής στην Ημερίδα του Υ.ΠΑΙ.Θ. με τίτλο: «Σχολική Βία: Πρόδρομη δράση για την Αθήνα».</a:t>
            </a:r>
            <a:endParaRPr lang="el-GR" dirty="0"/>
          </a:p>
          <a:p>
            <a:pPr lvl="0"/>
            <a:r>
              <a:rPr lang="el-GR" b="1" dirty="0"/>
              <a:t>Αντικατάσταση του μέλους ΠΟΔΠ της ΔΔΕ Β΄ Αθήνας κ. </a:t>
            </a:r>
            <a:r>
              <a:rPr lang="el-GR" b="1" dirty="0" err="1"/>
              <a:t>Καυκά</a:t>
            </a:r>
            <a:r>
              <a:rPr lang="el-GR" b="1" dirty="0"/>
              <a:t> Γεωργίας από τον κ. </a:t>
            </a:r>
            <a:r>
              <a:rPr lang="el-GR" b="1" dirty="0" err="1"/>
              <a:t>Λαγουδάκο</a:t>
            </a:r>
            <a:r>
              <a:rPr lang="el-GR" b="1" dirty="0"/>
              <a:t> Μιχάλη (με το υπ’ αρ. 9769/20-8-2014 έγγραφο της ΠΔΕ Αττικής)</a:t>
            </a:r>
            <a:endParaRPr lang="el-GR" dirty="0"/>
          </a:p>
          <a:p>
            <a:endParaRPr lang="el-GR" dirty="0"/>
          </a:p>
        </p:txBody>
      </p:sp>
    </p:spTree>
    <p:extLst>
      <p:ext uri="{BB962C8B-B14F-4D97-AF65-F5344CB8AC3E}">
        <p14:creationId xmlns:p14="http://schemas.microsoft.com/office/powerpoint/2010/main" val="1093560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pPr lvl="0"/>
            <a:r>
              <a:rPr lang="el-GR" b="1" dirty="0"/>
              <a:t>ΠΕΡΙΣΤΑΤΙΚΑ ΣΧΟΛΙΚΗΣ ΒΙΑΣ ΚΑΙ ΕΚΦΟΒΙΣΜΟΥ Σεπτέμβριος-Δεκέμβριος 2014:</a:t>
            </a:r>
            <a:endParaRPr lang="el-GR" dirty="0"/>
          </a:p>
          <a:p>
            <a:r>
              <a:rPr lang="el-GR" dirty="0"/>
              <a:t>Αναφέρθηκαν </a:t>
            </a:r>
            <a:r>
              <a:rPr lang="el-GR" b="1" dirty="0"/>
              <a:t>17</a:t>
            </a:r>
            <a:r>
              <a:rPr lang="el-GR" dirty="0"/>
              <a:t> περιστατικά εκ των οποίων τα </a:t>
            </a:r>
            <a:r>
              <a:rPr lang="el-GR" b="1" dirty="0"/>
              <a:t>11 αφορούσαν την Α΄/</a:t>
            </a:r>
            <a:r>
              <a:rPr lang="el-GR" b="1" dirty="0" err="1"/>
              <a:t>θμια</a:t>
            </a:r>
            <a:r>
              <a:rPr lang="el-GR" b="1" dirty="0"/>
              <a:t> </a:t>
            </a:r>
            <a:r>
              <a:rPr lang="el-GR" b="1" dirty="0" err="1"/>
              <a:t>Εκπ</a:t>
            </a:r>
            <a:r>
              <a:rPr lang="el-GR" b="1" dirty="0"/>
              <a:t>/ση </a:t>
            </a:r>
            <a:r>
              <a:rPr lang="el-GR" dirty="0"/>
              <a:t>και τα </a:t>
            </a:r>
            <a:r>
              <a:rPr lang="el-GR" b="1" dirty="0"/>
              <a:t>6 τη Β΄/</a:t>
            </a:r>
            <a:r>
              <a:rPr lang="el-GR" b="1" dirty="0" err="1"/>
              <a:t>θμια</a:t>
            </a:r>
            <a:r>
              <a:rPr lang="el-GR" b="1" dirty="0"/>
              <a:t> </a:t>
            </a:r>
            <a:r>
              <a:rPr lang="el-GR" b="1" dirty="0" err="1"/>
              <a:t>Εκπ</a:t>
            </a:r>
            <a:r>
              <a:rPr lang="el-GR" b="1" dirty="0"/>
              <a:t>/ση.</a:t>
            </a:r>
            <a:endParaRPr lang="el-GR" dirty="0"/>
          </a:p>
          <a:p>
            <a:r>
              <a:rPr lang="el-GR" dirty="0"/>
              <a:t>Υπήρξε διαχείριση με κάθε ενδεδειγμένο παιδαγωγικό τρόπο και παρέμβαση όλων των αρμόδιων υπευθύνων</a:t>
            </a:r>
          </a:p>
          <a:p>
            <a:pPr lvl="0"/>
            <a:r>
              <a:rPr lang="el-GR" b="1" dirty="0" err="1"/>
              <a:t>Επικαιροποίηση</a:t>
            </a:r>
            <a:r>
              <a:rPr lang="el-GR" b="1" dirty="0"/>
              <a:t> ονομάτων των εκπαιδευτικών, Υπεύθυνων Σχολικών Μονάδων για την πρόληψη της Σχολικής Βίας και του Εκφοβισμού (με το υπ’ αρ.Φ.49/12502/19-9-2014 έγγραφο της ΠΔΕ Αττικής)</a:t>
            </a:r>
            <a:endParaRPr lang="el-GR" dirty="0"/>
          </a:p>
          <a:p>
            <a:pPr lvl="0"/>
            <a:r>
              <a:rPr lang="el-GR" b="1" dirty="0"/>
              <a:t>Εφαρμογή της εγκυκλίου υλοποίησης των πράξεων «Ανάπτυξη  και Λειτουργία Δικτύου Πρόληψης και Αντιμετώπισης φαινομένων της Σχολικής Βίας και του Εκφοβισμού (ΣΒΕ) στους άξονες προτεραιότητας1,2 και 3»του ΕΠ «Εκπαίδευση και Διά Βίου Μάθηση», σχολικού έτους 2014-2015(με το υπ’ αρ. 9103/03-10-2014 έγγραφο του Υ.ΠΑΙ.Θ.)</a:t>
            </a:r>
            <a:endParaRPr lang="el-GR" dirty="0"/>
          </a:p>
          <a:p>
            <a:endParaRPr lang="el-GR" dirty="0"/>
          </a:p>
        </p:txBody>
      </p:sp>
    </p:spTree>
    <p:extLst>
      <p:ext uri="{BB962C8B-B14F-4D97-AF65-F5344CB8AC3E}">
        <p14:creationId xmlns:p14="http://schemas.microsoft.com/office/powerpoint/2010/main" val="468754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lvl="0"/>
            <a:r>
              <a:rPr lang="el-GR" b="1" dirty="0"/>
              <a:t>Αντικατάσταση  του μέλους ΠΟΔΠ της ΔΔΕ Α΄ Αθήνας κ. </a:t>
            </a:r>
            <a:r>
              <a:rPr lang="el-GR" b="1" dirty="0" err="1"/>
              <a:t>Μαυροειδή</a:t>
            </a:r>
            <a:r>
              <a:rPr lang="el-GR" b="1" dirty="0"/>
              <a:t> Νικολάου από τον κ. Λεωνίδα </a:t>
            </a:r>
            <a:r>
              <a:rPr lang="el-GR" b="1" dirty="0" err="1"/>
              <a:t>Μάντζο</a:t>
            </a:r>
            <a:r>
              <a:rPr lang="el-GR" b="1" dirty="0"/>
              <a:t> (με το υπ’ αρ. 13840/6-10-2014 έγγραφο της ΠΔΕ Αττικής)</a:t>
            </a:r>
            <a:endParaRPr lang="el-GR" dirty="0"/>
          </a:p>
          <a:p>
            <a:pPr lvl="0"/>
            <a:r>
              <a:rPr lang="el-GR" b="1" dirty="0" err="1"/>
              <a:t>Επικαιροποίηση</a:t>
            </a:r>
            <a:r>
              <a:rPr lang="el-GR" b="1" dirty="0"/>
              <a:t> της ιστοσελίδας του Παρατηρητηρίου και Δημιουργία φόρμας καταχώρισης περιστατικών ΣΒΕ (με το υπ’ αρ. Φ.49/16760/19-11-2014 έγγραφο της ΠΔΕ Αττικής)</a:t>
            </a:r>
            <a:endParaRPr lang="el-GR" dirty="0"/>
          </a:p>
          <a:p>
            <a:pPr lvl="0"/>
            <a:r>
              <a:rPr lang="el-GR" dirty="0"/>
              <a:t>Ανάρτηση σχετικού ηλεκτρονικού υλικού</a:t>
            </a:r>
          </a:p>
          <a:p>
            <a:pPr lvl="0"/>
            <a:r>
              <a:rPr lang="el-GR" dirty="0"/>
              <a:t>Ανακοίνωση υλοποίησης Δράσεων Πρόληψης και Αντιμετώπισης ΣΒΕ</a:t>
            </a:r>
          </a:p>
          <a:p>
            <a:pPr lvl="0"/>
            <a:r>
              <a:rPr lang="el-GR" dirty="0"/>
              <a:t>Κοινοποίηση Δράσεων</a:t>
            </a:r>
          </a:p>
          <a:p>
            <a:endParaRPr lang="el-GR" dirty="0"/>
          </a:p>
        </p:txBody>
      </p:sp>
    </p:spTree>
    <p:extLst>
      <p:ext uri="{BB962C8B-B14F-4D97-AF65-F5344CB8AC3E}">
        <p14:creationId xmlns:p14="http://schemas.microsoft.com/office/powerpoint/2010/main" val="1875773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normAutofit fontScale="62500" lnSpcReduction="20000"/>
          </a:bodyPr>
          <a:lstStyle/>
          <a:p>
            <a:pPr lvl="0"/>
            <a:r>
              <a:rPr lang="el-GR" b="1" dirty="0"/>
              <a:t>ΠΕΡΙΣΤΑΤΙΚΑ ΣΧΟΛΙΚΗΣ ΒΙΑΣ ΚΑΙ ΕΚΦΟΒΙΣΜΟΥ Ιανουάριος -Φεβρουάριος 2015:</a:t>
            </a:r>
            <a:endParaRPr lang="el-GR" dirty="0"/>
          </a:p>
          <a:p>
            <a:r>
              <a:rPr lang="el-GR" dirty="0"/>
              <a:t>Αναφέρθηκαν </a:t>
            </a:r>
            <a:r>
              <a:rPr lang="el-GR" b="1" dirty="0"/>
              <a:t>10</a:t>
            </a:r>
            <a:r>
              <a:rPr lang="el-GR" dirty="0"/>
              <a:t> περιστατικά εκ των οποίων τα </a:t>
            </a:r>
            <a:r>
              <a:rPr lang="el-GR" b="1" dirty="0"/>
              <a:t>7 αφορούσαν την Α΄/</a:t>
            </a:r>
            <a:r>
              <a:rPr lang="el-GR" b="1" dirty="0" err="1"/>
              <a:t>θμια</a:t>
            </a:r>
            <a:r>
              <a:rPr lang="el-GR" b="1" dirty="0"/>
              <a:t> </a:t>
            </a:r>
            <a:r>
              <a:rPr lang="el-GR" b="1" dirty="0" err="1"/>
              <a:t>Εκπ</a:t>
            </a:r>
            <a:r>
              <a:rPr lang="el-GR" b="1" dirty="0"/>
              <a:t>/ση </a:t>
            </a:r>
            <a:r>
              <a:rPr lang="el-GR" dirty="0"/>
              <a:t>και τα </a:t>
            </a:r>
            <a:r>
              <a:rPr lang="el-GR" b="1" dirty="0"/>
              <a:t>3 τη Β΄/</a:t>
            </a:r>
            <a:r>
              <a:rPr lang="el-GR" b="1" dirty="0" err="1"/>
              <a:t>θμια</a:t>
            </a:r>
            <a:r>
              <a:rPr lang="el-GR" b="1" dirty="0"/>
              <a:t> </a:t>
            </a:r>
            <a:r>
              <a:rPr lang="el-GR" b="1" dirty="0" err="1"/>
              <a:t>Εκπ</a:t>
            </a:r>
            <a:r>
              <a:rPr lang="el-GR" b="1" dirty="0"/>
              <a:t>/ση.</a:t>
            </a:r>
            <a:endParaRPr lang="el-GR" dirty="0"/>
          </a:p>
          <a:p>
            <a:r>
              <a:rPr lang="el-GR" dirty="0"/>
              <a:t>Υπήρξε διαχείριση με κάθε ενδεδειγμένο παιδαγωγικό τρόπο και παρέμβαση όλων των αρμόδιων υπευθύνων</a:t>
            </a:r>
          </a:p>
          <a:p>
            <a:pPr lvl="0"/>
            <a:r>
              <a:rPr lang="el-GR" b="1" dirty="0"/>
              <a:t>Αποστολή πρακτικών της ΕΣΥΔΠ Αττικής (με το υπ’ αρ. Φ.49/1149/02-02-2015 έγγραφο της ΠΔΕ Αττικής)</a:t>
            </a:r>
            <a:endParaRPr lang="el-GR" dirty="0"/>
          </a:p>
          <a:p>
            <a:pPr lvl="0"/>
            <a:r>
              <a:rPr lang="el-GR" b="1" dirty="0"/>
              <a:t>Αντικατάσταση της Υπεύθυνης Δράσεων Πρόληψης της Σχολικής Βίας και του Εκφοβισμού της ΔΠΕ Πειραιά κ. </a:t>
            </a:r>
            <a:r>
              <a:rPr lang="el-GR" b="1" dirty="0" err="1"/>
              <a:t>Καρυδά</a:t>
            </a:r>
            <a:r>
              <a:rPr lang="el-GR" b="1" dirty="0"/>
              <a:t> Ελένης από την κ. </a:t>
            </a:r>
            <a:r>
              <a:rPr lang="el-GR" b="1" dirty="0" err="1"/>
              <a:t>Μίλεση</a:t>
            </a:r>
            <a:r>
              <a:rPr lang="el-GR" b="1" dirty="0"/>
              <a:t> Χριστίνα (με το υπ’ αρ. Φ.49./1359/06-02-2015 έγγραφο της ΠΔΕ Αττικής)</a:t>
            </a:r>
            <a:endParaRPr lang="el-GR" dirty="0"/>
          </a:p>
          <a:p>
            <a:pPr lvl="0"/>
            <a:r>
              <a:rPr lang="el-GR" b="1" dirty="0"/>
              <a:t>Ενημέρωση μελών ΠΟΔΠ και ΟΔΠ της ΠΔΕ Αττικής για την επικείμενη επιμόρφωση του Υ.ΠΟ.ΠΑΙΘ. και την 6</a:t>
            </a:r>
            <a:r>
              <a:rPr lang="el-GR" b="1" baseline="30000" dirty="0"/>
              <a:t>η</a:t>
            </a:r>
            <a:r>
              <a:rPr lang="el-GR" b="1" dirty="0"/>
              <a:t> Μαρτίου, Πανελλήνια Ημέρα κατά της Σχολικής Βίας (με το υπ’ αρ. Φ.49. 2320/02-03-2015 έγγραφο της ΠΔΕ Αττικής)</a:t>
            </a:r>
            <a:endParaRPr lang="el-GR" dirty="0"/>
          </a:p>
          <a:p>
            <a:r>
              <a:rPr lang="el-GR" b="1" dirty="0"/>
              <a:t> </a:t>
            </a:r>
            <a:endParaRPr lang="el-GR" dirty="0"/>
          </a:p>
          <a:p>
            <a:endParaRPr lang="el-GR" dirty="0"/>
          </a:p>
        </p:txBody>
      </p:sp>
    </p:spTree>
    <p:extLst>
      <p:ext uri="{BB962C8B-B14F-4D97-AF65-F5344CB8AC3E}">
        <p14:creationId xmlns:p14="http://schemas.microsoft.com/office/powerpoint/2010/main" val="4117452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pPr lvl="0"/>
            <a:r>
              <a:rPr lang="el-GR" b="1" dirty="0"/>
              <a:t>ΠΕΡΙΣΤΑΤΙΚΑ ΣΧΟΛΙΚΗΣ ΒΙΑΣ ΚΑΙ ΕΚΦΟΒΙΣΜΟΥ Ιανουάριος-Φεβρουάριος 2014 :</a:t>
            </a:r>
            <a:endParaRPr lang="el-GR" dirty="0"/>
          </a:p>
          <a:p>
            <a:r>
              <a:rPr lang="el-GR" dirty="0"/>
              <a:t>Αναφέρθηκαν </a:t>
            </a:r>
            <a:r>
              <a:rPr lang="el-GR" b="1" dirty="0"/>
              <a:t>13</a:t>
            </a:r>
            <a:r>
              <a:rPr lang="el-GR" dirty="0"/>
              <a:t> περιστατικά ,εκ των οποίων τα </a:t>
            </a:r>
            <a:r>
              <a:rPr lang="el-GR" b="1" dirty="0"/>
              <a:t>10 αφορούν την Α΄/</a:t>
            </a:r>
            <a:r>
              <a:rPr lang="el-GR" b="1" dirty="0" err="1"/>
              <a:t>θμια</a:t>
            </a:r>
            <a:r>
              <a:rPr lang="el-GR" b="1" dirty="0"/>
              <a:t> </a:t>
            </a:r>
            <a:r>
              <a:rPr lang="el-GR" b="1" dirty="0" err="1"/>
              <a:t>Εκπ</a:t>
            </a:r>
            <a:r>
              <a:rPr lang="el-GR" b="1" dirty="0"/>
              <a:t>/ση και τα 3 τη Β΄/</a:t>
            </a:r>
            <a:r>
              <a:rPr lang="el-GR" b="1" dirty="0" err="1"/>
              <a:t>θμια</a:t>
            </a:r>
            <a:r>
              <a:rPr lang="el-GR" dirty="0"/>
              <a:t>. Υπήρξε διαχείριση με κάθε ενδεδειγμένο παιδαγωγικό τρόπο και παρέμβαση όλων των αρμόδιων υπευθύνων.</a:t>
            </a:r>
          </a:p>
          <a:p>
            <a:pPr lvl="0"/>
            <a:r>
              <a:rPr lang="el-GR" b="1" dirty="0"/>
              <a:t>Ορισμός Υπεύθυνων Δράσεων Πρόληψης της Σχολικής Βίας και του Εκφοβισμού ανά Δ/</a:t>
            </a:r>
            <a:r>
              <a:rPr lang="el-GR" b="1" dirty="0" err="1"/>
              <a:t>νση</a:t>
            </a:r>
            <a:r>
              <a:rPr lang="el-GR" b="1" dirty="0"/>
              <a:t> Π.Ε. και Δ.Ε.  της ΠΔΕ Αττικής και ομάδων υποστήριξης:</a:t>
            </a:r>
            <a:endParaRPr lang="el-GR" dirty="0"/>
          </a:p>
          <a:p>
            <a:r>
              <a:rPr lang="el-GR" dirty="0"/>
              <a:t>Με βάση το </a:t>
            </a:r>
            <a:r>
              <a:rPr lang="el-GR" dirty="0" err="1"/>
              <a:t>υπ΄αριθ</a:t>
            </a:r>
            <a:r>
              <a:rPr lang="el-GR" dirty="0"/>
              <a:t>. 195630/Γ1/19-12-2013 έγγραφο ανά Δ/</a:t>
            </a:r>
            <a:r>
              <a:rPr lang="el-GR" dirty="0" err="1"/>
              <a:t>νση</a:t>
            </a:r>
            <a:r>
              <a:rPr lang="el-GR" dirty="0"/>
              <a:t>  Π.Ε. και Δ.Ε. ορίστηκαν Υπεύθυνοι Σχολικοί Σύμβουλοι για Δράσεις Πρόληψης της Σχολικής Βίας και του Εκφοβισμού όπως και οι  Ομάδες Υποστήριξής τους αποτελούμενες από τους Υπεύθυνους των Συμβουλευτικών Σταθμών Νέων και Αγωγής Υγείας.</a:t>
            </a:r>
          </a:p>
          <a:p>
            <a:r>
              <a:rPr lang="el-GR"/>
              <a:t>Απεστάλη μήνυμα-χαιρετισμός στα μέλη του Δικτύου για την Πρόληψη της Σχολικής Βίας και του </a:t>
            </a:r>
          </a:p>
        </p:txBody>
      </p:sp>
    </p:spTree>
    <p:extLst>
      <p:ext uri="{BB962C8B-B14F-4D97-AF65-F5344CB8AC3E}">
        <p14:creationId xmlns:p14="http://schemas.microsoft.com/office/powerpoint/2010/main" val="2724719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 Το  </a:t>
            </a:r>
            <a:r>
              <a:rPr lang="el-GR" b="1" dirty="0"/>
              <a:t>Παρατηρητήριο της Περιφερειακής Δ/</a:t>
            </a:r>
            <a:r>
              <a:rPr lang="el-GR" b="1" dirty="0" err="1"/>
              <a:t>νσης</a:t>
            </a:r>
            <a:r>
              <a:rPr lang="el-GR" b="1" dirty="0"/>
              <a:t> Εκ/σης Αττικής</a:t>
            </a:r>
            <a:r>
              <a:rPr lang="el-GR" dirty="0"/>
              <a:t>  στα δύο χρόνια της λειτουργίας του με τη συνεχή  στήριξη και  συνεργασία του Περιφερειακού Δ/</a:t>
            </a:r>
            <a:r>
              <a:rPr lang="el-GR" dirty="0" err="1"/>
              <a:t>ντή</a:t>
            </a:r>
            <a:r>
              <a:rPr lang="el-GR" dirty="0"/>
              <a:t> Αττικής, </a:t>
            </a:r>
            <a:r>
              <a:rPr lang="el-GR" b="1" dirty="0"/>
              <a:t>κ. </a:t>
            </a:r>
            <a:r>
              <a:rPr lang="el-GR" b="1" dirty="0" err="1"/>
              <a:t>Γκίνη</a:t>
            </a:r>
            <a:r>
              <a:rPr lang="el-GR" b="1" dirty="0"/>
              <a:t> Δημητρίου</a:t>
            </a:r>
            <a:r>
              <a:rPr lang="el-GR" dirty="0"/>
              <a:t>, κάνοντας έναν απολογισμό  για τα έτη 2013, 2014 έως και σήμερα έχει να επιδείξει το εξής έργο:</a:t>
            </a:r>
          </a:p>
          <a:p>
            <a:r>
              <a:rPr lang="el-GR" dirty="0"/>
              <a:t> </a:t>
            </a:r>
          </a:p>
          <a:p>
            <a:r>
              <a:rPr lang="el-GR" dirty="0"/>
              <a:t>Το </a:t>
            </a:r>
            <a:r>
              <a:rPr lang="el-GR" b="1" dirty="0"/>
              <a:t>Παρατηρητήριο</a:t>
            </a:r>
            <a:r>
              <a:rPr lang="el-GR" dirty="0"/>
              <a:t> έστειλε έγγραφο χαιρετισμού προς τα στελέχη της εκπαίδευσης και προς όλους τους συναδέλφους το οποίο συμπεριελάμβανε και ένα αρχικό πλάνο  δράσης. Ακολούθησαν προτάσεις και προβληματισμοί για τη λειτουργία του Παρατηρητηρίου Αττικής  ύστερα από συνάντηση με την τότε ηγεσία του Υπουργείου. Από κει και έπειτα ξεκίνησε η Δράση του. </a:t>
            </a:r>
            <a:r>
              <a:rPr lang="el-GR"/>
              <a:t>Πιο συγκεκριμένα καταγράφονται:</a:t>
            </a:r>
          </a:p>
          <a:p>
            <a:endParaRPr lang="el-GR"/>
          </a:p>
        </p:txBody>
      </p:sp>
    </p:spTree>
    <p:extLst>
      <p:ext uri="{BB962C8B-B14F-4D97-AF65-F5344CB8AC3E}">
        <p14:creationId xmlns:p14="http://schemas.microsoft.com/office/powerpoint/2010/main" val="3140056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pPr lvl="0"/>
            <a:r>
              <a:rPr lang="el-GR" b="1" dirty="0"/>
              <a:t>Δημιουργία ειδικού χώρου για το Παρατηρητήριο στον </a:t>
            </a:r>
            <a:r>
              <a:rPr lang="el-GR" b="1" dirty="0" err="1"/>
              <a:t>ιστότοπο</a:t>
            </a:r>
            <a:r>
              <a:rPr lang="el-GR" b="1" dirty="0"/>
              <a:t> της ΠΔΕ Αττικής</a:t>
            </a:r>
            <a:endParaRPr lang="el-GR" dirty="0"/>
          </a:p>
          <a:p>
            <a:pPr lvl="0"/>
            <a:r>
              <a:rPr lang="el-GR" b="1" dirty="0"/>
              <a:t>ΠΕΡΙΣΤΑΤΙΚΑ ΣΧΟΛΙΚΗΣ ΒΙΑΣ ΚΑΙ ΕΚΦΟΒΙΣΜΟΥ Μάιος –Δεκέμβριος 2013:  </a:t>
            </a:r>
            <a:r>
              <a:rPr lang="el-GR" dirty="0"/>
              <a:t> </a:t>
            </a:r>
          </a:p>
          <a:p>
            <a:r>
              <a:rPr lang="el-GR" dirty="0"/>
              <a:t>             Έφτασαν</a:t>
            </a:r>
            <a:r>
              <a:rPr lang="el-GR" b="1" dirty="0"/>
              <a:t> 34</a:t>
            </a:r>
            <a:r>
              <a:rPr lang="el-GR" dirty="0"/>
              <a:t> περιστατικά </a:t>
            </a:r>
            <a:r>
              <a:rPr lang="el-GR" dirty="0" err="1"/>
              <a:t>ενδοσχολικής</a:t>
            </a:r>
            <a:r>
              <a:rPr lang="el-GR" dirty="0"/>
              <a:t> βίας και εκφοβισμού από τα οποία τα </a:t>
            </a:r>
            <a:r>
              <a:rPr lang="el-GR" b="1" dirty="0"/>
              <a:t>12 αφορούσαν την Α΄/</a:t>
            </a:r>
            <a:r>
              <a:rPr lang="el-GR" b="1" dirty="0" err="1"/>
              <a:t>θμια</a:t>
            </a:r>
            <a:r>
              <a:rPr lang="el-GR" b="1" dirty="0"/>
              <a:t>  και  22 τη Β΄/</a:t>
            </a:r>
            <a:r>
              <a:rPr lang="el-GR" b="1" dirty="0" err="1"/>
              <a:t>θμια</a:t>
            </a:r>
            <a:r>
              <a:rPr lang="el-GR" dirty="0"/>
              <a:t>.  Υπήρξε διαχείριση με κάθε ενδεδειγμένο παιδαγωγικό τρόπο και παρέμβαση όλων των  υπευθύνων αρμόδιων Σχολικών Συμβούλων Π.Ε., Σχολικών Συμβούλων Παιδαγωγικής Ευθύνης Δ.Ε., υπεύθυνων Αγωγής Υγείας και Υπευθύνων Συμβουλευτικών Σταθμών Νέων.</a:t>
            </a:r>
          </a:p>
          <a:p>
            <a:pPr lvl="0"/>
            <a:r>
              <a:rPr lang="el-GR" b="1" dirty="0"/>
              <a:t>Συγκέντρωση και αποστολή ανάλογου παιδαγωγικού υλικού προς αξιοποίηση στα σχολεία.</a:t>
            </a:r>
            <a:endParaRPr lang="el-GR" dirty="0"/>
          </a:p>
          <a:p>
            <a:pPr lvl="0"/>
            <a:r>
              <a:rPr lang="el-GR" b="1" dirty="0"/>
              <a:t>Συναντήσεις με γονείς και κηδεμόνες:</a:t>
            </a:r>
            <a:endParaRPr lang="el-GR" dirty="0"/>
          </a:p>
          <a:p>
            <a:endParaRPr lang="el-GR" dirty="0"/>
          </a:p>
        </p:txBody>
      </p:sp>
    </p:spTree>
    <p:extLst>
      <p:ext uri="{BB962C8B-B14F-4D97-AF65-F5344CB8AC3E}">
        <p14:creationId xmlns:p14="http://schemas.microsoft.com/office/powerpoint/2010/main" val="391579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lvl="0"/>
            <a:r>
              <a:rPr lang="el-GR" b="1" dirty="0"/>
              <a:t>Συναντήσεις με Σχολικούς Συμβούλους </a:t>
            </a:r>
            <a:r>
              <a:rPr lang="en-US" b="1" dirty="0"/>
              <a:t>:</a:t>
            </a:r>
            <a:endParaRPr lang="el-GR" dirty="0"/>
          </a:p>
          <a:p>
            <a:r>
              <a:rPr lang="el-GR" dirty="0"/>
              <a:t>Πέραν της τηλεφωνικής επικοινωνίας και της αλληλογραφίας με τους Συμβούλους για περιστατικά αυξημένης βαρύτητας, πραγματοποιήθηκαν προγραμματισμένες συναντήσεις στην ΠΔΕ Αττικής.</a:t>
            </a:r>
          </a:p>
          <a:p>
            <a:pPr lvl="0"/>
            <a:r>
              <a:rPr lang="el-GR" b="1" dirty="0"/>
              <a:t>Συνάντηση με εκπροσώπους της ΕΨΥΠΕ σχετικά με την αντιμετώπιση της Σχολικής Βίας στην Α΄/</a:t>
            </a:r>
            <a:r>
              <a:rPr lang="el-GR" b="1" dirty="0" err="1"/>
              <a:t>θμια</a:t>
            </a:r>
            <a:r>
              <a:rPr lang="el-GR" b="1" dirty="0"/>
              <a:t> Εκπαίδευση:</a:t>
            </a:r>
            <a:endParaRPr lang="el-GR" dirty="0"/>
          </a:p>
          <a:p>
            <a:r>
              <a:rPr lang="el-GR" dirty="0"/>
              <a:t>Ενημέρωση για συμμετοχή σχολείων Α΄/</a:t>
            </a:r>
            <a:r>
              <a:rPr lang="el-GR" dirty="0" err="1"/>
              <a:t>θμιας</a:t>
            </a:r>
            <a:r>
              <a:rPr lang="el-GR" dirty="0"/>
              <a:t> </a:t>
            </a:r>
            <a:r>
              <a:rPr lang="el-GR" dirty="0" err="1"/>
              <a:t>Εκπ</a:t>
            </a:r>
            <a:r>
              <a:rPr lang="el-GR" dirty="0"/>
              <a:t>/σης σε προγράμματα της ΕΨΥΠΕ κατά το </a:t>
            </a:r>
            <a:r>
              <a:rPr lang="el-GR" dirty="0" err="1"/>
              <a:t>σχ.έτος</a:t>
            </a:r>
            <a:r>
              <a:rPr lang="el-GR" dirty="0"/>
              <a:t> 2013-2014. </a:t>
            </a:r>
            <a:r>
              <a:rPr lang="el-GR"/>
              <a:t>Παραλαβή σχετικού πονήματος από περυσινές δραστηριότητες</a:t>
            </a:r>
          </a:p>
        </p:txBody>
      </p:sp>
    </p:spTree>
    <p:extLst>
      <p:ext uri="{BB962C8B-B14F-4D97-AF65-F5344CB8AC3E}">
        <p14:creationId xmlns:p14="http://schemas.microsoft.com/office/powerpoint/2010/main" val="716540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pPr lvl="0"/>
            <a:r>
              <a:rPr lang="el-GR" b="1" dirty="0"/>
              <a:t>Συνάντηση με κ. </a:t>
            </a:r>
            <a:r>
              <a:rPr lang="el-GR" b="1" dirty="0" err="1"/>
              <a:t>Κορμά</a:t>
            </a:r>
            <a:r>
              <a:rPr lang="el-GR" b="1" dirty="0"/>
              <a:t> Γεώργιο, Γιατρό/ειδικό Επιστήμονα:</a:t>
            </a:r>
            <a:endParaRPr lang="el-GR" dirty="0"/>
          </a:p>
          <a:p>
            <a:r>
              <a:rPr lang="el-GR" dirty="0"/>
              <a:t>Είναι υπεύθυνος της Γραμμής Βοηθείας “ΥΠΟΣΤΗΡΙΖΩ” της Μονάδας Εφηβικής Υγείας (Μ.Ε.Υ )για θέματα ασφάλειας του διαδικτύου. Είναι Συντονιστής Προγράμματος Κατάρτισης «Αριάδνη» 1000 Επαγγελματιών Ψυχικής Υγείας για το φαινόμενο του «εθισμού» των εφήβων στο Διαδίκτυο καθώς και για τους κινδύνους που αντιμετωπίζουν τα παιδιά και οι έφηβοι από την ανεξέλεγκτη χρήση του Διαδικτύου, της Μονάδας Εφηβικής Υγείας του Εθνικού και Καποδιστριακού Πανεπιστημίου Αθηνών. Είναι μέλος της Επιτροπής Ασφαλούς Διαδικτύου του Υπουργείου Παιδείας &amp; Θρησκευμάτων. Ενημέρωση για </a:t>
            </a:r>
            <a:r>
              <a:rPr lang="el-GR" dirty="0" err="1"/>
              <a:t>εκπ</a:t>
            </a:r>
            <a:r>
              <a:rPr lang="el-GR" dirty="0"/>
              <a:t>/</a:t>
            </a:r>
            <a:r>
              <a:rPr lang="el-GR" dirty="0" err="1"/>
              <a:t>κούς</a:t>
            </a:r>
            <a:r>
              <a:rPr lang="el-GR" dirty="0"/>
              <a:t> της Περιφέρειας Αττικής που είχαν επιμορφωθεί μέσω του Προγράμματος «Αριάδνη» προς αξιοποίησή τους.</a:t>
            </a:r>
          </a:p>
          <a:p>
            <a:endParaRPr lang="el-GR" dirty="0"/>
          </a:p>
        </p:txBody>
      </p:sp>
    </p:spTree>
    <p:extLst>
      <p:ext uri="{BB962C8B-B14F-4D97-AF65-F5344CB8AC3E}">
        <p14:creationId xmlns:p14="http://schemas.microsoft.com/office/powerpoint/2010/main" val="3372703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pPr lvl="0"/>
            <a:r>
              <a:rPr lang="el-GR" b="1" dirty="0"/>
              <a:t>ΠΕΡΙΣΤΑΤΙΚΑ ΣΧΟΛΙΚΗΣ ΒΙΑΣ ΚΑΙ ΕΚΦΟΒΙΣΜΟΥ Ιανουάριος-Φεβρουάριος 2014 :</a:t>
            </a:r>
            <a:endParaRPr lang="el-GR" dirty="0"/>
          </a:p>
          <a:p>
            <a:r>
              <a:rPr lang="el-GR" dirty="0"/>
              <a:t>Αναφέρθηκαν </a:t>
            </a:r>
            <a:r>
              <a:rPr lang="el-GR" b="1" dirty="0"/>
              <a:t>13</a:t>
            </a:r>
            <a:r>
              <a:rPr lang="el-GR" dirty="0"/>
              <a:t> περιστατικά ,εκ των οποίων τα </a:t>
            </a:r>
            <a:r>
              <a:rPr lang="el-GR" b="1" dirty="0"/>
              <a:t>10 αφορούν την Α΄/</a:t>
            </a:r>
            <a:r>
              <a:rPr lang="el-GR" b="1" dirty="0" err="1"/>
              <a:t>θμια</a:t>
            </a:r>
            <a:r>
              <a:rPr lang="el-GR" b="1" dirty="0"/>
              <a:t> </a:t>
            </a:r>
            <a:r>
              <a:rPr lang="el-GR" b="1" dirty="0" err="1"/>
              <a:t>Εκπ</a:t>
            </a:r>
            <a:r>
              <a:rPr lang="el-GR" b="1" dirty="0"/>
              <a:t>/ση και τα 3 τη Β΄/</a:t>
            </a:r>
            <a:r>
              <a:rPr lang="el-GR" b="1" dirty="0" err="1"/>
              <a:t>θμια</a:t>
            </a:r>
            <a:r>
              <a:rPr lang="el-GR" dirty="0"/>
              <a:t>. Υπήρξε διαχείριση με κάθε ενδεδειγμένο παιδαγωγικό τρόπο και παρέμβαση όλων των αρμόδιων υπευθύνων.</a:t>
            </a:r>
          </a:p>
          <a:p>
            <a:pPr lvl="0"/>
            <a:r>
              <a:rPr lang="el-GR" b="1" dirty="0"/>
              <a:t>Ορισμός Υπεύθυνων Δράσεων Πρόληψης της Σχολικής Βίας και του Εκφοβισμού ανά Δ/</a:t>
            </a:r>
            <a:r>
              <a:rPr lang="el-GR" b="1" dirty="0" err="1"/>
              <a:t>νση</a:t>
            </a:r>
            <a:r>
              <a:rPr lang="el-GR" b="1" dirty="0"/>
              <a:t> Π.Ε. και Δ.Ε.  της ΠΔΕ Αττικής και ομάδων υποστήριξης:</a:t>
            </a:r>
            <a:endParaRPr lang="el-GR" dirty="0"/>
          </a:p>
          <a:p>
            <a:r>
              <a:rPr lang="el-GR" dirty="0"/>
              <a:t>Με βάση το </a:t>
            </a:r>
            <a:r>
              <a:rPr lang="el-GR" dirty="0" err="1"/>
              <a:t>υπ΄αριθ</a:t>
            </a:r>
            <a:r>
              <a:rPr lang="el-GR" dirty="0"/>
              <a:t>. 195630/Γ1/19-12-2013 έγγραφο ανά Δ/</a:t>
            </a:r>
            <a:r>
              <a:rPr lang="el-GR" dirty="0" err="1"/>
              <a:t>νση</a:t>
            </a:r>
            <a:r>
              <a:rPr lang="el-GR" dirty="0"/>
              <a:t>  Π.Ε. και Δ.Ε. ορίστηκαν Υπεύθυνοι Σχολικοί Σύμβουλοι για Δράσεις Πρόληψης της Σχολικής Βίας και του Εκφοβισμού όπως και οι  Ομάδες Υποστήριξής τους αποτελούμενες από τους Υπεύθυνους των Συμβουλευτικών Σταθμών Νέων και Αγωγής Υγείας.</a:t>
            </a:r>
          </a:p>
          <a:p>
            <a:r>
              <a:rPr lang="el-GR" dirty="0"/>
              <a:t>Απεστάλη μήνυμα-χαιρετισμός στα μέλη του Δικτύου για την Πρόληψη της Σχολικής Βίας και του </a:t>
            </a:r>
          </a:p>
        </p:txBody>
      </p:sp>
    </p:spTree>
    <p:extLst>
      <p:ext uri="{BB962C8B-B14F-4D97-AF65-F5344CB8AC3E}">
        <p14:creationId xmlns:p14="http://schemas.microsoft.com/office/powerpoint/2010/main" val="1363198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lvl="0"/>
            <a:r>
              <a:rPr lang="el-GR" dirty="0"/>
              <a:t>Έγγραφο του Παρατηρητηρίου σε όλες τις Σχ. Μονάδες  Α΄/</a:t>
            </a:r>
            <a:r>
              <a:rPr lang="el-GR" dirty="0" err="1"/>
              <a:t>θμιας</a:t>
            </a:r>
            <a:r>
              <a:rPr lang="el-GR" dirty="0"/>
              <a:t> και Β΄/</a:t>
            </a:r>
            <a:r>
              <a:rPr lang="el-GR" dirty="0" err="1"/>
              <a:t>θμιας</a:t>
            </a:r>
            <a:r>
              <a:rPr lang="el-GR" dirty="0"/>
              <a:t> </a:t>
            </a:r>
            <a:r>
              <a:rPr lang="el-GR" dirty="0" err="1"/>
              <a:t>Εκπ</a:t>
            </a:r>
            <a:r>
              <a:rPr lang="el-GR" dirty="0"/>
              <a:t>/σης προκειμένου να αποσταλούν-προαιρετικά- εισηγήσεις και άρθρα από τους συναδέλφους σχετικά με τη σχολική βία και τον εκφοβισμό. Σχεδιάζεται να αναρτηθούν στην ιστοσελίδα του Παρατηρητηρίου της ΠΔΕ Αττικής ως αξιοποιήσιμο παιδαγωγικό υλικό.</a:t>
            </a:r>
          </a:p>
          <a:p>
            <a:pPr lvl="0"/>
            <a:r>
              <a:rPr lang="el-GR" dirty="0"/>
              <a:t>Πρώτη συνάντηση εργασίας με τους Υπεύθυνους και τις Ομάδες Υποστήριξης Δράσεων Πρόληψης της Σχολικής Βίας και του Εκφοβισμού με θέματα: </a:t>
            </a:r>
          </a:p>
          <a:p>
            <a:pPr lvl="0"/>
            <a:r>
              <a:rPr lang="el-GR" dirty="0"/>
              <a:t>Προτάσεις για την περαιτέρω διαδικασία συνεργασίας</a:t>
            </a:r>
          </a:p>
          <a:p>
            <a:pPr lvl="0"/>
            <a:r>
              <a:rPr lang="el-GR" dirty="0"/>
              <a:t>Δημιουργία Δικτύου Συνεργαζόμενων Φορέων</a:t>
            </a:r>
          </a:p>
          <a:p>
            <a:r>
              <a:rPr lang="el-GR" dirty="0"/>
              <a:t>Ανάληψη πρωτοβουλιών σε επίπεδο Δ/</a:t>
            </a:r>
            <a:r>
              <a:rPr lang="el-GR" dirty="0" err="1"/>
              <a:t>νσεων</a:t>
            </a:r>
            <a:endParaRPr lang="el-GR" dirty="0"/>
          </a:p>
        </p:txBody>
      </p:sp>
    </p:spTree>
    <p:extLst>
      <p:ext uri="{BB962C8B-B14F-4D97-AF65-F5344CB8AC3E}">
        <p14:creationId xmlns:p14="http://schemas.microsoft.com/office/powerpoint/2010/main" val="1409086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pPr lvl="0"/>
            <a:r>
              <a:rPr lang="el-GR" b="1" dirty="0"/>
              <a:t>Καθορισμός Πλαισίου Λειτουργίας των Υπεύθυνων Δράσεων Πρόληψης της Σχολικής Βίας και του Εκφοβισμού ανά Δ/</a:t>
            </a:r>
            <a:r>
              <a:rPr lang="el-GR" b="1" dirty="0" err="1"/>
              <a:t>νση</a:t>
            </a:r>
            <a:r>
              <a:rPr lang="el-GR" b="1" dirty="0"/>
              <a:t> Π.Ε. και Δ.Ε.  της Περιφέρειας Αττικής και των ομάδων υποστήριξης. </a:t>
            </a:r>
            <a:endParaRPr lang="el-GR" dirty="0"/>
          </a:p>
          <a:p>
            <a:pPr lvl="0"/>
            <a:r>
              <a:rPr lang="el-GR" b="1" dirty="0" err="1"/>
              <a:t>Επικαιροποίηση</a:t>
            </a:r>
            <a:r>
              <a:rPr lang="el-GR" b="1" dirty="0"/>
              <a:t> των ονομάτων Υπεύθυνων Δράσεων Πρόληψης της Σχολικής Βίας και του Εκφοβισμού των Σχολικών Μονάδων  της Περιφέρειας Αττικής.</a:t>
            </a:r>
            <a:endParaRPr lang="el-GR" dirty="0"/>
          </a:p>
          <a:p>
            <a:pPr lvl="0"/>
            <a:r>
              <a:rPr lang="el-GR" b="1" dirty="0"/>
              <a:t>Έγγραφο προς Εθνική Επιτροπή Δικαιωμάτων του ανθρώπου-Ειδική Επιτροπή Μελέτης των Ομάδων </a:t>
            </a:r>
            <a:r>
              <a:rPr lang="el-GR" b="1" dirty="0" err="1"/>
              <a:t>Ενδοσχολικής</a:t>
            </a:r>
            <a:r>
              <a:rPr lang="el-GR" b="1" dirty="0"/>
              <a:t> Βίας( ΕΕΜΟΕΒ):</a:t>
            </a:r>
            <a:endParaRPr lang="el-GR" dirty="0"/>
          </a:p>
          <a:p>
            <a:r>
              <a:rPr lang="el-GR" dirty="0"/>
              <a:t>              Πρόσκληση για συνεργασία και αποστολή παιδαγωγικού υλικού.</a:t>
            </a:r>
          </a:p>
          <a:p>
            <a:pPr lvl="0"/>
            <a:r>
              <a:rPr lang="el-GR" b="1" dirty="0"/>
              <a:t>Δημιουργία Δικτύου συνεργαζόμενων φορέων για την υποστήριξη δράσεων πρόληψης στις Σχολικές Μονάδες από θεσμικούς, κοινωνικούς, τοπικούς φορείς και οργανισμούς:</a:t>
            </a:r>
            <a:endParaRPr lang="el-GR" dirty="0"/>
          </a:p>
          <a:p>
            <a:endParaRPr lang="el-GR" dirty="0"/>
          </a:p>
        </p:txBody>
      </p:sp>
    </p:spTree>
    <p:extLst>
      <p:ext uri="{BB962C8B-B14F-4D97-AF65-F5344CB8AC3E}">
        <p14:creationId xmlns:p14="http://schemas.microsoft.com/office/powerpoint/2010/main" val="3491370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 Συνεργασία για περιστατικά </a:t>
            </a:r>
            <a:r>
              <a:rPr lang="el-GR" dirty="0" err="1"/>
              <a:t>ενδοσχολικής</a:t>
            </a:r>
            <a:r>
              <a:rPr lang="el-GR" dirty="0"/>
              <a:t> βίας και εκφοβισμού με:</a:t>
            </a:r>
          </a:p>
          <a:p>
            <a:pPr lvl="0"/>
            <a:r>
              <a:rPr lang="el-GR" dirty="0"/>
              <a:t>Ιερά Μητρόπολη Πειραιά</a:t>
            </a:r>
          </a:p>
          <a:p>
            <a:pPr lvl="0"/>
            <a:r>
              <a:rPr lang="el-GR" dirty="0"/>
              <a:t>Γενική Γραμματεία Νέας Γενιάς-Νομική Βοήθεια για Νέους</a:t>
            </a:r>
          </a:p>
          <a:p>
            <a:pPr lvl="0"/>
            <a:r>
              <a:rPr lang="el-GR" dirty="0"/>
              <a:t>Δήμος Πειραιά-Δ/</a:t>
            </a:r>
            <a:r>
              <a:rPr lang="el-GR" dirty="0" err="1"/>
              <a:t>νση</a:t>
            </a:r>
            <a:r>
              <a:rPr lang="el-GR" dirty="0"/>
              <a:t>  Παιδείας και Διά Βίου Μάθησης-Τμήμα Κοινωνικής Υποστήριξης των Σχολείων και Συλλόγων Γονέων.</a:t>
            </a:r>
          </a:p>
          <a:p>
            <a:pPr lvl="0"/>
            <a:r>
              <a:rPr lang="el-GR" dirty="0" err="1"/>
              <a:t>Τζάνειο</a:t>
            </a:r>
            <a:r>
              <a:rPr lang="el-GR" dirty="0"/>
              <a:t> Νοσοκομείο Πειραιά-Τομέας Ψυχιατρικού-</a:t>
            </a:r>
            <a:r>
              <a:rPr lang="el-GR" dirty="0" err="1"/>
              <a:t>Παιδοψυχιατρικό</a:t>
            </a:r>
            <a:r>
              <a:rPr lang="el-GR" dirty="0"/>
              <a:t> Εξεταστικό Κέντρο.</a:t>
            </a:r>
          </a:p>
          <a:p>
            <a:pPr lvl="0"/>
            <a:r>
              <a:rPr lang="el-GR" dirty="0"/>
              <a:t>ΚΕΘΕΑ-Νόστος/Εξάντας, Τομέας </a:t>
            </a:r>
            <a:r>
              <a:rPr lang="el-GR" dirty="0" err="1"/>
              <a:t>Εκπ</a:t>
            </a:r>
            <a:r>
              <a:rPr lang="el-GR" dirty="0"/>
              <a:t>/σης </a:t>
            </a:r>
          </a:p>
          <a:p>
            <a:pPr lvl="0"/>
            <a:r>
              <a:rPr lang="el-GR" dirty="0"/>
              <a:t>Κέντρο Συμβουλευτικής Υποστήριξης Γυναικών-Θυμάτων Βίας Κερατσινίου-Δραπετσώνας.</a:t>
            </a:r>
          </a:p>
          <a:p>
            <a:pPr lvl="0"/>
            <a:r>
              <a:rPr lang="el-GR" dirty="0"/>
              <a:t>Εισαγγελία Πρωτοδικών Πειραιά.</a:t>
            </a:r>
          </a:p>
          <a:p>
            <a:pPr lvl="0"/>
            <a:r>
              <a:rPr lang="el-GR"/>
              <a:t>ΚΕΘΕΑ Πειραιά.</a:t>
            </a:r>
            <a:endParaRPr lang="el-GR" dirty="0"/>
          </a:p>
        </p:txBody>
      </p:sp>
    </p:spTree>
    <p:extLst>
      <p:ext uri="{BB962C8B-B14F-4D97-AF65-F5344CB8AC3E}">
        <p14:creationId xmlns:p14="http://schemas.microsoft.com/office/powerpoint/2010/main" val="20743751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28</TotalTime>
  <Words>1565</Words>
  <Application>Microsoft Office PowerPoint</Application>
  <PresentationFormat>Προβολή στην οθόνη (4:3)</PresentationFormat>
  <Paragraphs>79</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Άποψη</vt:lpstr>
      <vt:lpstr>Ο ΡΟΛΟΣ ΤΟΥ ΠΑΡΑΤΗΡΗΤΗΡΙΟΥ ΓΙΑ ΤΗ ΣΧΟΛΙΚΗ ΒΙΑ  &amp; ΤΟΝ ΕΚΦΟΒΙΣΜΟ ΣΤΗΝ ΠΕΡΙΦΕΡΕΙΑΚΗ Δ/ΝΣΗ ΕΚΠ/ΣΗΣ ΑΤΤΙΚΗΣ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ΡΟΛΟΣ ΤΟΥ ΠΑΡΑΤΗΡΗΤΗΡΙΟΥ ΓΙΑ ΤΗ ΣΧΟΛΙΚΗ ΒΙΑ ΣΤΗΝ ΠΕΡΙΦΕΡΕΙΑΚΗ Δ/ΝΣΗ ΕΚΠ7ΣΗΣ ΑΤΤΙΚΗΣ</dc:title>
  <dc:creator>eirini</dc:creator>
  <cp:lastModifiedBy>eirini</cp:lastModifiedBy>
  <cp:revision>35</cp:revision>
  <dcterms:created xsi:type="dcterms:W3CDTF">2015-03-09T09:16:05Z</dcterms:created>
  <dcterms:modified xsi:type="dcterms:W3CDTF">2015-03-09T10:14:23Z</dcterms:modified>
</cp:coreProperties>
</file>