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A5155-B392-435C-AEE9-E3096FCFAE5F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6760-7DA3-4468-B5DB-D2C58C966A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3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1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0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83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68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7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843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91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0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3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CFAE-BB43-4759-A777-3241B2DC8218}" type="datetimeFigureOut">
              <a:rPr lang="el-GR" smtClean="0"/>
              <a:t>19/2/2014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31E3-9C7B-4BAF-9A4D-F5AE8A712E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0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914;&#921;&#925;&#932;&#917;&#913;&#922;&#921;&#913;/See%20Something,%20Say%20something,%20STOP%20BULLYING!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&#914;&#921;&#925;&#932;&#917;&#913;&#922;&#921;&#913;/Teen%20Bullying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914;&#921;&#925;&#932;&#917;&#913;&#922;&#921;&#913;/&#929;&#969;&#963;&#953;&#945;%20%20&#948;&#965;&#959;%20&#957;&#949;&#954;&#961;&#959;&#943;%20&#945;&#960;&#972;%20&#949;&#953;&#963;&#946;&#959;&#955;&#942;%20&#949;&#957;&#972;&#960;&#955;&#959;&#965;%20&#963;&#949;%20&#963;&#967;&#959;&#955;&#949;&#943;&#959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&#914;&#921;&#925;&#932;&#917;&#913;&#922;&#921;&#913;/&#932;&#961;&#972;&#956;&#959;&#962;%20&#963;&#949;%20&#963;&#967;&#959;&#955;&#949;&#943;&#959;%20&#964;&#959;&#965;%20&#925;&#964;&#941;&#957;&#946;&#949;&#961;%20&#972;&#964;&#945;&#957;%20&#941;&#957;&#959;&#960;&#955;&#959;&#962;%20&#940;&#957;&#959;&#953;&#958;&#949;%20&#960;&#965;&#961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914;&#921;&#925;&#932;&#917;&#913;&#922;&#921;&#913;/&#924;&#921;&#923;&#913;%20&#924;&#919;%20&#934;&#927;&#914;&#913;&#931;&#913;&#921;!%20&#913;&#957;&#964;&#974;&#957;&#951;&#962;%20&#922;&#945;&#957;&#940;&#954;&#951;&#962;.%20&#932;&#951;&#955;&#949;&#959;&#960;&#964;&#953;&#954;&#972;%20spot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&#914;&#921;&#925;&#932;&#917;&#913;&#922;&#921;&#913;/Unspoke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914;&#921;&#925;&#932;&#917;&#913;&#922;&#921;&#913;/&#955;&#949;&#954;&#964;&#953;&#954;&#942;%20&#946;&#943;&#945;.avi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&#914;&#921;&#925;&#932;&#917;&#913;&#922;&#921;&#913;/antibully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863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 </a:t>
            </a:r>
            <a:r>
              <a:rPr lang="el-GR" sz="3200" dirty="0" smtClean="0"/>
              <a:t>ΕΞΕΛΙΞΗ ΤΟΥ ΣΧΟΛΙΚΟΥ ΕΚΦΟΒΙΣΜΟΥ ΚΑΙ ΤΗΣ ΕΝΔΟΣΧΟΛΙΚΗΣ ΒΙΑΣ ΣΤΗΝ ΕΛΛΑΔΑ </a:t>
            </a:r>
            <a:endParaRPr lang="el-GR" sz="32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u="sng" dirty="0" smtClean="0"/>
              <a:t>ΕΡΕΥΝΑ ΤΗΣ </a:t>
            </a:r>
            <a:r>
              <a:rPr lang="en-US" sz="2800" u="sng" dirty="0" smtClean="0"/>
              <a:t>UNICEF, 15-2-2007</a:t>
            </a:r>
            <a:r>
              <a:rPr lang="el-GR" sz="2800" u="sng" dirty="0" smtClean="0"/>
              <a:t>: </a:t>
            </a:r>
          </a:p>
          <a:p>
            <a:r>
              <a:rPr lang="el-GR" sz="2800" dirty="0" smtClean="0"/>
              <a:t>Το 70% των μαθητών γυρίζουν την πλάτη στο σχολείο.</a:t>
            </a:r>
          </a:p>
          <a:p>
            <a:r>
              <a:rPr lang="el-GR" sz="2800" dirty="0" smtClean="0"/>
              <a:t>Το 40% λένε πως οι γονείς τους </a:t>
            </a:r>
            <a:r>
              <a:rPr lang="el-GR" sz="2800" dirty="0" err="1" smtClean="0"/>
              <a:t>τους</a:t>
            </a:r>
            <a:r>
              <a:rPr lang="el-GR" sz="2800" dirty="0" smtClean="0"/>
              <a:t> αφιερώνουν ελάχιστο χρόνο έως καθόλου.</a:t>
            </a:r>
          </a:p>
          <a:p>
            <a:r>
              <a:rPr lang="el-GR" sz="2800" dirty="0" smtClean="0"/>
              <a:t>Το 25% έπεσαν θύματα βίας από τους συνομηλίκους το τελευταίο δίμηνο.</a:t>
            </a:r>
          </a:p>
          <a:p>
            <a:r>
              <a:rPr lang="el-GR" sz="2800" dirty="0" smtClean="0"/>
              <a:t>Το 20% βρίσκονται εκτός Β΄/</a:t>
            </a:r>
            <a:r>
              <a:rPr lang="el-GR" sz="2800" dirty="0" err="1" smtClean="0"/>
              <a:t>Θμιας</a:t>
            </a:r>
            <a:r>
              <a:rPr lang="el-GR" sz="2800" dirty="0" smtClean="0"/>
              <a:t>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/σης.</a:t>
            </a:r>
          </a:p>
          <a:p>
            <a:r>
              <a:rPr lang="el-GR" sz="2800" dirty="0" smtClean="0"/>
              <a:t>Το 12% ζουν σε συνθήκες φτώχειας.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488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2% ζουν στο σπίτι με άνεργους γονείς.</a:t>
            </a:r>
          </a:p>
          <a:p>
            <a:r>
              <a:rPr lang="el-GR" dirty="0" smtClean="0"/>
              <a:t>Το 29% γνωρίζουν ότι τα οικονομικά της οικογένειας δεν πάνε καλά.</a:t>
            </a:r>
          </a:p>
          <a:p>
            <a:pPr marL="0" indent="0">
              <a:buNone/>
            </a:pPr>
            <a:r>
              <a:rPr lang="el-GR" sz="2800" u="sng" dirty="0" smtClean="0"/>
              <a:t>ΠΑΝΕΛΛΑΔΙΚΗ ΕΡΕΥΝΑ ΤΟΥ ΠΑΙΔΑΓΩΓΙΚΟΥ ΙΝΣΤΙΤΟΥΤΟΥ ΣΧΕΤΙΚΑ ΜΕ ΤΑ ΣΥΝΑΙΣΘΗΜΑΤΑ ΤΩΝ ΠΑΙΔΙΩΝ, ΟΤΑΝ ΒΡΙΣΚΟΝΤΑΙ ΣΤΟ ΣΧΟΛΕΙΟ, 30-3-2008:</a:t>
            </a:r>
          </a:p>
          <a:p>
            <a:r>
              <a:rPr lang="el-GR" sz="2800" dirty="0" smtClean="0"/>
              <a:t>68% νιώθουν κούραση</a:t>
            </a:r>
          </a:p>
          <a:p>
            <a:r>
              <a:rPr lang="el-GR" sz="2800" dirty="0" smtClean="0"/>
              <a:t>58% νιώθουν πίεση</a:t>
            </a:r>
          </a:p>
          <a:p>
            <a:r>
              <a:rPr lang="el-GR" sz="2800" dirty="0" smtClean="0"/>
              <a:t>53% νιώθουν πλήξη</a:t>
            </a:r>
          </a:p>
          <a:p>
            <a:r>
              <a:rPr lang="el-GR" sz="2800" dirty="0" smtClean="0"/>
              <a:t>52% νιώθουν άγχος</a:t>
            </a:r>
          </a:p>
          <a:p>
            <a:pPr marL="0" indent="0">
              <a:buNone/>
            </a:pPr>
            <a:endParaRPr lang="el-GR" u="sng" dirty="0"/>
          </a:p>
        </p:txBody>
      </p:sp>
    </p:spTree>
    <p:extLst>
      <p:ext uri="{BB962C8B-B14F-4D97-AF65-F5344CB8AC3E}">
        <p14:creationId xmlns:p14="http://schemas.microsoft.com/office/powerpoint/2010/main" val="40024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32% νιώθουν απογοήτευση</a:t>
            </a:r>
          </a:p>
          <a:p>
            <a:r>
              <a:rPr lang="el-GR" dirty="0" smtClean="0"/>
              <a:t>27% νιώθουν απαισιοδοξία</a:t>
            </a:r>
          </a:p>
          <a:p>
            <a:r>
              <a:rPr lang="el-GR" dirty="0" smtClean="0"/>
              <a:t>23% νιώθουν οργή</a:t>
            </a:r>
          </a:p>
          <a:p>
            <a:r>
              <a:rPr lang="el-GR" dirty="0" smtClean="0"/>
              <a:t>27% νιώθουν ευχαρίστηση</a:t>
            </a:r>
          </a:p>
          <a:p>
            <a:r>
              <a:rPr lang="el-GR" dirty="0" smtClean="0"/>
              <a:t>22% νιώθουν χαρά</a:t>
            </a:r>
          </a:p>
          <a:p>
            <a:r>
              <a:rPr lang="el-GR" dirty="0" smtClean="0"/>
              <a:t>22% νιώθουν αισιοδοξία</a:t>
            </a:r>
          </a:p>
          <a:p>
            <a:r>
              <a:rPr lang="el-GR" dirty="0" smtClean="0"/>
              <a:t>15% νιώθουν μοναξιά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8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Σύμφωνα με τα στοιχεία του Υπουργείου Παιδείας για το σχ. έτος 2008-2009 από τα διαγνωστικά κέντρα περισσότεροι από 190.000 μαθητές χρήζουν ψυχολογικής υποστήριξης. Ανησυχητικά και τα στοιχεία των αυτοκτονιών:</a:t>
            </a:r>
          </a:p>
          <a:p>
            <a:pPr marL="0" indent="0">
              <a:buNone/>
            </a:pPr>
            <a:r>
              <a:rPr lang="el-GR" dirty="0" smtClean="0"/>
              <a:t>13χρονος αυτόχειρας στις 31-1-2009 για τη χαμηλή βαθμολογία του.</a:t>
            </a:r>
          </a:p>
          <a:p>
            <a:pPr marL="0" indent="0">
              <a:buNone/>
            </a:pPr>
            <a:r>
              <a:rPr lang="el-GR" dirty="0" smtClean="0"/>
              <a:t>15χρονη σώθηκε την τελευταία στιγμή ύστερα από λήψη μεγάλης ποσότητας ηρεμιστικών καθώς ήταν θύμα σχολικού εκφοβισμού και βίας, 16-2-2014.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06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ΣΧΟΛΙΚΟΣ ΕΚΦΟΒΙΣΜΟΣ</a:t>
            </a:r>
            <a:br>
              <a:rPr lang="el-GR" sz="3200" dirty="0" smtClean="0"/>
            </a:br>
            <a:r>
              <a:rPr lang="el-GR" sz="3200" dirty="0" smtClean="0"/>
              <a:t>Η ΕΜΠΕΙΡΙΑ ΑΠΟ ΧΩΡΕΣ ΤΟΥ ΕΞΩΤΕΡΙΚΟΥ</a:t>
            </a:r>
            <a:endParaRPr lang="el-GR" sz="3200" dirty="0"/>
          </a:p>
        </p:txBody>
      </p:sp>
      <p:pic>
        <p:nvPicPr>
          <p:cNvPr id="7" name="Θέση περιεχομένου 6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07" y="1972231"/>
            <a:ext cx="2462861" cy="1828799"/>
          </a:xfrm>
        </p:spPr>
      </p:pic>
      <p:sp>
        <p:nvSpPr>
          <p:cNvPr id="8" name="TextBox 7"/>
          <p:cNvSpPr txBox="1"/>
          <p:nvPr/>
        </p:nvSpPr>
        <p:spPr>
          <a:xfrm>
            <a:off x="683568" y="1677576"/>
            <a:ext cx="511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Στατιστικά στοιχεία από  το Ηνωμένο Βασίλειο</a:t>
            </a:r>
            <a:r>
              <a:rPr lang="en-US" b="1" dirty="0" smtClean="0"/>
              <a:t>.</a:t>
            </a:r>
          </a:p>
          <a:p>
            <a:r>
              <a:rPr lang="en-US" sz="1600" dirty="0" smtClean="0"/>
              <a:t>H </a:t>
            </a:r>
            <a:r>
              <a:rPr lang="el-GR" sz="1600" dirty="0" smtClean="0"/>
              <a:t>σχολική βία έχει λάβει ανησυχητικές διαστάσεις  αφού τα ποσοστά των εφήβων που εμπλέκονται είτε ως θύματα είτε ως θύτες αυξάνονται.</a:t>
            </a:r>
          </a:p>
          <a:p>
            <a:r>
              <a:rPr lang="el-GR" sz="1600" dirty="0" smtClean="0"/>
              <a:t>Η γενικότερη κρίση αξιών που μαστίζει την κοινωνία και το προβληματικό οικογενειακό ιστορικό πυροδοτούν το φαινόμενο. Επιπλέον η διαδεδομένη χρήση των Μέσων Κοινωνικής Δικτύωσης </a:t>
            </a:r>
            <a:r>
              <a:rPr lang="en-US" sz="1600" dirty="0" smtClean="0"/>
              <a:t> </a:t>
            </a:r>
            <a:r>
              <a:rPr lang="el-GR" sz="1600" dirty="0" smtClean="0"/>
              <a:t>και η επικοινωνία μέσω κινητών τηλεφώνων έχει οδηγήσει και στον λεγόμενο ηλεκτρονικό εκφοβισμό  που περιλαμβάνει λεκτικές επιθέσεις και διασπορά συκοφαντιών για τα θύματα.</a:t>
            </a:r>
            <a:endParaRPr lang="el-GR" sz="1600" dirty="0"/>
          </a:p>
        </p:txBody>
      </p:sp>
      <p:pic>
        <p:nvPicPr>
          <p:cNvPr id="2" name="Εικόνα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9" y="4839795"/>
            <a:ext cx="2549952" cy="1677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9510" y="4509120"/>
            <a:ext cx="3888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Τι συμβαίνει στις Η.Π.Α.</a:t>
            </a:r>
          </a:p>
          <a:p>
            <a:r>
              <a:rPr lang="el-GR" sz="1600" dirty="0" smtClean="0"/>
              <a:t>Ακόμη πιο δύσκολα τα πράγματα για μία από τις πιο ισχυρές χώρες του Πλανήτη. Οι συνέπειες του </a:t>
            </a:r>
            <a:r>
              <a:rPr lang="en-US" sz="1600" dirty="0" smtClean="0"/>
              <a:t>bullying </a:t>
            </a:r>
            <a:r>
              <a:rPr lang="el-GR" sz="1600" dirty="0" smtClean="0"/>
              <a:t>κινούνται σε ένα ευρύ φάσμα: χαμηλή αυτοεκτίμηση και απομόνωση των θυμάτων, κατάθλιψη θυτών και θυμάτων, </a:t>
            </a:r>
            <a:r>
              <a:rPr lang="el-GR" sz="1600" dirty="0" err="1" smtClean="0"/>
              <a:t>παραβατική</a:t>
            </a:r>
            <a:r>
              <a:rPr lang="el-GR" sz="1600" dirty="0" smtClean="0"/>
              <a:t> συμπεριφορά, αυτοκτονίες.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2338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ΕΝΟΠΛΕΣ </a:t>
            </a:r>
            <a:r>
              <a:rPr lang="el-GR" sz="3600" dirty="0"/>
              <a:t>ΕΠΙΘΕΣΕΙΣ ΣΕ ΣΧΟΛΕΙΑ ΤΟΥ ΕΞΩΤΕΡΙΚΟΥ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Θέση περιεχομένου 1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90" y="2179230"/>
            <a:ext cx="3278009" cy="1418763"/>
          </a:xfrm>
        </p:spPr>
      </p:pic>
      <p:pic>
        <p:nvPicPr>
          <p:cNvPr id="3" name="Εικόνα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5" y="4611571"/>
            <a:ext cx="2340472" cy="1766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700808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Ρωσία: </a:t>
            </a:r>
          </a:p>
          <a:p>
            <a:r>
              <a:rPr lang="el-GR" b="1" dirty="0" smtClean="0"/>
              <a:t>2 νεκροί από εισβολή ενόπλου σε  σχολείο</a:t>
            </a:r>
            <a:r>
              <a:rPr lang="en-US" b="1" dirty="0" smtClean="0"/>
              <a:t>.</a:t>
            </a:r>
            <a:endParaRPr lang="el-GR" b="1" dirty="0" smtClean="0"/>
          </a:p>
          <a:p>
            <a:r>
              <a:rPr lang="el-GR" dirty="0" smtClean="0"/>
              <a:t> Αναρίθμητες φορές  μαθητές ή απόφοιτοι σχολείων που συστηματικά είχαν </a:t>
            </a:r>
            <a:r>
              <a:rPr lang="el-GR" dirty="0" err="1" smtClean="0"/>
              <a:t>θυματοποιηθεί</a:t>
            </a:r>
            <a:r>
              <a:rPr lang="el-GR" dirty="0" smtClean="0"/>
              <a:t> κατά τη διάρκεια  της σχολικής ζωής εισβάλλουν  ένοπλοι στις σχολικές μονάδες  σκορπώντας τον πανικό. Τα παιδιά-δράστες σχεδόν πάντα αυτοκτονούν στο τέλος.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473869"/>
            <a:ext cx="5357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Η.Π.Α.:</a:t>
            </a:r>
          </a:p>
          <a:p>
            <a:r>
              <a:rPr lang="el-GR" b="1" dirty="0" smtClean="0"/>
              <a:t>Τρόμος σε σχολείο του Ντένβερ όταν ένοπλος </a:t>
            </a:r>
          </a:p>
          <a:p>
            <a:r>
              <a:rPr lang="el-GR" b="1" dirty="0" smtClean="0"/>
              <a:t>άνοιξε πυρ:</a:t>
            </a:r>
          </a:p>
          <a:p>
            <a:r>
              <a:rPr lang="el-GR" dirty="0" smtClean="0"/>
              <a:t>Το φαινόμενο είναι ιδιαίτερα συχνό στις Η.Π.Α.</a:t>
            </a:r>
          </a:p>
          <a:p>
            <a:r>
              <a:rPr lang="el-GR" dirty="0" smtClean="0"/>
              <a:t>λόγω της ελεύθερης οπλοκατοχής και παρόλο που η χώρα έχει θρηνήσει  αναρίθμητα θύματα  δεν έχει </a:t>
            </a:r>
            <a:r>
              <a:rPr lang="el-GR" dirty="0" err="1" smtClean="0"/>
              <a:t>αυστηροποιηθεί</a:t>
            </a:r>
            <a:r>
              <a:rPr lang="el-GR" dirty="0" smtClean="0"/>
              <a:t> η νομοθεσία σε επίπεδο πρόληψης.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ΣΥΝΕΠΕΙΕΣ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43777" y="1484784"/>
            <a:ext cx="37401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b="1" dirty="0" smtClean="0"/>
          </a:p>
          <a:p>
            <a:pPr algn="ctr"/>
            <a:r>
              <a:rPr lang="el-GR" dirty="0" smtClean="0"/>
              <a:t>Μια άλλη πολύ σοβαρή παρενέργεια </a:t>
            </a:r>
          </a:p>
          <a:p>
            <a:pPr algn="ctr"/>
            <a:r>
              <a:rPr lang="el-GR" dirty="0" smtClean="0"/>
              <a:t>του σχολικού εκφοβισμού είναι η </a:t>
            </a:r>
          </a:p>
          <a:p>
            <a:pPr algn="ctr"/>
            <a:r>
              <a:rPr lang="el-GR" dirty="0" smtClean="0"/>
              <a:t>σχολική διαρροή και αποτυχία.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242403" y="3994202"/>
            <a:ext cx="4670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Πολύ σημαντικό ρόλο στον σχολικό </a:t>
            </a:r>
          </a:p>
          <a:p>
            <a:pPr algn="ctr"/>
            <a:r>
              <a:rPr lang="el-GR" dirty="0" smtClean="0"/>
              <a:t>εκφοβισμό παίζει η έλλειψη επικοινωνίας </a:t>
            </a:r>
          </a:p>
          <a:p>
            <a:pPr algn="ctr"/>
            <a:r>
              <a:rPr lang="el-GR" dirty="0" smtClean="0"/>
              <a:t>των παιδιών-θυτών με τους γονείς τους, </a:t>
            </a:r>
          </a:p>
          <a:p>
            <a:pPr algn="ctr"/>
            <a:r>
              <a:rPr lang="el-GR" dirty="0" smtClean="0"/>
              <a:t>τους καθηγητές και τους συνομηλίκους τους. Συνήθως δεν εξωτερικεύουν ό,τι βιώνουν </a:t>
            </a:r>
          </a:p>
          <a:p>
            <a:pPr algn="ctr"/>
            <a:r>
              <a:rPr lang="el-GR" dirty="0" smtClean="0"/>
              <a:t>ή και σε περιπτώσεις που το κάνουν </a:t>
            </a:r>
          </a:p>
          <a:p>
            <a:pPr algn="ctr"/>
            <a:r>
              <a:rPr lang="el-GR" dirty="0" smtClean="0"/>
              <a:t>δε βρίσκουν την κατάλληλη στήριξη με αποτέλεσμα να βυθίζονται στη μοναξιά </a:t>
            </a:r>
          </a:p>
          <a:p>
            <a:pPr algn="ctr"/>
            <a:r>
              <a:rPr lang="el-GR" dirty="0" smtClean="0"/>
              <a:t>και την απόγνωση.</a:t>
            </a:r>
            <a:endParaRPr lang="el-GR" dirty="0"/>
          </a:p>
        </p:txBody>
      </p:sp>
      <p:pic>
        <p:nvPicPr>
          <p:cNvPr id="3" name="Εικόνα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2" y="3984603"/>
            <a:ext cx="3408498" cy="2517435"/>
          </a:xfrm>
          <a:prstGeom prst="rect">
            <a:avLst/>
          </a:prstGeom>
        </p:spPr>
      </p:pic>
      <p:pic>
        <p:nvPicPr>
          <p:cNvPr id="6" name="Εικόνα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7704"/>
            <a:ext cx="3437233" cy="19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el-GR" dirty="0" smtClean="0"/>
              <a:t>Η ΣΗΜΑΣΙΑ ΤΗΣ ΕΓΚΑΙΡΗΣ ΠΡΟΛΗΨΗΣ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3960440" cy="2016224"/>
          </a:xfrm>
        </p:spPr>
        <p:txBody>
          <a:bodyPr>
            <a:normAutofit/>
          </a:bodyPr>
          <a:lstStyle/>
          <a:p>
            <a:r>
              <a:rPr lang="el-GR" sz="1800" dirty="0" smtClean="0">
                <a:solidFill>
                  <a:schemeClr val="tx1"/>
                </a:solidFill>
              </a:rPr>
              <a:t>Ο ψυχισμός των παιδιών διαταράσσεται σε μεγάλο βαθμό   ακόμη κι αν σε έναν ενήλικα το περιστατικό φαίνεται ασήμαντο.            Η </a:t>
            </a:r>
            <a:r>
              <a:rPr lang="el-GR" sz="1800" dirty="0" err="1" smtClean="0">
                <a:solidFill>
                  <a:schemeClr val="tx1"/>
                </a:solidFill>
              </a:rPr>
              <a:t>αυτοεικόνα</a:t>
            </a:r>
            <a:r>
              <a:rPr lang="el-GR" sz="1800" dirty="0" smtClean="0">
                <a:solidFill>
                  <a:schemeClr val="tx1"/>
                </a:solidFill>
              </a:rPr>
              <a:t> και η αυτοεκτίμηση των εφήβων πλήττεται όταν η ομάδα συνομηλίκων λειτουργεί απορριπτικά.</a:t>
            </a: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4" name="Εικόνα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52458"/>
            <a:ext cx="2960359" cy="2212561"/>
          </a:xfrm>
          <a:prstGeom prst="rect">
            <a:avLst/>
          </a:prstGeom>
        </p:spPr>
      </p:pic>
      <p:pic>
        <p:nvPicPr>
          <p:cNvPr id="5" name="Εικόνα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25144"/>
            <a:ext cx="3168352" cy="1749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3893" y="4797152"/>
            <a:ext cx="40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Οι λέξεις «πονάνε». Συχνά όταν φτάνει </a:t>
            </a:r>
          </a:p>
          <a:p>
            <a:pPr algn="ctr"/>
            <a:r>
              <a:rPr lang="el-GR" dirty="0"/>
              <a:t>η</a:t>
            </a:r>
            <a:r>
              <a:rPr lang="el-GR" dirty="0" smtClean="0"/>
              <a:t> στιγμή να αντιμετωπιστεί κάποιο </a:t>
            </a:r>
          </a:p>
          <a:p>
            <a:pPr algn="ctr"/>
            <a:r>
              <a:rPr lang="el-GR" dirty="0" smtClean="0"/>
              <a:t>περιστατικό πρόκειται απλά για την </a:t>
            </a:r>
          </a:p>
          <a:p>
            <a:pPr algn="ctr"/>
            <a:r>
              <a:rPr lang="el-GR" dirty="0" smtClean="0"/>
              <a:t>Τελευταία εκδήλωση του φαινομένου </a:t>
            </a:r>
          </a:p>
          <a:p>
            <a:pPr algn="ctr"/>
            <a:r>
              <a:rPr lang="el-GR" dirty="0" smtClean="0"/>
              <a:t>και η ζημιά έχει ήδη γίνει.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53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549</TotalTime>
  <Words>573</Words>
  <Application>Microsoft Office PowerPoint</Application>
  <PresentationFormat>Προβολή στην οθόνη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H ΕΞΕΛΙΞΗ ΤΟΥ ΣΧΟΛΙΚΟΥ ΕΚΦΟΒΙΣΜΟΥ ΚΑΙ ΤΗΣ ΕΝΔΟΣΧΟΛΙΚΗΣ ΒΙΑΣ ΣΤΗΝ ΕΛΛΑΔΑ </vt:lpstr>
      <vt:lpstr>Παρουσίαση του PowerPoint</vt:lpstr>
      <vt:lpstr>Παρουσίαση του PowerPoint</vt:lpstr>
      <vt:lpstr>Παρουσίαση του PowerPoint</vt:lpstr>
      <vt:lpstr>ΣΧΟΛΙΚΟΣ ΕΚΦΟΒΙΣΜΟΣ Η ΕΜΠΕΙΡΙΑ ΑΠΟ ΧΩΡΕΣ ΤΟΥ ΕΞΩΤΕΡΙΚΟΥ</vt:lpstr>
      <vt:lpstr> ΕΝΟΠΛΕΣ ΕΠΙΘΕΣΕΙΣ ΣΕ ΣΧΟΛΕΙΑ ΤΟΥ ΕΞΩΤΕΡΙΚΟΥ </vt:lpstr>
      <vt:lpstr>ΣΥΝΕΠΕΙΕΣ</vt:lpstr>
      <vt:lpstr>Η ΣΗΜΑΣΙΑ ΤΗΣ ΕΓΚΑΙΡΗΣ ΠΡΟΛΗΨΗΣ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ΚΑΛΛΙΟΠΗ ΣΒΑΡΝΑ</dc:creator>
  <cp:lastModifiedBy>ΚΑΛΛΙΟΠΗ ΣΒΑΡΝΑ</cp:lastModifiedBy>
  <cp:revision>46</cp:revision>
  <dcterms:created xsi:type="dcterms:W3CDTF">2014-02-03T11:37:08Z</dcterms:created>
  <dcterms:modified xsi:type="dcterms:W3CDTF">2014-02-19T12:15:30Z</dcterms:modified>
</cp:coreProperties>
</file>