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4" r:id="rId3"/>
    <p:sldId id="267" r:id="rId4"/>
    <p:sldId id="272" r:id="rId5"/>
    <p:sldId id="273" r:id="rId6"/>
    <p:sldId id="274" r:id="rId7"/>
    <p:sldId id="27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3AB0B-1024-4085-BD53-473C3AFAD17C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B2A99-262D-4383-AB97-04E22E7A5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nikos\Desktop\Εκπαιδευτικό Σεμινάριο Χειροσφαίρισης\Εικόνες\Mattia-Di-Gorga-U16M-8-Giornata-di-Campionato-Pallamano-Prato-Petrarca-Arezzo-30-Foto-Stiatti-Roberto.jpg"/>
          <p:cNvPicPr>
            <a:picLocks noChangeAspect="1" noChangeArrowheads="1"/>
          </p:cNvPicPr>
          <p:nvPr/>
        </p:nvPicPr>
        <p:blipFill>
          <a:blip r:embed="rId6" cstate="print">
            <a:lum bright="50000"/>
          </a:blip>
          <a:srcRect/>
          <a:stretch>
            <a:fillRect/>
          </a:stretch>
        </p:blipFill>
        <p:spPr bwMode="auto">
          <a:xfrm>
            <a:off x="395536" y="1283295"/>
            <a:ext cx="8362058" cy="5574705"/>
          </a:xfrm>
          <a:prstGeom prst="rect">
            <a:avLst/>
          </a:prstGeom>
          <a:noFill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1340768"/>
            <a:ext cx="666060" cy="743509"/>
          </a:xfrm>
          <a:prstGeom prst="rect">
            <a:avLst/>
          </a:prstGeom>
          <a:noFill/>
        </p:spPr>
      </p:pic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1988840"/>
            <a:ext cx="32147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dirty="0">
                <a:latin typeface="Calibri" pitchFamily="34" charset="0"/>
              </a:rPr>
              <a:t>ΕΛΛΗΝΙΚΗ ΔΗΜΟΚΡΑΤΙΑ</a:t>
            </a:r>
            <a:br>
              <a:rPr lang="el-GR" sz="1000" dirty="0">
                <a:latin typeface="Calibri" pitchFamily="34" charset="0"/>
              </a:rPr>
            </a:br>
            <a:r>
              <a:rPr lang="el-GR" sz="1000" dirty="0">
                <a:latin typeface="Calibri" pitchFamily="34" charset="0"/>
              </a:rPr>
              <a:t>ΥΠΟΥΡΓΕΙΟ ΠΑΙΔΕΙΑΣ ΚΑΙ ΘΡΗΣΚΕΥΜΑΤΩΝ</a:t>
            </a:r>
            <a:endParaRPr lang="en-US" sz="1000" dirty="0">
              <a:latin typeface="Calibri" pitchFamily="34" charset="0"/>
            </a:endParaRPr>
          </a:p>
          <a:p>
            <a:pPr algn="ctr"/>
            <a:r>
              <a:rPr lang="el-GR" sz="1000" dirty="0">
                <a:latin typeface="Calibri" pitchFamily="34" charset="0"/>
              </a:rPr>
              <a:t>ΠΕΡΙΦΕΡΕΙΑΚΗ ΔΙΕΥΘΥΝΣΗ </a:t>
            </a:r>
            <a:r>
              <a:rPr lang="en-US" sz="1000" dirty="0" smtClean="0">
                <a:latin typeface="Calibri" pitchFamily="34" charset="0"/>
              </a:rPr>
              <a:t> </a:t>
            </a:r>
            <a:r>
              <a:rPr lang="el-GR" sz="1000" dirty="0" smtClean="0">
                <a:latin typeface="Calibri" pitchFamily="34" charset="0"/>
              </a:rPr>
              <a:t>ΠΕ ΚΑΙ ΔΕ ΑΤΤΙΚΗΣ</a:t>
            </a:r>
            <a:endParaRPr lang="en-US" sz="1000" dirty="0">
              <a:latin typeface="Calibri" pitchFamily="34" charset="0"/>
            </a:endParaRPr>
          </a:p>
          <a:p>
            <a:pPr algn="ctr"/>
            <a:r>
              <a:rPr lang="el-GR" sz="1000" dirty="0" smtClean="0">
                <a:latin typeface="Calibri" pitchFamily="34" charset="0"/>
              </a:rPr>
              <a:t>ΣΧΟΛΙΚΟΣ </a:t>
            </a:r>
            <a:r>
              <a:rPr lang="el-GR" sz="1000" dirty="0">
                <a:latin typeface="Calibri" pitchFamily="34" charset="0"/>
              </a:rPr>
              <a:t>ΣΥΜΒΟΥΛΟΣ ΦΥΣΙΚΗΣ </a:t>
            </a:r>
            <a:r>
              <a:rPr lang="el-GR" sz="1000" dirty="0" smtClean="0">
                <a:latin typeface="Calibri" pitchFamily="34" charset="0"/>
              </a:rPr>
              <a:t>ΑΓΩΓΗΣ . Β΄ ΑΘΗΝΑΣ</a:t>
            </a:r>
            <a:endParaRPr lang="el-GR" sz="1000" dirty="0">
              <a:latin typeface="Calibri" pitchFamily="34" charset="0"/>
            </a:endParaRPr>
          </a:p>
        </p:txBody>
      </p:sp>
      <p:pic>
        <p:nvPicPr>
          <p:cNvPr id="20" name="Picture 8" descr="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340768"/>
            <a:ext cx="740103" cy="696165"/>
          </a:xfrm>
          <a:prstGeom prst="rect">
            <a:avLst/>
          </a:prstGeom>
          <a:noFill/>
        </p:spPr>
      </p:pic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2699792" y="1988840"/>
            <a:ext cx="2290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dirty="0">
                <a:latin typeface="Calibri" pitchFamily="34" charset="0"/>
              </a:rPr>
              <a:t>ΠΑΝΕΛΛΗΝΙΑ ΕΝΩΣΗ ΕΚΠΑΙΔΕΥΤΙΚΩΝ</a:t>
            </a:r>
          </a:p>
          <a:p>
            <a:pPr algn="ctr"/>
            <a:r>
              <a:rPr lang="el-GR" sz="1000" dirty="0">
                <a:latin typeface="Calibri" pitchFamily="34" charset="0"/>
              </a:rPr>
              <a:t>ΛΕΙΤΟΥΡΓΩΝ ΦΥΣΙΚΗΣ ΑΓΩΓΗΣ</a:t>
            </a:r>
          </a:p>
        </p:txBody>
      </p:sp>
      <p:sp>
        <p:nvSpPr>
          <p:cNvPr id="22" name="21 - Ορθογώνιο"/>
          <p:cNvSpPr/>
          <p:nvPr/>
        </p:nvSpPr>
        <p:spPr>
          <a:xfrm>
            <a:off x="4283968" y="2852936"/>
            <a:ext cx="2428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1000" cap="all" dirty="0" smtClean="0">
                <a:latin typeface="Calibri" pitchFamily="34" charset="0"/>
              </a:rPr>
              <a:t>Ολυμπιακό Αθλητικό Κέντρο Αθηνών </a:t>
            </a:r>
            <a:endParaRPr lang="en-US" sz="1000" cap="all" dirty="0" smtClean="0">
              <a:latin typeface="Calibri" pitchFamily="34" charset="0"/>
            </a:endParaRPr>
          </a:p>
          <a:p>
            <a:pPr lvl="0" algn="ctr"/>
            <a:r>
              <a:rPr lang="el-GR" sz="1000" cap="all" dirty="0" smtClean="0">
                <a:latin typeface="Calibri" pitchFamily="34" charset="0"/>
              </a:rPr>
              <a:t>"ΣΠΥΡΟΣ ΛΟΥΗΣ"</a:t>
            </a:r>
            <a:endParaRPr lang="el-GR" sz="1000" cap="all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" descr="C:\Documents and Settings\nikos\Επιφάνεια εργασίας\oak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32040" y="2348880"/>
            <a:ext cx="974706" cy="530240"/>
          </a:xfrm>
          <a:prstGeom prst="rect">
            <a:avLst/>
          </a:prstGeom>
          <a:noFill/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7" y="1224136"/>
            <a:ext cx="1656587" cy="155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7885" y="1340768"/>
            <a:ext cx="125521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23528" y="3717032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kumimoji="0" lang="el-GR" sz="24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Πρόγραμμα εκπαίδευσης </a:t>
            </a:r>
            <a:r>
              <a:rPr lang="el-GR" sz="2400" kern="0" dirty="0" smtClean="0">
                <a:solidFill>
                  <a:srgbClr val="800000"/>
                </a:solidFill>
                <a:latin typeface="Calibri" pitchFamily="34"/>
                <a:cs typeface="Times New Roman" pitchFamily="18"/>
              </a:rPr>
              <a:t>με διεθνή συμμετοχή </a:t>
            </a:r>
            <a:r>
              <a:rPr kumimoji="0" lang="el-GR" sz="240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στη Χειροσφαίριση</a:t>
            </a:r>
            <a:endParaRPr kumimoji="0" lang="el-GR" sz="24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ea typeface="Times New Roman" pitchFamily="18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5445224"/>
            <a:ext cx="484822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l-GR" sz="1400" b="1" dirty="0" err="1">
                <a:solidFill>
                  <a:srgbClr val="800000"/>
                </a:solidFill>
                <a:latin typeface="Calibri" pitchFamily="34" charset="0"/>
              </a:rPr>
              <a:t>Συνδιοργάνωση</a:t>
            </a:r>
            <a:r>
              <a:rPr lang="el-GR" sz="1400" b="1" dirty="0">
                <a:solidFill>
                  <a:srgbClr val="800000"/>
                </a:solidFill>
                <a:latin typeface="Calibri" pitchFamily="34" charset="0"/>
              </a:rPr>
              <a:t>:</a:t>
            </a:r>
          </a:p>
          <a:p>
            <a:r>
              <a:rPr lang="el-GR" sz="1200" b="1" dirty="0" smtClean="0">
                <a:solidFill>
                  <a:srgbClr val="800000"/>
                </a:solidFill>
                <a:latin typeface="Calibri" pitchFamily="34" charset="0"/>
              </a:rPr>
              <a:t>Σχολικοί Σύμβουλοι Φυσικής Αγωγής</a:t>
            </a:r>
          </a:p>
          <a:p>
            <a:r>
              <a:rPr lang="el-GR" sz="1200" b="1" dirty="0" smtClean="0">
                <a:solidFill>
                  <a:srgbClr val="800000"/>
                </a:solidFill>
                <a:latin typeface="Calibri" pitchFamily="34" charset="0"/>
              </a:rPr>
              <a:t>Ομοσπονδία Χειροσφαιρίσεως Ελλάδος </a:t>
            </a:r>
          </a:p>
          <a:p>
            <a:r>
              <a:rPr lang="el-GR" sz="1200" b="1" dirty="0" smtClean="0">
                <a:solidFill>
                  <a:srgbClr val="800000"/>
                </a:solidFill>
                <a:latin typeface="Calibri" pitchFamily="34" charset="0"/>
              </a:rPr>
              <a:t>Πανελλήνια Ένωση Εκπαιδευτικών Λειτουργών Φυσικής Αγωγής</a:t>
            </a:r>
          </a:p>
          <a:p>
            <a:pPr lvl="0"/>
            <a:r>
              <a:rPr lang="el-GR" sz="1200" b="1" dirty="0" smtClean="0">
                <a:solidFill>
                  <a:srgbClr val="800000"/>
                </a:solidFill>
                <a:latin typeface="Calibri" pitchFamily="34" charset="0"/>
              </a:rPr>
              <a:t>Σύνδεσμος Προπονητών Χειροσφαίρισης Ελλάδος </a:t>
            </a:r>
            <a:endParaRPr lang="en-US" sz="1200" b="1" dirty="0" smtClean="0">
              <a:solidFill>
                <a:srgbClr val="800000"/>
              </a:solidFill>
              <a:latin typeface="Calibri" pitchFamily="34" charset="0"/>
            </a:endParaRPr>
          </a:p>
          <a:p>
            <a:pPr lvl="0"/>
            <a:r>
              <a:rPr lang="el-GR" sz="1200" b="1" dirty="0" smtClean="0">
                <a:solidFill>
                  <a:srgbClr val="800000"/>
                </a:solidFill>
                <a:latin typeface="Calibri" pitchFamily="34" charset="0"/>
              </a:rPr>
              <a:t>Ολυμπιακό Αθλητικό Κέντρο Αθηνών "ΣΠΥΡΟΣ ΛΟΥΗΣ"</a:t>
            </a:r>
            <a:endParaRPr lang="el-GR" sz="1200" b="1" dirty="0" smtClean="0">
              <a:solidFill>
                <a:srgbClr val="8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251520" y="4221088"/>
            <a:ext cx="3520259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Από </a:t>
            </a:r>
            <a:r>
              <a:rPr lang="en-US" kern="0" dirty="0" smtClean="0">
                <a:solidFill>
                  <a:srgbClr val="800000"/>
                </a:solidFill>
                <a:latin typeface="Calibri" pitchFamily="34" charset="0"/>
              </a:rPr>
              <a:t>31</a:t>
            </a: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/1/201</a:t>
            </a:r>
            <a:r>
              <a:rPr lang="en-US" kern="0" dirty="0" smtClean="0">
                <a:solidFill>
                  <a:srgbClr val="800000"/>
                </a:solidFill>
                <a:latin typeface="Calibri" pitchFamily="34" charset="0"/>
              </a:rPr>
              <a:t>5</a:t>
            </a: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 έως 1</a:t>
            </a:r>
            <a:r>
              <a:rPr lang="en-US" kern="0" dirty="0" smtClean="0">
                <a:solidFill>
                  <a:srgbClr val="800000"/>
                </a:solidFill>
                <a:latin typeface="Calibri" pitchFamily="34" charset="0"/>
              </a:rPr>
              <a:t>4</a:t>
            </a: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/</a:t>
            </a:r>
            <a:r>
              <a:rPr lang="en-US" kern="0" dirty="0" smtClean="0">
                <a:solidFill>
                  <a:srgbClr val="800000"/>
                </a:solidFill>
                <a:latin typeface="Calibri" pitchFamily="34" charset="0"/>
              </a:rPr>
              <a:t>2</a:t>
            </a: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/2015</a:t>
            </a:r>
          </a:p>
          <a:p>
            <a:pPr algn="ctr"/>
            <a:endParaRPr lang="el-GR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Ελεύθερη συμμετοχή </a:t>
            </a:r>
            <a:endParaRPr lang="en-US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για εκπαιδευτικούς, γονείς και φοιτητές</a:t>
            </a: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4139952" y="4437112"/>
            <a:ext cx="50040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31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Ιανουαρίου 2015 και </a:t>
            </a:r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ώρα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</a:t>
            </a:r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έως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22.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30</a:t>
            </a:r>
            <a:endParaRPr lang="el-GR" sz="1600" dirty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7 Φεβρουαρίου 2015 και ώρα 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έως 22.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14 Φεβρουαρίου 2015 και ώρα 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έως 22.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Ολυμπιακό Αθλητικό Κέντρο Αθηνών 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“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ΣΠΥΡΟΣ ΛΟΥΗΣ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”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Αίθουσα τύπου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Γ.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Κασσιμάτης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Κεντρική πύλη σταδίου, Οδός Ολυμπιονίκη Σπύρου Λούη,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Μαρούσι</a:t>
            </a:r>
          </a:p>
        </p:txBody>
      </p:sp>
      <p:sp>
        <p:nvSpPr>
          <p:cNvPr id="28" name="27 - Ορθογώνιο"/>
          <p:cNvSpPr/>
          <p:nvPr/>
        </p:nvSpPr>
        <p:spPr>
          <a:xfrm>
            <a:off x="2483768" y="3284984"/>
            <a:ext cx="358130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800000"/>
                </a:solidFill>
                <a:latin typeface="Calibri" pitchFamily="34" charset="0"/>
              </a:rPr>
              <a:t>“ </a:t>
            </a:r>
            <a:r>
              <a:rPr lang="el-GR" sz="2800" i="1" dirty="0" smtClean="0">
                <a:solidFill>
                  <a:srgbClr val="800000"/>
                </a:solidFill>
                <a:latin typeface="Calibri" pitchFamily="34" charset="0"/>
              </a:rPr>
              <a:t>Μαθαίνω χάντμπολ!</a:t>
            </a:r>
            <a:r>
              <a:rPr lang="en-US" sz="2800" i="1" dirty="0" smtClean="0">
                <a:solidFill>
                  <a:srgbClr val="800000"/>
                </a:solidFill>
                <a:latin typeface="Calibri" pitchFamily="34" charset="0"/>
              </a:rPr>
              <a:t>”</a:t>
            </a:r>
          </a:p>
          <a:p>
            <a:r>
              <a:rPr lang="en-US" sz="2800" i="1" dirty="0" smtClean="0">
                <a:solidFill>
                  <a:srgbClr val="800000"/>
                </a:solidFill>
                <a:latin typeface="Calibri" pitchFamily="34" charset="0"/>
              </a:rPr>
              <a:t>!”</a:t>
            </a:r>
            <a:endParaRPr lang="el-GR" sz="2800" i="1" dirty="0">
              <a:solidFill>
                <a:srgbClr val="8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Εκπαιδευτικό Σεμινάριο Χειροσφαίρισης\Εικόνες\Mattia-Di-Gorga-U16M-8-Giornata-di-Campionato-Pallamano-Prato-Petrarca-Arezzo-30-Foto-Stiatti-Roberto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323528" y="1241377"/>
            <a:ext cx="8424936" cy="5616623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1340768"/>
            <a:ext cx="9144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l-GR" sz="2000" dirty="0">
                <a:solidFill>
                  <a:srgbClr val="800000"/>
                </a:solidFill>
                <a:latin typeface="Calibri" pitchFamily="34" charset="0"/>
              </a:rPr>
              <a:t>Οργανωτική </a:t>
            </a:r>
            <a:r>
              <a:rPr lang="el-GR" sz="2000" dirty="0" smtClean="0">
                <a:solidFill>
                  <a:srgbClr val="800000"/>
                </a:solidFill>
                <a:latin typeface="Calibri" pitchFamily="34" charset="0"/>
              </a:rPr>
              <a:t>Επιτροπή </a:t>
            </a:r>
            <a:endParaRPr lang="el-GR" sz="2000" dirty="0">
              <a:solidFill>
                <a:srgbClr val="800000"/>
              </a:solidFill>
              <a:latin typeface="Calibri" pitchFamily="34" charset="0"/>
            </a:endParaRPr>
          </a:p>
          <a:p>
            <a:endParaRPr lang="el-GR" sz="14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Πέτρος Γαλακτόπουλος,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Πρόεδρος Δ.Σ. Ολυμπιακού Αθλητικού Κέντρου Αθηνών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Στέλιος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Αλεπουδέας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-Ομοσπονδιακός Προπονητής Ανάπτυξης Ο.Χ.Ε.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Κώστας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Βελέτης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Διευθυντής Δημοτικού Σχολείου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Ηλίας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Ζαπαρτίδης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-Ομοσπονδιακός Προπονητής Ανάπτυξης Ο.Χ.Ε.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Παναγιώτης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Ιατρούδης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-Ομοσπονδιακός Προπονητής Ανάπτυξης Ο.Χ.Ε.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Φανή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Κατσαβούνη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Φ.Α.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Εκπαιδεύτρια 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BLS,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PHTLS,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Διάσωσης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Κώστας Κότσιρας,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Φ.Α.-Ομοσπονδιακός Προπονητής Ανάπτυξης Ο.Χ.Ε.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Άννα Παπαγεωργίου,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Φ.Α.-Κλινικός Διαιτολόγος-Διατροφολόγος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l-GR" sz="1600" i="1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Δημήτρης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Σκάρλος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-Ομοσπονδιακός Προπονητής Ανάπτυξης Ο.Χ.Ε.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Στυλιανή Δημητριάδου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Εκπαιδευτικός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Φ.Α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Αναστάσιος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Δικαστόπουλος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Εκπαιδευτικός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Φ.Α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Έκτορας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Εμμανουηλίδης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Εκπαιδευτικός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Φ.Α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Παρασκευή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Μιχαηλίδου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Υπεύθυνη Ομάδας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Φ.Α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 Β</a:t>
            </a:r>
            <a:r>
              <a:rPr lang="el-GR" sz="1600" i="1" dirty="0">
                <a:solidFill>
                  <a:srgbClr val="800000"/>
                </a:solidFill>
                <a:latin typeface="Calibri" pitchFamily="34" charset="0"/>
              </a:rPr>
              <a:t>΄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Αθήνας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Το ΔΣ της Π.ΕΝ.Ε.Λ.Φ.Α.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Εκπαιδευτικό Σεμινάριο Χειροσφαίρισης\Εικόνες\Mattia-Di-Gorga-U16M-8-Giornata-di-Campionato-Pallamano-Prato-Petrarca-Arezzo-30-Foto-Stiatti-Roberto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323528" y="1241377"/>
            <a:ext cx="8424936" cy="5616623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1340768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l-GR" sz="2000" dirty="0" smtClean="0">
                <a:solidFill>
                  <a:srgbClr val="800000"/>
                </a:solidFill>
                <a:latin typeface="Calibri" pitchFamily="34" charset="0"/>
              </a:rPr>
              <a:t>Επιστημονική Επιτροπή </a:t>
            </a:r>
            <a:endParaRPr lang="el-GR" sz="2000" dirty="0">
              <a:solidFill>
                <a:srgbClr val="800000"/>
              </a:solidFill>
              <a:latin typeface="Calibri" pitchFamily="34" charset="0"/>
            </a:endParaRPr>
          </a:p>
          <a:p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Βασίλειος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Κάκκος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Γενικός Συντονιστής Διευθυντής Ολυμπιακού Αθλητικού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Κέντρου Αθηνών 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n-US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Pollany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Wolfgang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Handball Federation Lecture </a:t>
            </a:r>
            <a:endParaRPr lang="el-GR" sz="1600" i="1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Μαρία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Μαριδάκη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Αναπληρώτρια Καθηγήτρια, ΣΕΦΑΑ-ΕΚΠΑ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Γρηγόρης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Μπογδάνης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Λέκτορας ΣΕΦΑΑ-ΕΚΠΑ</a:t>
            </a:r>
            <a:r>
              <a:rPr lang="en-US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l-GR" sz="1600" i="1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Μαρία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Ψυχουντάκη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Αναπληρώτρια Καθηγήτρια, ΣΕΦΑΑ-ΕΚΠΑ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Κανέλλα Αρβανίτη,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Σχολική Σύμβουλος Περιφέρειας Αττικής </a:t>
            </a:r>
          </a:p>
          <a:p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Ανδριανή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Βούξινου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Σχολική Σύμβουλος Περιφέρειας Αττικής 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Ηρακλής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Κέλλης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Σχολικός Σύμβουλος Περιφέρειας Αττικής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Κωνσταντίνος Κουγιουμτζής,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Σχολικός Σύμβουλος Περιφέρειας Αττικής </a:t>
            </a:r>
            <a:endParaRPr lang="en-US" sz="1600" i="1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Συμεών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Μπασχαλής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Σχολικός Σύμβουλος Περιφέρειας Αττικής </a:t>
            </a:r>
            <a:endParaRPr lang="en-US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lvl="0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Μαρία Παπαδοπούλου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, Σχολική Σύμβουλος Περιφέρειας Αττικής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Νικόλαος Τριπόδης,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Σχολικός Σύμβουλος Περιφέρειας Αττικής </a:t>
            </a:r>
            <a:endParaRPr lang="en-US" sz="1600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Γιάννης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Βαρελτζής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Φ.Α.-Προπονητής Χειροσφαίρισης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Νίκος Θεοδώρου,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Παναγιώτης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Μελετάκος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Εκπαιδευτικός Φ.Α.-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Προπονητής Χειροσφαίρισης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l-GR" sz="1600" dirty="0" smtClean="0">
              <a:solidFill>
                <a:srgbClr val="800000"/>
              </a:solidFill>
              <a:latin typeface="Calibri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0"/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0" y="5877272"/>
            <a:ext cx="7668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800000"/>
                </a:solidFill>
                <a:latin typeface="Calibri" pitchFamily="34" charset="0"/>
              </a:rPr>
              <a:t>Συντονιστής Εκπαιδευτικού Προγράμματος </a:t>
            </a:r>
            <a:endParaRPr lang="en-US" sz="20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Νικόλαος Τριπόδης,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Πρόεδρος της Π.ΕΝ.Ε.Λ.Φ.Α.</a:t>
            </a:r>
            <a:endParaRPr lang="en-US" sz="1600" i="1" dirty="0">
              <a:solidFill>
                <a:srgbClr val="8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Εκπαιδευτικό Σεμινάριο Χειροσφαίρισης\Εικόνες\Mattia-Di-Gorga-U16M-8-Giornata-di-Campionato-Pallamano-Prato-Petrarca-Arezzo-30-Foto-Stiatti-Roberto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323528" y="1241377"/>
            <a:ext cx="8424936" cy="5616623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- Ορθογώνιο"/>
          <p:cNvSpPr/>
          <p:nvPr/>
        </p:nvSpPr>
        <p:spPr>
          <a:xfrm>
            <a:off x="2827612" y="1268760"/>
            <a:ext cx="3272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Σάββατο 31 Ιανουαρίου </a:t>
            </a:r>
            <a:r>
              <a:rPr lang="en-US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201</a:t>
            </a:r>
            <a:r>
              <a:rPr lang="el-GR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5</a:t>
            </a:r>
            <a:endParaRPr lang="en-US" sz="2000" kern="0" dirty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79512" y="1484784"/>
            <a:ext cx="8640960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08.30 - 09.00</a:t>
            </a:r>
            <a:r>
              <a:rPr lang="en-US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 </a:t>
            </a: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Εγγραφές</a:t>
            </a:r>
          </a:p>
          <a:p>
            <a:pPr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09.00 - 09.15 Χαιρετισμοί</a:t>
            </a:r>
          </a:p>
          <a:p>
            <a:pPr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09.15 - 09.30 «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</a:rPr>
              <a:t>Η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μερήσιο και ετήσιο πρόγραμμα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 Φ.Α.»,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Νικόλαος Τριπόδης</a:t>
            </a:r>
            <a:endParaRPr lang="en-US" sz="1600" kern="0" dirty="0" smtClean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  <a:p>
            <a:pPr fontAlgn="ctr"/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09.30 - 10.15</a:t>
            </a:r>
            <a:r>
              <a:rPr lang="en-US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Η Χειροσφαίριση στο Αναλυτικό Πρόγραμμα Εκπαίδευσης»,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Ηλίας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Ζαπαρτίδης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10.15 - 11.30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 «Η Παιδαγωγική Αξιοποίηση του </a:t>
            </a:r>
            <a:r>
              <a:rPr lang="el-GR" sz="1600" i="1" dirty="0" err="1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Διαδραστικού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 πίνακα στη Διδασκαλία της Φ.Α.»,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Κώστας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Βελέτης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/>
            </a:r>
            <a:b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11.30 - 12.00 Συζήτηση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12.00 - 12.30 Διάλειμμα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12.30 - 13.45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«Μεθοδολογική Προσέγγιση Χειροσφαίρισης με Παιχνίδια»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 για Α΄ και Β΄ τάξη  Δημοτικού σχολείου), Δημήτρης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Σκάρλος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13.45 - 15.00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Μεθοδολογική Προσέγγιση Χειροσφαίρισης με Παιχνίδια»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 για Γ΄ και Δ΄ τάξη  Δημοτικού σχολείου), Κώστας Κότσιρας</a:t>
            </a:r>
          </a:p>
          <a:p>
            <a:pPr fontAlgn="ctr"/>
            <a:endParaRPr lang="el-GR" sz="8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auto" hangingPunct="0">
              <a:spcBef>
                <a:spcPts val="0"/>
              </a:spcBef>
              <a:spcAft>
                <a:spcPts val="10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17.00 - 17.15 Εγγραφές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b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17.15 - 18.00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Φυσιολογικές Απαιτήσεις στη Χειροσφαίριση»,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Μαρία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Μαριδάκη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b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18.00 - 18.45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Διατροφή και Άσκηση για όλες τις Ηλικίες»,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Άννα Παπαγεωργίου </a:t>
            </a:r>
            <a:b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18.45 - 19.15 Συζήτηση</a:t>
            </a:r>
            <a:b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19.15 - 19.45 Διάλειμμα </a:t>
            </a: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</a:rPr>
              <a:t/>
            </a:r>
            <a:br>
              <a:rPr lang="el-GR" sz="1600" kern="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19.45 - 21.00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Μεθοδολογική Προσέγγιση  Χειροσφαίρισης με Ασκήσεις»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 για Γ΄ και Δ΄ τάξη  Δημοτικού σχολείου), Παναγιώτης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Ιατρούδης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/>
            </a:r>
            <a:b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21.00 - 22.15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Μεθοδολογική Προσέγγιση  Χειροσφαίρισης με Ασκήσεις»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 για Ε΄ και ΣΤ΄ τάξη  Δημοτικού σχολείου), Γιάννης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Βαρελτζής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auto" hangingPunct="0">
              <a:spcBef>
                <a:spcPts val="0"/>
              </a:spcBef>
              <a:spcAft>
                <a:spcPts val="10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kern="0" dirty="0" smtClean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Εκπαιδευτικό Σεμινάριο Χειροσφαίρισης\Εικόνες\Mattia-Di-Gorga-U16M-8-Giornata-di-Campionato-Pallamano-Prato-Petrarca-Arezzo-30-Foto-Stiatti-Roberto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323528" y="1241377"/>
            <a:ext cx="8424936" cy="5616623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- Ορθογώνιο"/>
          <p:cNvSpPr/>
          <p:nvPr/>
        </p:nvSpPr>
        <p:spPr>
          <a:xfrm>
            <a:off x="2766699" y="1268760"/>
            <a:ext cx="3393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Σάββατο </a:t>
            </a:r>
            <a:r>
              <a:rPr lang="en-US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7</a:t>
            </a:r>
            <a:r>
              <a:rPr lang="el-GR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 Φεβρουαρίου </a:t>
            </a:r>
            <a:r>
              <a:rPr lang="en-US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201</a:t>
            </a:r>
            <a:r>
              <a:rPr lang="el-GR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5</a:t>
            </a:r>
            <a:endParaRPr lang="en-US" sz="2000" kern="0" dirty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79512" y="1628800"/>
            <a:ext cx="8640960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09.00 - 09.30</a:t>
            </a:r>
            <a:r>
              <a:rPr lang="en-US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 </a:t>
            </a: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Εγγραφές</a:t>
            </a: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09.30 - 10.15</a:t>
            </a:r>
            <a:r>
              <a:rPr lang="en-US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Πρώτη Βοήθεια στο Σχολείο και στην Προπόνηση»,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Φανή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Κατσαβούνη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10.15 - 11.30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Η Τεχνική της Χειροσφαίρισης στη Δευτεροβάθμια Εκπαίδευση», </a:t>
            </a:r>
            <a:r>
              <a:rPr lang="en-US" sz="1600" dirty="0" err="1" smtClean="0">
                <a:solidFill>
                  <a:srgbClr val="800000"/>
                </a:solidFill>
                <a:latin typeface="Calibri" pitchFamily="34" charset="0"/>
              </a:rPr>
              <a:t>Pollany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Wolfgang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11.30 - 12.00 Συζήτηση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12.00 - 12.30 Διάλειμμα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12.30 - 13.45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Η Τεχνική της Χειροσφαίρισης στη Δευτεροβάθμια Εκπαίδευση»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(βιωματικό),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                   </a:t>
            </a:r>
            <a:r>
              <a:rPr lang="en-US" sz="1600" dirty="0" err="1" smtClean="0">
                <a:solidFill>
                  <a:srgbClr val="800000"/>
                </a:solidFill>
                <a:latin typeface="Calibri" pitchFamily="34" charset="0"/>
              </a:rPr>
              <a:t>Pollany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Wolfgang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13.45 - 15.00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Προπόνηση Συντονισμού στη Χειροσφαίρισης»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(βιωματικό), Γιάννης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Βαρελτζής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auto" hangingPunct="0">
              <a:spcBef>
                <a:spcPts val="0"/>
              </a:spcBef>
              <a:spcAft>
                <a:spcPts val="10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600" kern="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17.00 - 17.15 Εγγραφές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b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17.15 - 18.00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Οι υπηρεσίες του Διαδικτύου στην Υποστήριξη της Διδασκαλίας της Φ.Α.»,                   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Κώστας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Βελέτης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18.00 - 18.45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Η Τακτική της Χειροσφαίρισης στη Δευτεροβάθμια Εκπαίδευση», </a:t>
            </a:r>
            <a:r>
              <a:rPr lang="en-US" sz="1600" dirty="0" err="1" smtClean="0">
                <a:solidFill>
                  <a:srgbClr val="800000"/>
                </a:solidFill>
                <a:latin typeface="Calibri" pitchFamily="34" charset="0"/>
              </a:rPr>
              <a:t>Pollany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Wolfgang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auto" hangingPunct="0">
              <a:spcBef>
                <a:spcPts val="0"/>
              </a:spcBef>
              <a:spcAft>
                <a:spcPts val="10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18.45 - 19.15 Συζήτηση</a:t>
            </a:r>
            <a:b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19.15 - 19.45 Διάλειμμα </a:t>
            </a: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</a:rPr>
              <a:t/>
            </a:r>
            <a:br>
              <a:rPr lang="el-GR" sz="1600" kern="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19.45 - 21.00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Η Τακτική της Χειροσφαίρισης στη Δευτεροβάθμια Εκπαίδευση»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(βιωματικό),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                   </a:t>
            </a:r>
            <a:r>
              <a:rPr lang="en-US" sz="1600" dirty="0" err="1" smtClean="0">
                <a:solidFill>
                  <a:srgbClr val="800000"/>
                </a:solidFill>
                <a:latin typeface="Calibri" pitchFamily="34" charset="0"/>
              </a:rPr>
              <a:t>Pollany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Wolfgang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/>
            </a:r>
            <a:b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21.00 - 22.15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Η Τακτική της Χειροσφαίρισης στη Δευτεροβάθμια Εκπαίδευση»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(βιωματικό),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                   </a:t>
            </a:r>
            <a:r>
              <a:rPr lang="en-US" sz="1600" dirty="0" err="1" smtClean="0">
                <a:solidFill>
                  <a:srgbClr val="800000"/>
                </a:solidFill>
                <a:latin typeface="Calibri" pitchFamily="34" charset="0"/>
              </a:rPr>
              <a:t>Pollany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Wolfgang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auto" hangingPunct="0">
              <a:spcBef>
                <a:spcPts val="0"/>
              </a:spcBef>
              <a:spcAft>
                <a:spcPts val="10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kern="0" dirty="0" smtClean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Εκπαιδευτικό Σεμινάριο Χειροσφαίρισης\Εικόνες\Mattia-Di-Gorga-U16M-8-Giornata-di-Campionato-Pallamano-Prato-Petrarca-Arezzo-30-Foto-Stiatti-Roberto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323528" y="1241377"/>
            <a:ext cx="8424936" cy="5616623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- Ορθογώνιο"/>
          <p:cNvSpPr/>
          <p:nvPr/>
        </p:nvSpPr>
        <p:spPr>
          <a:xfrm>
            <a:off x="2701777" y="1268760"/>
            <a:ext cx="3523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Σάββατο 14 Φεβρουαρίου </a:t>
            </a:r>
            <a:r>
              <a:rPr lang="en-US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201</a:t>
            </a:r>
            <a:r>
              <a:rPr lang="el-GR" sz="20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5</a:t>
            </a:r>
            <a:endParaRPr lang="en-US" sz="2000" kern="0" dirty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79512" y="1628800"/>
            <a:ext cx="8640960" cy="612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09.00 - 09.30</a:t>
            </a:r>
            <a:r>
              <a:rPr lang="en-US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 </a:t>
            </a: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Εγγραφές</a:t>
            </a:r>
            <a:endParaRPr lang="en-US" sz="1600" kern="0" dirty="0" smtClean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09.30 - 10.15</a:t>
            </a:r>
            <a:r>
              <a:rPr lang="en-US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Νέες Τάσεις Ψυχολογικής Προσέγγισης στο Σχολείο και στην ομάδα»,                               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Μαρία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Ψυχουντάκη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10.15 - 11.30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  <a:ea typeface="Verdana"/>
                <a:cs typeface="Verdana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Η διδασκαλία της Χειροσφαίρισης μέσω της Τακτικής Προσέγγισης του Παιχνιδιού»,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Ηλίας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Ζαπαρτίδης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11.30 - 12.00 Συζήτηση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12.00 - 12.30 Διάλειμμα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12.30 - 13.45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«Η διδασκαλία της Χειροσφαίρισης μέσω της Τακτικής Προσέγγισης του Παιχνιδιού»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(βιωματικό)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Παναγιώτης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Ιατρούδης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13.45 - 15.00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Προπόνηση Δύναμης και Φυσικής Κατάστασης στις Αναπτυξιακές Ηλικίες»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(βιωματικό), Γρηγόρης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Μπογδάνης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17.00 - 17.15 Εγγραφές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b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17.15 - 18.00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Το Ευ </a:t>
            </a:r>
            <a:r>
              <a:rPr lang="el-GR" sz="1600" i="1" dirty="0" err="1" smtClean="0">
                <a:solidFill>
                  <a:srgbClr val="800000"/>
                </a:solidFill>
                <a:latin typeface="Calibri" pitchFamily="34" charset="0"/>
              </a:rPr>
              <a:t>Αγωνίζεσθαι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i="1" smtClean="0">
                <a:solidFill>
                  <a:srgbClr val="800000"/>
                </a:solidFill>
                <a:latin typeface="Calibri" pitchFamily="34" charset="0"/>
              </a:rPr>
              <a:t>ενάντια στη 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Χειραγώγηση των Αγώνων»,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Νίκος Θεοδώρου</a:t>
            </a: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18.00 - 18.45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Σύγχρονες Τάσεις της Χειροσφαίρισης»,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Παναγιώτης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Μελετάκος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18.45 - 19.15 Συζήτηση</a:t>
            </a:r>
          </a:p>
          <a:p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19.15 - 19.45 Διάλειμμα </a:t>
            </a: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</a:rPr>
              <a:t/>
            </a:r>
            <a:br>
              <a:rPr lang="el-GR" sz="1600" kern="0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19.45 - 21.00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Σύγχρονες Τάσεις Προπόνησης της Χειροσφαίρισης»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(βιωματικό), Γιάννης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Βαρελτζής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21.00 - 22.15 </a:t>
            </a:r>
            <a:r>
              <a:rPr lang="el-GR" sz="1600" i="1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«</a:t>
            </a:r>
            <a:r>
              <a:rPr lang="el-GR" sz="1600" i="1" dirty="0" smtClean="0">
                <a:solidFill>
                  <a:srgbClr val="800000"/>
                </a:solidFill>
                <a:latin typeface="Calibri" pitchFamily="34" charset="0"/>
              </a:rPr>
              <a:t>Προπόνηση Τερματοφύλακα»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(βιωματικό), Στέλιος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Αλεπουδέας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ctr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22.15 –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cs typeface="Times New Roman" pitchFamily="18" charset="0"/>
              </a:rPr>
              <a:t> 22.30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  <a:cs typeface="Times New Roman" pitchFamily="18" charset="0"/>
              </a:rPr>
              <a:t>Αναστοχασμός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  <a:cs typeface="Times New Roman" pitchFamily="18" charset="0"/>
              </a:rPr>
              <a:t>, Σύνθεση, Συμπεράσματα και Αξιολόγηση του Προγράμματος,               Νικόλαος Τριπόδης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</a:p>
          <a:p>
            <a:pPr fontAlgn="ctr"/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auto" hangingPunct="0">
              <a:spcBef>
                <a:spcPts val="0"/>
              </a:spcBef>
              <a:spcAft>
                <a:spcPts val="10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fontAlgn="auto" hangingPunct="0">
              <a:spcBef>
                <a:spcPts val="0"/>
              </a:spcBef>
              <a:spcAft>
                <a:spcPts val="10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kern="0" dirty="0" smtClean="0">
              <a:solidFill>
                <a:srgbClr val="800000"/>
              </a:solidFill>
              <a:latin typeface="Calibri" pitchFamily="34" charset="0"/>
              <a:cs typeface="Times New Roman" pitchFamily="1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Εκπαιδευτικό Σεμινάριο Χειροσφαίρισης\Εικόνες\Mattia-Di-Gorga-U16M-8-Giornata-di-Campionato-Pallamano-Prato-Petrarca-Arezzo-30-Foto-Stiatti-Roberto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323528" y="1241377"/>
            <a:ext cx="8424936" cy="5616623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67544" y="1905798"/>
            <a:ext cx="770485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  <a:cs typeface="Times New Roman" pitchFamily="18"/>
              </a:rPr>
              <a:t>Θα χορηγηθεί Βεβαίωση Συμμετοχής στο τέλος του προγράμματος.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παρακολούθηση του συνόλου της επιμόρφωσης είναι υποχρεωτική και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αποτελεί προϋπόθεση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την απόκτηση της βεβαίωσης.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Σύμφωνα με το Ενιαίο Σύστημα Διαχείρισης Αξιολόγησης Παρακολούθησης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και Ελέγχου των ενεργειών επαγγελματικής κατάρτισης, επιτρέπεται η απουσία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των εκπαιδευόμενων σε ποσοστό 10% επί της συνολικής διάρκειας των ωρών του προγράμματος.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Το ποσοστό απουσιών για τους </a:t>
            </a:r>
            <a:r>
              <a:rPr lang="el-GR" dirty="0" smtClean="0">
                <a:solidFill>
                  <a:srgbClr val="8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εκπαιδευόμενους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με αναπηρία ή </a:t>
            </a:r>
            <a:r>
              <a:rPr lang="el-GR" dirty="0" smtClean="0">
                <a:solidFill>
                  <a:srgbClr val="8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με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αποδεδειγμένη νοσηλεία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κατά τη διάρκεια της επιμόρφωσης, αυξάνεται στο 20%.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5364088" y="4797152"/>
            <a:ext cx="2736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800000"/>
                </a:solidFill>
                <a:latin typeface="Calibri" pitchFamily="34" charset="0"/>
              </a:rPr>
              <a:t>Κώστας </a:t>
            </a:r>
            <a:r>
              <a:rPr lang="el-GR" dirty="0" err="1" smtClean="0">
                <a:solidFill>
                  <a:srgbClr val="800000"/>
                </a:solidFill>
                <a:latin typeface="Calibri" pitchFamily="34" charset="0"/>
              </a:rPr>
              <a:t>Γκαντής</a:t>
            </a:r>
            <a:r>
              <a:rPr lang="el-GR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l-GR" i="1" dirty="0" smtClean="0">
                <a:solidFill>
                  <a:srgbClr val="800000"/>
                </a:solidFill>
                <a:latin typeface="Calibri" pitchFamily="34" charset="0"/>
              </a:rPr>
              <a:t>Πρόεδρος Ο.Χ.Ε.</a:t>
            </a:r>
            <a:endParaRPr lang="el-GR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endParaRPr lang="el-GR" dirty="0">
              <a:solidFill>
                <a:srgbClr val="80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67544" y="4797152"/>
            <a:ext cx="3672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800000"/>
                </a:solidFill>
                <a:latin typeface="Calibri" pitchFamily="34" charset="0"/>
              </a:rPr>
              <a:t>Νίκος Τριπόδης</a:t>
            </a:r>
          </a:p>
          <a:p>
            <a:pPr algn="ctr"/>
            <a:r>
              <a:rPr lang="el-GR" i="1" dirty="0" smtClean="0">
                <a:solidFill>
                  <a:srgbClr val="800000"/>
                </a:solidFill>
                <a:latin typeface="Calibri" pitchFamily="34" charset="0"/>
              </a:rPr>
              <a:t>Σχολικός Σύμβουλος</a:t>
            </a:r>
            <a:r>
              <a:rPr lang="en-US" i="1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rgbClr val="800000"/>
                </a:solidFill>
                <a:latin typeface="Calibri" pitchFamily="34" charset="0"/>
              </a:rPr>
              <a:t>Φ.Α.</a:t>
            </a:r>
            <a:endParaRPr lang="el-GR" dirty="0" smtClean="0">
              <a:solidFill>
                <a:srgbClr val="800000"/>
              </a:solidFill>
              <a:latin typeface="Calibri" pitchFamily="34" charset="0"/>
            </a:endParaRPr>
          </a:p>
          <a:p>
            <a:endParaRPr lang="el-GR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677</Words>
  <Application>Microsoft Office PowerPoint</Application>
  <PresentationFormat>Προβολή στην οθόνη (4:3)</PresentationFormat>
  <Paragraphs>111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nikos</dc:creator>
  <cp:lastModifiedBy>nikos</cp:lastModifiedBy>
  <cp:revision>45</cp:revision>
  <dcterms:created xsi:type="dcterms:W3CDTF">2015-01-14T16:38:04Z</dcterms:created>
  <dcterms:modified xsi:type="dcterms:W3CDTF">2015-01-16T05:58:03Z</dcterms:modified>
</cp:coreProperties>
</file>