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276" r:id="rId3"/>
    <p:sldId id="277" r:id="rId4"/>
    <p:sldId id="279" r:id="rId5"/>
  </p:sldIdLst>
  <p:sldSz cx="9144000" cy="6858000" type="screen4x3"/>
  <p:notesSz cx="6858000" cy="9947275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DFC7"/>
    <a:srgbClr val="E8E8E8"/>
    <a:srgbClr val="BABABA"/>
    <a:srgbClr val="ACADA9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603" autoAdjust="0"/>
  </p:normalViewPr>
  <p:slideViewPr>
    <p:cSldViewPr>
      <p:cViewPr>
        <p:scale>
          <a:sx n="130" d="100"/>
          <a:sy n="130" d="100"/>
        </p:scale>
        <p:origin x="588" y="7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28A5B7-0D04-47D3-9A6B-C46B323CD7F4}" type="datetimeFigureOut">
              <a:rPr lang="el-GR" smtClean="0"/>
              <a:pPr/>
              <a:t>4/12/2014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88463B-604B-4190-8FD5-CD45124CCE8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3746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4/12/2014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4/12/2014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4/12/2014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4/12/2014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4/12/2014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4/12/2014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4/12/2014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1.bp.blogspot.com/-fGG7fpDLWrk/UXG8EACzk1I/AAAAAAAAKwo/LVVBlkmhoqg/s1600/sxoli+athinon.jpg"/>
          <p:cNvPicPr>
            <a:picLocks noChangeAspect="1" noChangeArrowheads="1"/>
          </p:cNvPicPr>
          <p:nvPr/>
        </p:nvPicPr>
        <p:blipFill>
          <a:blip r:embed="rId2" cstate="print">
            <a:lum bright="19000" contrast="-74000"/>
          </a:blip>
          <a:srcRect/>
          <a:stretch>
            <a:fillRect/>
          </a:stretch>
        </p:blipFill>
        <p:spPr bwMode="auto">
          <a:xfrm>
            <a:off x="0" y="1139857"/>
            <a:ext cx="9144000" cy="5718143"/>
          </a:xfrm>
          <a:prstGeom prst="rect">
            <a:avLst/>
          </a:prstGeom>
          <a:noFill/>
        </p:spPr>
      </p:pic>
      <p:sp>
        <p:nvSpPr>
          <p:cNvPr id="6" name="5 - TextBox"/>
          <p:cNvSpPr txBox="1"/>
          <p:nvPr/>
        </p:nvSpPr>
        <p:spPr>
          <a:xfrm>
            <a:off x="0" y="548680"/>
            <a:ext cx="2267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800" b="1" dirty="0" smtClean="0">
                <a:latin typeface="Calibri" pitchFamily="34" charset="0"/>
              </a:rPr>
              <a:t>ΕΛΛΗΝΙΚΗ ΔΗΜΟΚΡΑΤΙΑ</a:t>
            </a:r>
            <a:br>
              <a:rPr lang="el-GR" sz="800" b="1" dirty="0" smtClean="0">
                <a:latin typeface="Calibri" pitchFamily="34" charset="0"/>
              </a:rPr>
            </a:br>
            <a:r>
              <a:rPr lang="el-GR" sz="800" b="1" dirty="0" smtClean="0">
                <a:latin typeface="Calibri" pitchFamily="34" charset="0"/>
              </a:rPr>
              <a:t>ΥΠΟΥΡΓΕΙΟ ΠΑΙΔΕΙΑΣ ΚΑΙ ΘΡΗΣΚΕΥΜΑΤΩΝ</a:t>
            </a:r>
            <a:endParaRPr lang="en-US" sz="800" b="1" dirty="0" smtClean="0">
              <a:latin typeface="Calibri" pitchFamily="34" charset="0"/>
            </a:endParaRPr>
          </a:p>
          <a:p>
            <a:pPr algn="ctr"/>
            <a:r>
              <a:rPr lang="el-GR" sz="800" b="1" dirty="0" smtClean="0">
                <a:latin typeface="Calibri" pitchFamily="34" charset="0"/>
              </a:rPr>
              <a:t>ΠΕΡΙΦΕΡΕΙΑΚΗ ΔΙΕΥΘΥΝΣΗ ΠΡΩΤΟΒΑΘΜΙΑΣ</a:t>
            </a:r>
          </a:p>
          <a:p>
            <a:pPr algn="ctr"/>
            <a:r>
              <a:rPr lang="el-GR" sz="800" b="1" dirty="0" smtClean="0">
                <a:latin typeface="Calibri" pitchFamily="34" charset="0"/>
              </a:rPr>
              <a:t>ΚΑΙ ΔΕΥΤΕΡΟΒΑΘΜΙΑΣ ΕΚΠΑΙΔΕΥΣΗΣ ΑΤΤΙΚΗΣ</a:t>
            </a:r>
            <a:endParaRPr lang="en-US" sz="800" b="1" dirty="0" smtClean="0">
              <a:latin typeface="Calibri" pitchFamily="34" charset="0"/>
            </a:endParaRPr>
          </a:p>
          <a:p>
            <a:endParaRPr lang="el-GR" sz="800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0"/>
            <a:ext cx="574248" cy="641020"/>
          </a:xfrm>
          <a:prstGeom prst="rect">
            <a:avLst/>
          </a:prstGeom>
          <a:noFill/>
        </p:spPr>
      </p:pic>
      <p:pic>
        <p:nvPicPr>
          <p:cNvPr id="1029" name="Picture 5" descr="https://encrypted-tbn2.gstatic.com/images?q=tbn:ANd9GcSa0VHIPNOWk7IZzNsEnZJLKQV0G5zUDgQv1sdfWeRAkYz3EjIMtg"/>
          <p:cNvPicPr>
            <a:picLocks noChangeAspect="1" noChangeArrowheads="1"/>
          </p:cNvPicPr>
          <p:nvPr/>
        </p:nvPicPr>
        <p:blipFill>
          <a:blip r:embed="rId4" cstate="print"/>
          <a:srcRect l="7234" t="6273" r="10850" b="20387"/>
          <a:stretch>
            <a:fillRect/>
          </a:stretch>
        </p:blipFill>
        <p:spPr bwMode="auto">
          <a:xfrm>
            <a:off x="5436096" y="116632"/>
            <a:ext cx="648072" cy="669055"/>
          </a:xfrm>
          <a:prstGeom prst="rect">
            <a:avLst/>
          </a:prstGeom>
          <a:noFill/>
        </p:spPr>
      </p:pic>
      <p:sp>
        <p:nvSpPr>
          <p:cNvPr id="9" name="8 - TextBox"/>
          <p:cNvSpPr txBox="1"/>
          <p:nvPr/>
        </p:nvSpPr>
        <p:spPr>
          <a:xfrm>
            <a:off x="6012160" y="0"/>
            <a:ext cx="313184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l-G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Π.Ε.Φ.</a:t>
            </a:r>
          </a:p>
          <a:p>
            <a:r>
              <a:rPr lang="el-G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ΠΑΝΕΛΛΗΝΙΑ ΕΝΩΣΗ ΦΙΛΟΛΟΓΩΝ</a:t>
            </a:r>
            <a:endParaRPr lang="el-GR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0" y="5877272"/>
            <a:ext cx="363589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l-GR" sz="1400" b="1" dirty="0" smtClean="0">
                <a:latin typeface="Calibri" pitchFamily="34" charset="0"/>
                <a:ea typeface="Times New Roman" pitchFamily="18" charset="0"/>
                <a:cs typeface="Arial" pitchFamily="34" charset="0"/>
              </a:rPr>
              <a:t>Συνδιοργάνωση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l-GR" sz="1200" b="1" dirty="0" smtClean="0">
                <a:latin typeface="Calibri" pitchFamily="34" charset="0"/>
                <a:ea typeface="Times New Roman" pitchFamily="18" charset="0"/>
                <a:cs typeface="Arial" pitchFamily="34" charset="0"/>
              </a:rPr>
              <a:t>Περιφερειακή Διεύθυνση Εκπαίδευσης Αττικής  </a:t>
            </a:r>
            <a:endParaRPr lang="el-GR" sz="1200" b="1" dirty="0" smtClean="0">
              <a:latin typeface="Calibri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sz="1200" b="1" dirty="0" smtClean="0">
                <a:latin typeface="Calibri" pitchFamily="34" charset="0"/>
                <a:ea typeface="Times New Roman" pitchFamily="18" charset="0"/>
                <a:cs typeface="Arial" pitchFamily="34" charset="0"/>
              </a:rPr>
              <a:t>Πανελλήνια Ένωση Φιλολόγων</a:t>
            </a:r>
            <a:endParaRPr lang="el-GR" sz="1200" b="1" dirty="0" smtClean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1979712" y="1988840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ΗΜΕΡΙΔΑ</a:t>
            </a:r>
            <a:r>
              <a:rPr lang="el-GR" dirty="0" smtClean="0"/>
              <a:t>: </a:t>
            </a:r>
            <a:r>
              <a:rPr lang="el-GR" b="1" i="1" dirty="0" smtClean="0"/>
              <a:t>Όψεις της πλατωνικής φιλοσοφίας και </a:t>
            </a:r>
          </a:p>
          <a:p>
            <a:r>
              <a:rPr lang="el-GR" b="1" i="1" dirty="0" smtClean="0"/>
              <a:t>η διδασκαλία της στη Μέση Εκπαίδευση </a:t>
            </a:r>
            <a:endParaRPr lang="el-GR" b="1" i="1" dirty="0"/>
          </a:p>
        </p:txBody>
      </p:sp>
      <p:sp>
        <p:nvSpPr>
          <p:cNvPr id="12" name="11 - TextBox"/>
          <p:cNvSpPr txBox="1"/>
          <p:nvPr/>
        </p:nvSpPr>
        <p:spPr>
          <a:xfrm>
            <a:off x="6372200" y="3501008"/>
            <a:ext cx="23042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ΧΡΟΝΟΣ</a:t>
            </a:r>
            <a:endParaRPr lang="el-GR" sz="1400" dirty="0" smtClean="0"/>
          </a:p>
          <a:p>
            <a:r>
              <a:rPr lang="el-GR" sz="1400" dirty="0" smtClean="0"/>
              <a:t>ΗΜΕΡΑ: 9/12/2014</a:t>
            </a:r>
          </a:p>
          <a:p>
            <a:r>
              <a:rPr lang="el-GR" sz="1400" dirty="0" smtClean="0"/>
              <a:t>ΩΡΑ: 6.30 -9.30 μμ.</a:t>
            </a:r>
            <a:endParaRPr lang="el-GR" sz="1400" dirty="0"/>
          </a:p>
        </p:txBody>
      </p:sp>
      <p:sp>
        <p:nvSpPr>
          <p:cNvPr id="13" name="12 - TextBox"/>
          <p:cNvSpPr txBox="1"/>
          <p:nvPr/>
        </p:nvSpPr>
        <p:spPr>
          <a:xfrm>
            <a:off x="1115616" y="3501008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/>
              <a:t>Αμφιθέατρο</a:t>
            </a:r>
            <a:r>
              <a:rPr lang="el-GR" dirty="0" smtClean="0"/>
              <a:t> "Α. </a:t>
            </a:r>
            <a:r>
              <a:rPr lang="el-GR" i="1" dirty="0" smtClean="0"/>
              <a:t>Τρίτσης</a:t>
            </a:r>
            <a:r>
              <a:rPr lang="el-GR" dirty="0" smtClean="0"/>
              <a:t>" </a:t>
            </a:r>
            <a:endParaRPr lang="el-GR" dirty="0"/>
          </a:p>
        </p:txBody>
      </p:sp>
      <p:sp>
        <p:nvSpPr>
          <p:cNvPr id="14" name="13 - TextBox"/>
          <p:cNvSpPr txBox="1"/>
          <p:nvPr/>
        </p:nvSpPr>
        <p:spPr>
          <a:xfrm>
            <a:off x="1115616" y="2708920"/>
            <a:ext cx="25922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ΠΝΕΥΜΑΤΙΚΟ ΚΕΝΤΡΟ ΔΗΜΟΥ ΑΘΗΝΑΙΩΝ</a:t>
            </a:r>
          </a:p>
          <a:p>
            <a:r>
              <a:rPr lang="el-GR" sz="1600" dirty="0" smtClean="0"/>
              <a:t>Ακαδημίας 50, Κέντρο</a:t>
            </a:r>
          </a:p>
          <a:p>
            <a:endParaRPr lang="el-GR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1.bp.blogspot.com/-fGG7fpDLWrk/UXG8EACzk1I/AAAAAAAAKwo/LVVBlkmhoqg/s1600/sxoli+athinon.jpg"/>
          <p:cNvPicPr>
            <a:picLocks noChangeAspect="1" noChangeArrowheads="1"/>
          </p:cNvPicPr>
          <p:nvPr/>
        </p:nvPicPr>
        <p:blipFill>
          <a:blip r:embed="rId2" cstate="print">
            <a:lum bright="57000" contrast="-74000"/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3" name="2 - TextBox"/>
          <p:cNvSpPr txBox="1"/>
          <p:nvPr/>
        </p:nvSpPr>
        <p:spPr>
          <a:xfrm>
            <a:off x="251520" y="332657"/>
            <a:ext cx="6984776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Επιστημονική Επιτροπή:</a:t>
            </a:r>
            <a:endParaRPr lang="el-GR" sz="1600" dirty="0" smtClean="0"/>
          </a:p>
          <a:p>
            <a:r>
              <a:rPr lang="el-GR" sz="1600" dirty="0" smtClean="0"/>
              <a:t>Αναστάσιος Στέφος, Πρόεδρος Ένωσης Φιλολόγων</a:t>
            </a:r>
          </a:p>
          <a:p>
            <a:r>
              <a:rPr lang="el-GR" sz="1600" dirty="0"/>
              <a:t>Σπύρος Τουλιάτος, Οργανωτικός Γραμματέας της Π.Ε.Φ. </a:t>
            </a:r>
            <a:r>
              <a:rPr lang="el-GR" sz="1600" b="1" dirty="0" smtClean="0"/>
              <a:t> </a:t>
            </a:r>
            <a:endParaRPr lang="el-GR" sz="1600" dirty="0" smtClean="0"/>
          </a:p>
          <a:p>
            <a:r>
              <a:rPr lang="el-GR" sz="1600" b="1" dirty="0" smtClean="0"/>
              <a:t>Οργανωτική Επιτροπή: </a:t>
            </a:r>
            <a:endParaRPr lang="en-GB" sz="1600" b="1" dirty="0" smtClean="0"/>
          </a:p>
          <a:p>
            <a:r>
              <a:rPr lang="el-GR" sz="1600" dirty="0" smtClean="0">
                <a:latin typeface="Palatino Linotype"/>
                <a:ea typeface="Calibri"/>
                <a:cs typeface="Times New Roman"/>
              </a:rPr>
              <a:t>Δημήτριος </a:t>
            </a:r>
            <a:r>
              <a:rPr lang="el-GR" sz="1600" dirty="0" err="1" smtClean="0">
                <a:latin typeface="Palatino Linotype"/>
                <a:ea typeface="Calibri"/>
                <a:cs typeface="Times New Roman"/>
              </a:rPr>
              <a:t>Γκίνης</a:t>
            </a:r>
            <a:r>
              <a:rPr lang="el-GR" sz="1600" dirty="0" smtClean="0">
                <a:latin typeface="Palatino Linotype"/>
                <a:ea typeface="Calibri"/>
                <a:cs typeface="Times New Roman"/>
              </a:rPr>
              <a:t>, Π.Δ.Ε. Αττικής</a:t>
            </a:r>
            <a:endParaRPr lang="el-GR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Βασίλειος Πολύδωρος, Π</a:t>
            </a:r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Ε</a:t>
            </a:r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ΚΑ</a:t>
            </a:r>
            <a:r>
              <a:rPr lang="en-GB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  Δ.Ε. Αττικής</a:t>
            </a:r>
            <a:endParaRPr lang="en-GB" sz="1600" dirty="0" smtClean="0"/>
          </a:p>
          <a:p>
            <a:r>
              <a:rPr lang="el-GR" sz="1600" dirty="0" smtClean="0"/>
              <a:t>Μαρία Κέκκου -Δεμερτζή, Σχολική Σύμβουλος</a:t>
            </a:r>
            <a:r>
              <a:rPr lang="en-GB" sz="1600" dirty="0" smtClean="0"/>
              <a:t> </a:t>
            </a:r>
            <a:r>
              <a:rPr lang="el-GR" sz="1600" dirty="0" smtClean="0"/>
              <a:t>ΠΕ 02</a:t>
            </a:r>
          </a:p>
          <a:p>
            <a:r>
              <a:rPr lang="el-GR" sz="1600" dirty="0" smtClean="0"/>
              <a:t>Πολυτίμη </a:t>
            </a:r>
            <a:r>
              <a:rPr lang="el-GR" sz="1600" dirty="0" err="1" smtClean="0"/>
              <a:t>Δερμιτζάκη</a:t>
            </a:r>
            <a:r>
              <a:rPr lang="el-GR" sz="1600" dirty="0" smtClean="0"/>
              <a:t>, εκπαιδευτικός κλάδου ΠΕ 02</a:t>
            </a:r>
          </a:p>
          <a:p>
            <a:endParaRPr lang="el-GR" sz="1400" dirty="0" smtClean="0">
              <a:latin typeface="Calibri" pitchFamily="34" charset="0"/>
            </a:endParaRPr>
          </a:p>
          <a:p>
            <a:endParaRPr lang="el-GR" sz="1400" dirty="0" smtClean="0">
              <a:latin typeface="Calibri" pitchFamily="34" charset="0"/>
            </a:endParaRPr>
          </a:p>
          <a:p>
            <a:endParaRPr lang="el-GR" dirty="0"/>
          </a:p>
        </p:txBody>
      </p:sp>
      <p:sp>
        <p:nvSpPr>
          <p:cNvPr id="4" name="3 - TextBox"/>
          <p:cNvSpPr txBox="1"/>
          <p:nvPr/>
        </p:nvSpPr>
        <p:spPr>
          <a:xfrm>
            <a:off x="251520" y="5373216"/>
            <a:ext cx="56886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Γραμματειακή υποστήριξη</a:t>
            </a:r>
          </a:p>
          <a:p>
            <a:r>
              <a:rPr lang="el-GR" sz="1600" dirty="0" smtClean="0"/>
              <a:t>Ρεβέκκα Κέκκου, Διευθύντρια Γυμνασίου Ν. Φιλαδέλφειας</a:t>
            </a:r>
          </a:p>
          <a:p>
            <a:r>
              <a:rPr lang="el-GR" sz="1600" dirty="0" smtClean="0"/>
              <a:t>Φιλιοπούλου Αναστασία, Φιλόλογος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1.bp.blogspot.com/-fGG7fpDLWrk/UXG8EACzk1I/AAAAAAAAKwo/LVVBlkmhoqg/s1600/sxoli+athinon.jpg"/>
          <p:cNvPicPr>
            <a:picLocks noChangeAspect="1" noChangeArrowheads="1"/>
          </p:cNvPicPr>
          <p:nvPr/>
        </p:nvPicPr>
        <p:blipFill>
          <a:blip r:embed="rId2" cstate="print">
            <a:lum bright="57000" contrast="-74000"/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13" name="12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267169"/>
              </p:ext>
            </p:extLst>
          </p:nvPr>
        </p:nvGraphicFramePr>
        <p:xfrm>
          <a:off x="179512" y="548680"/>
          <a:ext cx="8784976" cy="5510550"/>
        </p:xfrm>
        <a:graphic>
          <a:graphicData uri="http://schemas.openxmlformats.org/drawingml/2006/table">
            <a:tbl>
              <a:tblPr/>
              <a:tblGrid>
                <a:gridCol w="1324240"/>
                <a:gridCol w="7460736"/>
              </a:tblGrid>
              <a:tr h="45277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l-GR" sz="1300" dirty="0">
                        <a:latin typeface="Palatino Linotype"/>
                        <a:ea typeface="Calibri"/>
                        <a:cs typeface="Times New Roman"/>
                      </a:endParaRPr>
                    </a:p>
                  </a:txBody>
                  <a:tcPr marL="56597" marR="5659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2400" b="1" dirty="0">
                          <a:latin typeface="Palatino Linotype"/>
                          <a:ea typeface="Calibri"/>
                          <a:cs typeface="Times New Roman"/>
                        </a:rPr>
                        <a:t>Πρόγραμμα</a:t>
                      </a:r>
                      <a:endParaRPr lang="el-GR" sz="2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b="1" u="sng" dirty="0">
                          <a:latin typeface="Palatino Linotype"/>
                          <a:ea typeface="Calibri"/>
                          <a:cs typeface="Times New Roman"/>
                        </a:rPr>
                        <a:t>Τρίτη 9 </a:t>
                      </a:r>
                      <a:r>
                        <a:rPr lang="el-GR" sz="1400" b="1" u="sng" dirty="0" smtClean="0">
                          <a:latin typeface="Palatino Linotype"/>
                          <a:ea typeface="Calibri"/>
                          <a:cs typeface="Times New Roman"/>
                        </a:rPr>
                        <a:t>Δεκεμβρίου 2014 </a:t>
                      </a:r>
                      <a:endParaRPr lang="en-GB" sz="1400" b="1" u="sng" dirty="0" smtClean="0">
                        <a:latin typeface="Palatino Linotype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l-GR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97" marR="5659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069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300" b="1" dirty="0">
                          <a:latin typeface="Palatino Linotype"/>
                          <a:ea typeface="Calibri"/>
                          <a:cs typeface="Times New Roman"/>
                        </a:rPr>
                        <a:t>18.30-19.00:</a:t>
                      </a:r>
                      <a:endParaRPr lang="el-GR" sz="1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97" marR="5659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300" b="1" dirty="0">
                          <a:latin typeface="Palatino Linotype"/>
                          <a:ea typeface="Times New Roman"/>
                          <a:cs typeface="Arial"/>
                        </a:rPr>
                        <a:t>Έναρξη εργασιών</a:t>
                      </a:r>
                      <a:r>
                        <a:rPr lang="el-GR" sz="1300" dirty="0">
                          <a:latin typeface="Palatino Linotype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l-GR" sz="1300" b="1" dirty="0">
                          <a:latin typeface="Palatino Linotype"/>
                          <a:ea typeface="Times New Roman"/>
                          <a:cs typeface="Arial"/>
                        </a:rPr>
                        <a:t>του Σεμιναρίου</a:t>
                      </a:r>
                      <a:r>
                        <a:rPr lang="el-GR" sz="1300" dirty="0">
                          <a:latin typeface="Palatino Linotype"/>
                          <a:ea typeface="Times New Roman"/>
                          <a:cs typeface="Arial"/>
                        </a:rPr>
                        <a:t>  από </a:t>
                      </a:r>
                      <a:r>
                        <a:rPr lang="el-GR" sz="1300" dirty="0" smtClean="0">
                          <a:latin typeface="Palatino Linotype"/>
                          <a:ea typeface="Times New Roman"/>
                          <a:cs typeface="Arial"/>
                        </a:rPr>
                        <a:t>τον</a:t>
                      </a:r>
                      <a:r>
                        <a:rPr lang="el-GR" sz="1300" baseline="0" dirty="0" smtClean="0">
                          <a:latin typeface="Palatino Linotype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l-GR" sz="1300" dirty="0" smtClean="0">
                          <a:latin typeface="Palatino Linotype"/>
                          <a:ea typeface="Times New Roman"/>
                          <a:cs typeface="Arial"/>
                        </a:rPr>
                        <a:t>Αναστάσιο </a:t>
                      </a:r>
                      <a:r>
                        <a:rPr lang="el-GR" sz="1300" dirty="0" err="1" smtClean="0">
                          <a:latin typeface="Palatino Linotype"/>
                          <a:ea typeface="Times New Roman"/>
                          <a:cs typeface="Arial"/>
                        </a:rPr>
                        <a:t>Στέφο</a:t>
                      </a:r>
                      <a:r>
                        <a:rPr lang="el-GR" sz="1300" dirty="0" smtClean="0">
                          <a:latin typeface="Palatino Linotype"/>
                          <a:ea typeface="Times New Roman"/>
                          <a:cs typeface="Arial"/>
                        </a:rPr>
                        <a:t>, </a:t>
                      </a:r>
                      <a:endParaRPr lang="el-GR" sz="1300" dirty="0" smtClean="0">
                        <a:latin typeface="Palatino Linotype"/>
                        <a:ea typeface="Times New Roman"/>
                        <a:cs typeface="Arial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300" smtClean="0">
                          <a:latin typeface="Palatino Linotype"/>
                          <a:ea typeface="Times New Roman"/>
                          <a:cs typeface="Arial"/>
                        </a:rPr>
                        <a:t>Πρόεδρο</a:t>
                      </a:r>
                      <a:r>
                        <a:rPr lang="el-GR" sz="1300" baseline="0" smtClean="0">
                          <a:latin typeface="Palatino Linotype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l-GR" sz="1300" i="1" dirty="0" smtClean="0">
                          <a:latin typeface="Palatino Linotype"/>
                          <a:ea typeface="Times New Roman"/>
                          <a:cs typeface="Arial"/>
                        </a:rPr>
                        <a:t>Πανελλήνιας </a:t>
                      </a:r>
                      <a:r>
                        <a:rPr lang="el-GR" sz="1300" i="1" dirty="0">
                          <a:latin typeface="Palatino Linotype"/>
                          <a:ea typeface="Times New Roman"/>
                          <a:cs typeface="Arial"/>
                        </a:rPr>
                        <a:t>Ένωσης Φιλολόγων</a:t>
                      </a:r>
                      <a:endParaRPr lang="el-GR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300" b="1" dirty="0">
                          <a:latin typeface="Palatino Linotype"/>
                          <a:ea typeface="Calibri"/>
                          <a:cs typeface="Times New Roman"/>
                        </a:rPr>
                        <a:t>Χαιρετισμός </a:t>
                      </a:r>
                      <a:r>
                        <a:rPr lang="el-GR" sz="1300" dirty="0" smtClean="0">
                          <a:latin typeface="Palatino Linotype"/>
                          <a:ea typeface="Calibri"/>
                          <a:cs typeface="Times New Roman"/>
                        </a:rPr>
                        <a:t>από τον</a:t>
                      </a:r>
                      <a:r>
                        <a:rPr lang="el-GR" sz="1300" baseline="0" dirty="0" smtClean="0">
                          <a:latin typeface="Palatino Linotype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l-GR" sz="1300" dirty="0" smtClean="0">
                          <a:latin typeface="Palatino Linotype"/>
                          <a:ea typeface="Calibri"/>
                          <a:cs typeface="Times New Roman"/>
                        </a:rPr>
                        <a:t>Δημήτριο </a:t>
                      </a:r>
                      <a:r>
                        <a:rPr lang="el-GR" sz="1300" dirty="0" err="1" smtClean="0">
                          <a:latin typeface="Palatino Linotype"/>
                          <a:ea typeface="Calibri"/>
                          <a:cs typeface="Times New Roman"/>
                        </a:rPr>
                        <a:t>Γκίνη</a:t>
                      </a:r>
                      <a:r>
                        <a:rPr lang="el-GR" sz="1300" dirty="0" smtClean="0">
                          <a:latin typeface="Palatino Linotype"/>
                          <a:ea typeface="Calibri"/>
                          <a:cs typeface="Times New Roman"/>
                        </a:rPr>
                        <a:t>,</a:t>
                      </a:r>
                      <a:r>
                        <a:rPr lang="el-GR" sz="1300" baseline="0" dirty="0" smtClean="0">
                          <a:latin typeface="Palatino Linotype"/>
                          <a:ea typeface="Calibri"/>
                          <a:cs typeface="Times New Roman"/>
                        </a:rPr>
                        <a:t> Π.Δ.Ε. Αττικής</a:t>
                      </a:r>
                      <a:endParaRPr lang="el-GR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97" marR="5659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13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300" b="1" dirty="0" smtClean="0">
                          <a:latin typeface="Palatino Linotype"/>
                          <a:ea typeface="Calibri"/>
                          <a:cs typeface="Times New Roman"/>
                        </a:rPr>
                        <a:t>Πρόεδρος</a:t>
                      </a:r>
                      <a:r>
                        <a:rPr lang="el-GR" sz="1300" b="1" dirty="0">
                          <a:latin typeface="Palatino Linotype"/>
                          <a:ea typeface="Calibri"/>
                          <a:cs typeface="Times New Roman"/>
                        </a:rPr>
                        <a:t>:</a:t>
                      </a:r>
                      <a:endParaRPr lang="el-GR" sz="1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97" marR="5659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300" dirty="0" smtClean="0">
                          <a:latin typeface="Palatino Linotype"/>
                          <a:ea typeface="Times New Roman"/>
                          <a:cs typeface="Arial"/>
                        </a:rPr>
                        <a:t>Χρυσάνθη </a:t>
                      </a:r>
                      <a:r>
                        <a:rPr lang="el-GR" sz="1300" dirty="0">
                          <a:latin typeface="Palatino Linotype"/>
                          <a:ea typeface="Times New Roman"/>
                          <a:cs typeface="Arial"/>
                        </a:rPr>
                        <a:t>Κουμπάρου, </a:t>
                      </a:r>
                      <a:r>
                        <a:rPr lang="el-GR" sz="1300" dirty="0">
                          <a:latin typeface="Palatino Linotype"/>
                          <a:ea typeface="Calibri"/>
                          <a:cs typeface="Times New Roman"/>
                        </a:rPr>
                        <a:t>δ.φ. Σχολική Σύμβουλος Δευτεροβάθμιας Εκπαίδευσης</a:t>
                      </a:r>
                      <a:endParaRPr lang="el-GR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97" marR="5659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9088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300" b="1" dirty="0" smtClean="0">
                        <a:latin typeface="Palatino Linotype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300" b="1" dirty="0" smtClean="0">
                          <a:latin typeface="Palatino Linotype"/>
                          <a:ea typeface="Calibri"/>
                          <a:cs typeface="Times New Roman"/>
                        </a:rPr>
                        <a:t>19.00-19.30</a:t>
                      </a:r>
                      <a:r>
                        <a:rPr lang="el-GR" sz="1300" b="1" dirty="0">
                          <a:latin typeface="Palatino Linotype"/>
                          <a:ea typeface="Calibri"/>
                          <a:cs typeface="Times New Roman"/>
                        </a:rPr>
                        <a:t>:</a:t>
                      </a:r>
                      <a:endParaRPr lang="el-GR" sz="1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97" marR="5659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300" i="1" dirty="0" smtClean="0">
                        <a:latin typeface="Palatino Linotype"/>
                        <a:ea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300" i="1" dirty="0" smtClean="0">
                          <a:latin typeface="Palatino Linotype"/>
                          <a:ea typeface="Times New Roman"/>
                        </a:rPr>
                        <a:t>Το </a:t>
                      </a:r>
                      <a:r>
                        <a:rPr lang="el-GR" sz="1300" i="1" dirty="0">
                          <a:latin typeface="Palatino Linotype"/>
                          <a:ea typeface="Times New Roman"/>
                        </a:rPr>
                        <a:t>κοσμολογικό σύστημα του Πλάτωνα μέσα από τους διαλόγους «Τίμαιος» και «</a:t>
                      </a:r>
                      <a:r>
                        <a:rPr lang="el-GR" sz="1300" i="1" dirty="0" err="1">
                          <a:latin typeface="Palatino Linotype"/>
                          <a:ea typeface="Times New Roman"/>
                        </a:rPr>
                        <a:t>Φίληβος</a:t>
                      </a:r>
                      <a:r>
                        <a:rPr lang="el-GR" sz="1300" i="1" dirty="0" smtClean="0">
                          <a:latin typeface="Palatino Linotype"/>
                          <a:ea typeface="Times New Roman"/>
                        </a:rPr>
                        <a:t>»</a:t>
                      </a:r>
                      <a:endParaRPr lang="el-GR" sz="1300" dirty="0">
                        <a:latin typeface="Calibri"/>
                        <a:ea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300" dirty="0">
                          <a:latin typeface="Palatino Linotype"/>
                          <a:ea typeface="Times New Roman"/>
                        </a:rPr>
                        <a:t>Σπύρος Τουλιάτος, Ιστορικός της φιλοσοφίας, Οργανωτικός </a:t>
                      </a:r>
                      <a:r>
                        <a:rPr lang="el-GR" sz="1300" dirty="0" smtClean="0">
                          <a:latin typeface="Palatino Linotype"/>
                          <a:ea typeface="Times New Roman"/>
                        </a:rPr>
                        <a:t>Γραμματέας </a:t>
                      </a:r>
                      <a:r>
                        <a:rPr lang="el-GR" sz="1300" dirty="0">
                          <a:latin typeface="Palatino Linotype"/>
                          <a:ea typeface="Times New Roman"/>
                        </a:rPr>
                        <a:t>της Π.Ε.Φ. </a:t>
                      </a:r>
                      <a:endParaRPr lang="el-GR" sz="1300" dirty="0">
                        <a:latin typeface="Calibri"/>
                        <a:ea typeface="Times New Roman"/>
                      </a:endParaRPr>
                    </a:p>
                  </a:txBody>
                  <a:tcPr marL="56597" marR="5659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504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300" b="1" dirty="0">
                          <a:latin typeface="Palatino Linotype"/>
                          <a:ea typeface="Calibri"/>
                          <a:cs typeface="Times New Roman"/>
                        </a:rPr>
                        <a:t>19.30-20.00:</a:t>
                      </a:r>
                      <a:endParaRPr lang="el-GR" sz="1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97" marR="5659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300" i="1" dirty="0">
                          <a:latin typeface="Palatino Linotype"/>
                          <a:ea typeface="Times New Roman"/>
                        </a:rPr>
                        <a:t>Η πλατωνική θεωρία μέσα από το έργου του Πλουτάρχου «</a:t>
                      </a:r>
                      <a:r>
                        <a:rPr lang="el-GR" sz="1300" i="1" dirty="0" smtClean="0">
                          <a:latin typeface="Palatino Linotype"/>
                          <a:ea typeface="Times New Roman"/>
                        </a:rPr>
                        <a:t>Πλατωνικό Ζήτημα </a:t>
                      </a:r>
                      <a:r>
                        <a:rPr lang="el-GR" sz="1300" i="1" dirty="0">
                          <a:latin typeface="Palatino Linotype"/>
                          <a:ea typeface="Times New Roman"/>
                        </a:rPr>
                        <a:t>Γ΄</a:t>
                      </a:r>
                      <a:r>
                        <a:rPr lang="el-GR" sz="1300" i="1" dirty="0" smtClean="0">
                          <a:latin typeface="Palatino Linotype"/>
                          <a:ea typeface="Times New Roman"/>
                        </a:rPr>
                        <a:t>» </a:t>
                      </a:r>
                      <a:endParaRPr lang="el-GR" sz="1300" dirty="0">
                        <a:latin typeface="Calibri"/>
                        <a:ea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300" dirty="0">
                          <a:latin typeface="Palatino Linotype"/>
                          <a:ea typeface="Times New Roman"/>
                        </a:rPr>
                        <a:t>Μαρία Κέκκου-Δεμερτζή, δ.φ. Σχολική Σύμβουλος </a:t>
                      </a:r>
                      <a:r>
                        <a:rPr lang="el-GR" sz="1300" dirty="0" smtClean="0">
                          <a:latin typeface="Palatino Linotype"/>
                          <a:ea typeface="Times New Roman"/>
                        </a:rPr>
                        <a:t>Δευτεροβάθμιας Εκπαίδευσης</a:t>
                      </a:r>
                      <a:endParaRPr lang="el-GR" sz="1300" dirty="0">
                        <a:latin typeface="Calibri"/>
                        <a:ea typeface="Times New Roman"/>
                      </a:endParaRPr>
                    </a:p>
                  </a:txBody>
                  <a:tcPr marL="56597" marR="5659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504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300" b="1" dirty="0">
                          <a:latin typeface="Palatino Linotype"/>
                          <a:ea typeface="Calibri"/>
                          <a:cs typeface="Times New Roman"/>
                        </a:rPr>
                        <a:t>20.00-20.30:</a:t>
                      </a:r>
                      <a:endParaRPr lang="el-GR" sz="1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97" marR="5659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300" i="1" dirty="0">
                          <a:latin typeface="Palatino Linotype"/>
                          <a:ea typeface="Times New Roman"/>
                        </a:rPr>
                        <a:t>Ο φιλόσοφος ως παιδαγωγός στην πλατωνική εικόνα του </a:t>
                      </a:r>
                      <a:r>
                        <a:rPr lang="el-GR" sz="1300" i="1" dirty="0" smtClean="0">
                          <a:latin typeface="Palatino Linotype"/>
                          <a:ea typeface="Times New Roman"/>
                        </a:rPr>
                        <a:t>σπηλαίου</a:t>
                      </a:r>
                      <a:endParaRPr lang="el-GR" sz="1300" dirty="0">
                        <a:latin typeface="Calibri"/>
                        <a:ea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300" dirty="0">
                          <a:latin typeface="Palatino Linotype"/>
                          <a:ea typeface="Times New Roman"/>
                        </a:rPr>
                        <a:t>Γιάννης Καλογεράκος, Επίκουρος Καθηγητής του Πανεπιστημίου Αθηνών </a:t>
                      </a:r>
                      <a:endParaRPr lang="el-GR" sz="1300" dirty="0">
                        <a:latin typeface="Calibri"/>
                        <a:ea typeface="Times New Roman"/>
                      </a:endParaRPr>
                    </a:p>
                  </a:txBody>
                  <a:tcPr marL="56597" marR="5659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9603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300" b="1" dirty="0">
                          <a:latin typeface="Palatino Linotype"/>
                          <a:ea typeface="Calibri"/>
                          <a:cs typeface="Times New Roman"/>
                        </a:rPr>
                        <a:t>20.30 -21:</a:t>
                      </a:r>
                      <a:endParaRPr lang="el-GR" sz="1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97" marR="5659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300" i="1" dirty="0">
                          <a:latin typeface="Palatino Linotype"/>
                          <a:ea typeface="Times New Roman"/>
                        </a:rPr>
                        <a:t>Η διδασκαλία των πλατωνικών κειμένων </a:t>
                      </a:r>
                      <a:r>
                        <a:rPr lang="el-GR" sz="1300" i="1" dirty="0" smtClean="0">
                          <a:latin typeface="Palatino Linotype"/>
                          <a:ea typeface="Times New Roman"/>
                        </a:rPr>
                        <a:t>στη </a:t>
                      </a:r>
                      <a:r>
                        <a:rPr lang="el-GR" sz="1300" i="1" dirty="0">
                          <a:latin typeface="Palatino Linotype"/>
                          <a:ea typeface="Times New Roman"/>
                        </a:rPr>
                        <a:t>Γ΄ </a:t>
                      </a:r>
                      <a:r>
                        <a:rPr lang="el-GR" sz="1300" i="1" dirty="0" smtClean="0">
                          <a:latin typeface="Palatino Linotype"/>
                          <a:ea typeface="Times New Roman"/>
                        </a:rPr>
                        <a:t>Λυκείου </a:t>
                      </a:r>
                      <a:endParaRPr lang="el-GR" sz="1300" dirty="0">
                        <a:latin typeface="Calibri"/>
                        <a:ea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300" dirty="0">
                          <a:latin typeface="Palatino Linotype"/>
                          <a:ea typeface="Times New Roman"/>
                        </a:rPr>
                        <a:t>Κυριάκος Κατσιμάνης, Επίκουρος Καθηγητής Πανεπιστημίου Αθηνών, </a:t>
                      </a:r>
                      <a:endParaRPr lang="el-GR" sz="1300" dirty="0" smtClean="0">
                        <a:latin typeface="Palatino Linotype"/>
                        <a:ea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300" dirty="0" smtClean="0">
                          <a:latin typeface="Palatino Linotype"/>
                          <a:ea typeface="Times New Roman"/>
                        </a:rPr>
                        <a:t>τ</a:t>
                      </a:r>
                      <a:r>
                        <a:rPr lang="el-GR" sz="1300" dirty="0">
                          <a:latin typeface="Palatino Linotype"/>
                          <a:ea typeface="Times New Roman"/>
                        </a:rPr>
                        <a:t>. Σύμβουλος Παιδαγωγικού </a:t>
                      </a:r>
                      <a:r>
                        <a:rPr lang="el-GR" sz="1300" dirty="0" smtClean="0">
                          <a:latin typeface="Palatino Linotype"/>
                          <a:ea typeface="Times New Roman"/>
                        </a:rPr>
                        <a:t>Ινστιτούτου</a:t>
                      </a:r>
                      <a:endParaRPr lang="el-GR" sz="1300" dirty="0">
                        <a:latin typeface="Calibri"/>
                        <a:ea typeface="Times New Roman"/>
                      </a:endParaRPr>
                    </a:p>
                  </a:txBody>
                  <a:tcPr marL="56597" marR="5659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638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300" b="1" dirty="0">
                          <a:latin typeface="Palatino Linotype"/>
                          <a:ea typeface="Calibri"/>
                          <a:cs typeface="Times New Roman"/>
                        </a:rPr>
                        <a:t>21 -21.30:</a:t>
                      </a:r>
                      <a:endParaRPr lang="el-GR" sz="1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97" marR="5659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300" dirty="0">
                          <a:latin typeface="Palatino Linotype"/>
                          <a:ea typeface="Calibri"/>
                          <a:cs typeface="Times New Roman"/>
                        </a:rPr>
                        <a:t> Συζήτηση</a:t>
                      </a:r>
                      <a:endParaRPr lang="el-GR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597" marR="5659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1.bp.blogspot.com/-fGG7fpDLWrk/UXG8EACzk1I/AAAAAAAAKwo/LVVBlkmhoqg/s1600/sxoli+athinon.jpg"/>
          <p:cNvPicPr>
            <a:picLocks noChangeAspect="1" noChangeArrowheads="1"/>
          </p:cNvPicPr>
          <p:nvPr/>
        </p:nvPicPr>
        <p:blipFill>
          <a:blip r:embed="rId2" cstate="print">
            <a:lum bright="17000" contrast="2000"/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3958</TotalTime>
  <Words>232</Words>
  <Application>Microsoft Office PowerPoint</Application>
  <PresentationFormat>Προβολή στην οθόνη (4:3)</PresentationFormat>
  <Paragraphs>55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tripnic</dc:creator>
  <cp:lastModifiedBy>ΚΑΛΛΙΣ ΜΗΤΡΑΚΑ</cp:lastModifiedBy>
  <cp:revision>403</cp:revision>
  <cp:lastPrinted>2014-12-04T13:47:21Z</cp:lastPrinted>
  <dcterms:created xsi:type="dcterms:W3CDTF">2014-10-03T09:34:42Z</dcterms:created>
  <dcterms:modified xsi:type="dcterms:W3CDTF">2014-12-04T14:00:11Z</dcterms:modified>
</cp:coreProperties>
</file>