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82" r:id="rId2"/>
    <p:sldId id="276" r:id="rId3"/>
    <p:sldId id="277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66"/>
    <a:srgbClr val="000099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3AB0B-1024-4085-BD53-473C3AFAD17C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2A99-262D-4383-AB97-04E22E7A5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340768"/>
            <a:ext cx="666060" cy="743509"/>
          </a:xfrm>
          <a:prstGeom prst="rect">
            <a:avLst/>
          </a:prstGeom>
          <a:noFill/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1988840"/>
            <a:ext cx="32147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ΕΛΛΗΝΙΚΗ ΔΗΜΟΚΡΑΤΙΑ</a:t>
            </a:r>
            <a:br>
              <a:rPr lang="el-GR" sz="1000" b="1" dirty="0">
                <a:latin typeface="Calibri" pitchFamily="34" charset="0"/>
              </a:rPr>
            </a:br>
            <a:r>
              <a:rPr lang="el-GR" sz="1000" b="1" dirty="0">
                <a:latin typeface="Calibri" pitchFamily="34" charset="0"/>
              </a:rPr>
              <a:t>ΥΠΟΥΡΓΕΙΟ </a:t>
            </a:r>
            <a:r>
              <a:rPr lang="el-GR" sz="1000" b="1" dirty="0" smtClean="0">
                <a:latin typeface="Calibri" pitchFamily="34" charset="0"/>
              </a:rPr>
              <a:t>ΠΟΛΙΤΙΣΜΟΥ ΠΑΙΔΕΙΑΣ </a:t>
            </a:r>
            <a:r>
              <a:rPr lang="el-GR" sz="1000" b="1" dirty="0">
                <a:latin typeface="Calibri" pitchFamily="34" charset="0"/>
              </a:rPr>
              <a:t>ΚΑΙ ΘΡΗΣΚΕΥΜΑΤΩΝ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>
                <a:latin typeface="Calibri" pitchFamily="34" charset="0"/>
              </a:rPr>
              <a:t>ΠΕΡΙΦΕΡΕΙΑΚΗ ΔΙΕΥΘΥΝΣΗ </a:t>
            </a:r>
            <a:r>
              <a:rPr lang="en-US" sz="1000" b="1" dirty="0" smtClean="0">
                <a:latin typeface="Calibri" pitchFamily="34" charset="0"/>
              </a:rPr>
              <a:t> </a:t>
            </a:r>
            <a:r>
              <a:rPr lang="el-GR" sz="1000" b="1" dirty="0" smtClean="0">
                <a:latin typeface="Calibri" pitchFamily="34" charset="0"/>
              </a:rPr>
              <a:t>ΠΕ ΚΑΙ ΔΕ ΑΤΤΙΚΗΣ</a:t>
            </a:r>
            <a:endParaRPr lang="en-US" sz="1000" b="1" dirty="0">
              <a:latin typeface="Calibri" pitchFamily="34" charset="0"/>
            </a:endParaRPr>
          </a:p>
          <a:p>
            <a:pPr algn="ctr"/>
            <a:r>
              <a:rPr lang="el-GR" sz="1000" b="1" dirty="0" smtClean="0">
                <a:latin typeface="Calibri" pitchFamily="34" charset="0"/>
              </a:rPr>
              <a:t>ΣΧΟΛΙΚΟΣ </a:t>
            </a:r>
            <a:r>
              <a:rPr lang="el-GR" sz="1000" b="1" dirty="0">
                <a:latin typeface="Calibri" pitchFamily="34" charset="0"/>
              </a:rPr>
              <a:t>ΣΥΜΒΟΥΛΟΣ ΦΥΣΙΚΗΣ </a:t>
            </a:r>
            <a:r>
              <a:rPr lang="el-GR" sz="1000" b="1" dirty="0" smtClean="0">
                <a:latin typeface="Calibri" pitchFamily="34" charset="0"/>
              </a:rPr>
              <a:t>ΑΓΩΓΗΣ . Β΄ ΑΘΗΝΑΣ</a:t>
            </a:r>
            <a:endParaRPr lang="el-GR" sz="1000" b="1" dirty="0">
              <a:latin typeface="Calibri" pitchFamily="34" charset="0"/>
            </a:endParaRPr>
          </a:p>
        </p:txBody>
      </p:sp>
      <p:pic>
        <p:nvPicPr>
          <p:cNvPr id="11" name="Picture 8" descr="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9992" y="1340768"/>
            <a:ext cx="740103" cy="696165"/>
          </a:xfrm>
          <a:prstGeom prst="rect">
            <a:avLst/>
          </a:prstGeom>
          <a:noFill/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779912" y="1988840"/>
            <a:ext cx="2290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000" b="1" dirty="0">
                <a:latin typeface="Calibri" pitchFamily="34" charset="0"/>
              </a:rPr>
              <a:t>ΠΑΝΕΛΛΗΝΙΑ ΕΝΩΣΗ ΕΚΠΑΙΔΕΥΤΙΚΩΝ</a:t>
            </a:r>
          </a:p>
          <a:p>
            <a:pPr algn="ctr"/>
            <a:r>
              <a:rPr lang="el-GR" sz="1000" b="1" dirty="0">
                <a:latin typeface="Calibri" pitchFamily="34" charset="0"/>
              </a:rPr>
              <a:t>ΛΕΙΤΟΥΡΓΩΝ ΦΥΣΙΚΗΣ ΑΓΩΓΗΣ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274916" y="2996952"/>
            <a:ext cx="2753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1000" b="1" cap="all" dirty="0" smtClean="0">
                <a:latin typeface="Calibri" pitchFamily="34" charset="0"/>
              </a:rPr>
              <a:t>Ολυμπιακό Αθλητικό Κέντρο Αθηνών </a:t>
            </a:r>
            <a:endParaRPr lang="en-US" sz="1000" b="1" cap="all" dirty="0" smtClean="0">
              <a:latin typeface="Calibri" pitchFamily="34" charset="0"/>
            </a:endParaRPr>
          </a:p>
          <a:p>
            <a:pPr lvl="0" algn="ctr"/>
            <a:r>
              <a:rPr lang="el-GR" sz="1000" b="1" cap="all" dirty="0" smtClean="0">
                <a:latin typeface="Calibri" pitchFamily="34" charset="0"/>
              </a:rPr>
              <a:t>"ΣΠΥΡΟΣ ΛΟΥΗΣ"</a:t>
            </a:r>
            <a:endParaRPr lang="el-GR" sz="1000" b="1" cap="all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Documents and Settings\nikos\Επιφάνεια εργασίας\oak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2492896"/>
            <a:ext cx="974706" cy="530240"/>
          </a:xfrm>
          <a:prstGeom prst="rect">
            <a:avLst/>
          </a:prstGeom>
          <a:noFill/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83568" y="3501008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</a:pPr>
            <a:r>
              <a:rPr kumimoji="0" lang="el-GR" sz="2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Πρόγραμμα εκπαίδευσης 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στη </a:t>
            </a:r>
            <a:r>
              <a:rPr kumimoji="0" lang="el-GR" sz="2400" i="0" u="none" strike="noStrike" cap="none" normalizeH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Πετοσφαίριση</a:t>
            </a:r>
            <a:r>
              <a:rPr kumimoji="0" lang="el-GR" sz="2400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Times New Roman" pitchFamily="18" charset="0"/>
              </a:rPr>
              <a:t>  </a:t>
            </a:r>
            <a:endParaRPr kumimoji="0" lang="el-GR" sz="24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5537557"/>
            <a:ext cx="484822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1400" dirty="0" err="1">
                <a:solidFill>
                  <a:srgbClr val="800000"/>
                </a:solidFill>
                <a:latin typeface="Calibri" pitchFamily="34" charset="0"/>
              </a:rPr>
              <a:t>Συνδιοργάνωση</a:t>
            </a:r>
            <a:r>
              <a:rPr lang="el-GR" sz="1400" dirty="0">
                <a:solidFill>
                  <a:srgbClr val="800000"/>
                </a:solidFill>
                <a:latin typeface="Calibri" pitchFamily="34" charset="0"/>
              </a:rPr>
              <a:t>:</a:t>
            </a: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Σχολικοί Σύμβουλοι Φυσικής Αγωγής</a:t>
            </a: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Ελληνική Ομοσπονδία </a:t>
            </a:r>
            <a:r>
              <a:rPr lang="el-GR" sz="1200" dirty="0" err="1" smtClean="0">
                <a:solidFill>
                  <a:srgbClr val="800000"/>
                </a:solidFill>
                <a:latin typeface="Calibri" pitchFamily="34" charset="0"/>
              </a:rPr>
              <a:t>Πετοσφαίρισης</a:t>
            </a:r>
            <a:endParaRPr lang="en-US" sz="12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Πανελλήνια Ένωση Εκπαιδευτικών Λειτουργών Φυσικής Αγωγής</a:t>
            </a:r>
          </a:p>
          <a:p>
            <a:pPr lvl="0"/>
            <a:r>
              <a:rPr lang="el-GR" sz="1200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"ΣΠΥΡΟΣ ΛΟΥΗΣ"</a:t>
            </a:r>
            <a:endParaRPr lang="el-GR" sz="1200" dirty="0" smtClean="0">
              <a:solidFill>
                <a:srgbClr val="8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51520" y="4149080"/>
            <a:ext cx="352025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Από 04/04/201</a:t>
            </a:r>
            <a:r>
              <a:rPr lang="en-US" kern="0" dirty="0" smtClean="0">
                <a:solidFill>
                  <a:srgbClr val="800000"/>
                </a:solidFill>
                <a:latin typeface="Calibri" pitchFamily="34" charset="0"/>
              </a:rPr>
              <a:t>5</a:t>
            </a:r>
            <a:r>
              <a:rPr lang="el-GR" kern="0" dirty="0" smtClean="0">
                <a:solidFill>
                  <a:srgbClr val="800000"/>
                </a:solidFill>
                <a:latin typeface="Calibri" pitchFamily="34" charset="0"/>
              </a:rPr>
              <a:t> έως 02/05/2015</a:t>
            </a:r>
            <a:endParaRPr lang="el-GR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Ελεύθερη συμμετοχή </a:t>
            </a:r>
            <a:endParaRPr lang="en-US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algn="ctr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για εκπαιδευτικούς, γονείς και φοιτητές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139952" y="4437112"/>
            <a:ext cx="50040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04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 Απριλίου 2015 και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ώρα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</a:t>
            </a:r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έως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25 Απριλίου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Σάββατο 02 Μαΐου 2015 και ώρα 08.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0 έως 19.0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0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Ολυμπιακό Αθλητικό Κέντρο Αθηνών 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ΣΠΥΡΟΣ ΛΟΥΗΣ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</a:t>
            </a:r>
          </a:p>
          <a:p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Αίθουσα τύπου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Γ. </a:t>
            </a:r>
            <a:r>
              <a:rPr lang="el-GR" sz="1600" dirty="0" err="1" smtClean="0">
                <a:solidFill>
                  <a:srgbClr val="800000"/>
                </a:solidFill>
                <a:latin typeface="Calibri" pitchFamily="34" charset="0"/>
              </a:rPr>
              <a:t>Κασσιμάτης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, Κεντρική πύλη σταδίου, Οδός Ολυμπιονίκη Σπύρου Λούη,</a:t>
            </a:r>
            <a:r>
              <a:rPr lang="en-US" sz="1600" dirty="0" smtClean="0">
                <a:solidFill>
                  <a:srgbClr val="800000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Μαρούσι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2915816" y="3068960"/>
            <a:ext cx="22572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“</a:t>
            </a:r>
            <a:r>
              <a:rPr lang="el-GR" sz="2800" i="1" dirty="0" smtClean="0">
                <a:solidFill>
                  <a:srgbClr val="800000"/>
                </a:solidFill>
                <a:latin typeface="Calibri" pitchFamily="34" charset="0"/>
              </a:rPr>
              <a:t>Παίζω βόλεϊ</a:t>
            </a:r>
            <a:r>
              <a:rPr lang="en-US" sz="2800" i="1" dirty="0" smtClean="0">
                <a:solidFill>
                  <a:srgbClr val="800000"/>
                </a:solidFill>
                <a:latin typeface="Calibri" pitchFamily="34" charset="0"/>
              </a:rPr>
              <a:t>”</a:t>
            </a:r>
          </a:p>
          <a:p>
            <a:endParaRPr lang="el-GR" sz="2800" i="1" dirty="0">
              <a:solidFill>
                <a:srgbClr val="800000"/>
              </a:solidFill>
              <a:latin typeface="Calibri" pitchFamily="34" charset="0"/>
            </a:endParaRPr>
          </a:p>
        </p:txBody>
      </p:sp>
      <p:pic>
        <p:nvPicPr>
          <p:cNvPr id="20" name="Picture 2" descr="C:\Users\nikos\Desktop\ΠΕΤΟΣΦΑΙΡΙΣΗ\new_logo_EOPE40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340768"/>
            <a:ext cx="1149570" cy="864096"/>
          </a:xfrm>
          <a:prstGeom prst="rect">
            <a:avLst/>
          </a:prstGeom>
          <a:noFill/>
        </p:spPr>
      </p:pic>
      <p:sp>
        <p:nvSpPr>
          <p:cNvPr id="21" name="20 - Ορθογώνιο"/>
          <p:cNvSpPr/>
          <p:nvPr/>
        </p:nvSpPr>
        <p:spPr>
          <a:xfrm>
            <a:off x="6734366" y="2132856"/>
            <a:ext cx="24625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000" b="1" dirty="0" smtClean="0">
                <a:latin typeface="Calibri" pitchFamily="34" charset="0"/>
              </a:rPr>
              <a:t>ΕΛΛΗΝΙΚΗ ΟΜΟΣΠΟΝΔΙΑ ΠΕΤΟΣΦΑΙΡΙΣΗΣ</a:t>
            </a:r>
            <a:endParaRPr lang="en-US" sz="1000" b="1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5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1366609"/>
            <a:ext cx="84604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Οργανωτική Επιτροπή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Πέτρος Γαλακτόπουλος,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Πρόεδρος Δ.Σ. Ολυμπιακού Αθλητικού Κέντρου Αθηνών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Επαμεινώντας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Γεροθόδωρος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Εκπαιδευτικός, Διεθνής διαιτητής βόλεϊ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Στυλιανή Δημητριάδου,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Αναστάσιος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Δικαστόπουλος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Έκτορας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Εμμανουηλίδης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Νικόλαος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Ζαλμάς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Ομοσπονδιακός προπονητής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Γεώργιος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Κάπτσης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Γενικός Συντονιστής Διευθυντής Ολυμπιακού Αθλητικού Κέντρου Αθηνών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Λεωνίδας </a:t>
            </a:r>
            <a:r>
              <a:rPr kumimoji="0" lang="el-GR" sz="1600" b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Καραΐσκος</a:t>
            </a:r>
            <a:r>
              <a:rPr kumimoji="0" lang="el-GR" sz="1600" b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Τεχνικός Σύμβουλος Ε.Ο.ΠΕ.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Βασίλειος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Μηνούδης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Εκπαιδευτικός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Διευθυντής ΠΑ.Σ.Α.Π.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Παρασκευή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Μιχαηλίδου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Υπεύθυνη Ομάδας Φ.Α. Β΄ Αθήνας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Ντενίζ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Παναγοπούλου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Συντονίστρια Προγραμμάτων Παναθηναϊκού Σταδίου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</a:rPr>
              <a:t>Παναγιώτης Σιδέρης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i="1" dirty="0" smtClean="0">
                <a:latin typeface="Calibri" pitchFamily="34" charset="0"/>
              </a:rPr>
              <a:t>Γενικός Γραμματέας</a:t>
            </a:r>
            <a:r>
              <a:rPr lang="en-US" sz="1600" i="1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Ε.Ο.ΠΕ.</a:t>
            </a:r>
            <a:endParaRPr lang="en-US" sz="1600" i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Σταυρόπουλος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Εκπαιδευτικός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6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Το ΔΣ της Π.ΕΝ.Ε.Λ.Φ.Α.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- Ορθογώνιο"/>
          <p:cNvSpPr/>
          <p:nvPr/>
        </p:nvSpPr>
        <p:spPr>
          <a:xfrm>
            <a:off x="395536" y="5805264"/>
            <a:ext cx="7668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800000"/>
                </a:solidFill>
                <a:latin typeface="Calibri" pitchFamily="34" charset="0"/>
              </a:rPr>
              <a:t>Συντονιστής Εκπαιδευτικού Προγράμματος </a:t>
            </a:r>
            <a:endParaRPr lang="en-US" sz="2000" dirty="0" smtClean="0">
              <a:solidFill>
                <a:srgbClr val="800000"/>
              </a:solidFill>
              <a:latin typeface="Calibri" pitchFamily="34" charset="0"/>
            </a:endParaRPr>
          </a:p>
          <a:p>
            <a:r>
              <a:rPr lang="el-GR" sz="1600" dirty="0" smtClean="0">
                <a:latin typeface="Calibri" pitchFamily="34" charset="0"/>
              </a:rPr>
              <a:t>Νικόλαος Τριπόδης,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Πρόεδρος της Π.ΕΝ.Ε.Λ.Φ.Α.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1474331"/>
            <a:ext cx="874846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Επιστημονική Επιτροπή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Ανδριανή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Βούξινου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Σχολική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lang="en-US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Σωτήρης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Δρίκος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Ομοσπονδιακός Προπονητής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Ιωάννης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Ζαρώτης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Αθλητικός Ψυχολόγος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Λεωνίδας </a:t>
            </a:r>
            <a:r>
              <a:rPr kumimoji="0" lang="el-GR" sz="1600" b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Καραΐσκος</a:t>
            </a:r>
            <a:r>
              <a:rPr kumimoji="0" lang="el-GR" sz="1600" b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Τεχνικός Σύμβουλος Ε.Ο.ΠΕ.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Ελένη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Καραμάνη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Helvetica"/>
              </a:rPr>
              <a:t>-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Σκαρπαθάκη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, </a:t>
            </a:r>
            <a:r>
              <a:rPr lang="el-GR" sz="1600" i="1" dirty="0" err="1" smtClean="0">
                <a:latin typeface="Calibri" pitchFamily="34" charset="0"/>
                <a:ea typeface="Times New Roman" pitchFamily="18" charset="0"/>
                <a:cs typeface="Helvetica"/>
              </a:rPr>
              <a:t>Χειροπρακτικός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Helvetica"/>
              </a:rPr>
              <a:t> -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Helvetica"/>
              </a:rPr>
              <a:t>Φυσικοθεραπεύτρια 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Ηρακλής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Κέλλης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Κωνσταντίνος Κουγιουμτζής,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Βασίλειος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Μανασής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Εισηγητής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Ι.Ε.Π.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Καρολίνα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Μπαρζούκα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Επίκουρος Καθηγήτρια </a:t>
            </a:r>
            <a:r>
              <a:rPr lang="el-GR" sz="1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ΕΦΑΑ Αθηνών, Προπονήτρια </a:t>
            </a:r>
            <a:r>
              <a:rPr kumimoji="0" lang="el-GR" sz="16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Πετοσφαίρισης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Συμεών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Μπασχαλής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Μαρία Παπαδοπούλου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Σχολική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Κωνσταντίνος Ν. Σωτηρόπουλος,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Φ.Α., Προπονητής </a:t>
            </a:r>
            <a:r>
              <a:rPr kumimoji="0" lang="el-GR" sz="16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Τριπόδης,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Σχολικός Σύμβουλος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Φ.Α.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Περιφέρειας Αττικής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Γεώργιος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Τυρογιάννης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Διευθυντής Παθολόγος Ομίλου Ιατρικού Αθηνών</a:t>
            </a:r>
            <a:endParaRPr kumimoji="0" lang="el-GR" sz="16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Θεοδώρου, </a:t>
            </a:r>
            <a:r>
              <a:rPr kumimoji="0" lang="el-GR" sz="1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Εκπαιδευτικός Φ.Α.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1520499"/>
            <a:ext cx="871296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Σάββατο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04</a:t>
            </a: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Απριλίου 2015</a:t>
            </a:r>
            <a:endParaRPr kumimoji="0" lang="el-GR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Χαιρετισμοί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09:00 - 09:15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Παρουσίαση Προγράμματος,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Νικόλαος Τριπόδης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09:15 - 09:30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Στρατηγική Ομοσπονδίας, </a:t>
            </a:r>
            <a:r>
              <a:rPr lang="el-GR" sz="1400" dirty="0" smtClean="0">
                <a:latin typeface="Calibri" pitchFamily="34" charset="0"/>
              </a:rPr>
              <a:t>Αχιλλέας Μαυρομάτης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</a:rPr>
              <a:t>Πρόεδρος Ε.Ο.ΠΕ. - 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</a:rPr>
              <a:t>Παναγιώτης Σιδέρης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09:30 - 10:15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«Ο ρόλος του Ινστιτούτου Εκπαιδευτικής Πολιτικής»,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Βασίλειος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Μανασής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10:15 - 10:30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10:30 - 11:15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επιτυχία των εκπαιδευτικών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ρογραμμάτων στο Παναθηναϊκό Στάδιο»,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Ντενίζ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Παναγοπούλου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11:15 - 11:30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«Το βόλεϊ κορυφαίο εκπαιδευτικό εργαλείο στην Πρωτοβάθμια Εκπαίδευση»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(βιωματικό),  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Λεωνίδας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omic Sans MS" pitchFamily="66" charset="0"/>
              </a:rPr>
              <a:t>Καραΐσκος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«Υγεία και ανοσοποιητικό σύστημα»,</a:t>
            </a:r>
            <a:r>
              <a:rPr kumimoji="0" lang="en-US" sz="1400" i="1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Γεώργιος</a:t>
            </a:r>
            <a:r>
              <a:rPr kumimoji="0" lang="el-GR" sz="140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Τυρογιάννης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Ευ </a:t>
            </a:r>
            <a:r>
              <a:rPr kumimoji="0" lang="el-GR" sz="140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αγωνίζεσθαι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,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Θεοδώρου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- 18:30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«Αξιοποιώντας δυνατότητες διαδικτύου για εκπαιδευτική και επαγγελματική χρήση»,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Σωτήριος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18:30 - 18:45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l-GR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1412776"/>
            <a:ext cx="867747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Σάββατο  25 Απριλίου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«Δημιουργία και οργάνωση σχολικής ομάδας Γυμνασίου»,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Ζαλμάς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09:30 - 09:45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   </a:t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09:45 -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lang="el-GR" sz="1400" i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Καρολίνα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endParaRPr lang="en-US" sz="1400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12:00 - 14:00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lang="el-GR" sz="1400" i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Καρολίνα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«Προπονητής: Συναισθηματική νοημοσύνη, αυτοκυριαρχία και προσωπική εξέλιξη», </a:t>
            </a:r>
            <a:endParaRPr lang="en-US" sz="1400" i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Νικόλαος Σταυρόπουλος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- 15: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«Συμμετοχή σε σχολικούς 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αγώνες»,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«Σύγχρονες τάσεις του βόλεϊ σε τεχνικό και τακτικό επίπεδο»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Σωτήριος </a:t>
            </a:r>
            <a:r>
              <a:rPr lang="el-GR" sz="1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400" b="1" dirty="0" smtClean="0">
              <a:solidFill>
                <a:srgbClr val="8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0 - 1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«Δημιουργία σχολικής ομάδας», «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Τακτική </a:t>
            </a:r>
            <a:r>
              <a:rPr kumimoji="0" lang="el-GR" sz="140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r>
              <a:rPr kumimoji="0" lang="el-GR" sz="14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στις τάξεις του λυκείου»</a:t>
            </a:r>
            <a:r>
              <a:rPr lang="en-US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(βιωματικό)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Σωτήριος </a:t>
            </a:r>
            <a:r>
              <a:rPr kumimoji="0" lang="el-GR" sz="1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Δρίκος</a:t>
            </a:r>
            <a: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lang="el-GR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endParaRPr kumimoji="0" lang="el-GR" sz="18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412776"/>
            <a:ext cx="864096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Σάββατο  2 Μαΐου 2015</a:t>
            </a:r>
            <a:endParaRPr kumimoji="0" lang="el-GR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08:30 - 08:45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Εγγραφές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08:45 - 09:30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προετοιμασία του αθλητή για την μετά αθλητισμό εποχή και ο ρόλος των προπονητών», </a:t>
            </a:r>
            <a:endParaRPr kumimoji="0" lang="en-US" sz="14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Βασίλειος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Μηνούδης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09:30 - 09:45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09:45 - 11:15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«Ψυχολογική προσέγγιση νεαρών αθλητών: η ικανοποίηση των αναγκών τους»,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Ιωάννης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Ζαρώτης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11:15 - 11:30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11:30 - 12:00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12:00 - 14:00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«Κανονισμοί βόλεϊ»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(θεωρία-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βιωματικό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Επαμεινώντας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Γεροθόδωρος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14:00 - 14:15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14:15 - 15:00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«Πώς μπορείς να προλάβεις αθλητικές κακώσεις και πως αποδίδει το σώμα καλύτερα στις αθλητικές επιδόσεις»,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Ελένη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Καραμάνη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Σκαρπαθάκη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15:00 - 15:15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15:15 - 15:45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Διάλειμμα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15:45 - 16:30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άσκηση στην Αναπτυξιακή ηλικία. Προτεραιότητες στο σχεδιασμό προγραμμάτων διδασκαλίας </a:t>
            </a:r>
            <a:endParaRPr kumimoji="0" lang="en-US" sz="1400" b="0" i="1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των δεξιοτήτων της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»,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Κωνσταντίνος Σωτηρόπουλος 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16:30 - 16:45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16:45 -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«Η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Πετοσφαίριση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στην αναπτυξιακή ηλικία»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(βιωματικό), Καρολίνα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Μπαρζούκα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45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1400" b="1" dirty="0" smtClean="0">
                <a:solidFill>
                  <a:srgbClr val="8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Συζήτηση</a:t>
            </a:r>
            <a:b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:45 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Αναστοχασμός</a:t>
            </a:r>
            <a:r>
              <a:rPr kumimoji="0" lang="el-GR" sz="1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Σύνθεση, Συμπεράσματα και Αξιολόγηση του Προγράμματος, Νικόλαος Τριπόδης </a:t>
            </a:r>
            <a:endParaRPr kumimoji="0" lang="el-GR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ikos\Desktop\ΠΕΤΟΣΦΑΙΡΙΣΗ\volley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467544" y="1385973"/>
            <a:ext cx="3909079" cy="5472027"/>
          </a:xfrm>
          <a:prstGeom prst="rect">
            <a:avLst/>
          </a:prstGeom>
          <a:noFill/>
        </p:spPr>
      </p:pic>
      <p:pic>
        <p:nvPicPr>
          <p:cNvPr id="3" name="Picture 5" descr="http://tripodis.gr/images/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2232248" cy="12687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tripodis.gr/images/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6" y="0"/>
            <a:ext cx="2195734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tripodis.gr/images/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2232249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ripodis.gr/images/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3768" cy="12687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7544" y="2044297"/>
            <a:ext cx="77048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kern="0" dirty="0" smtClean="0">
                <a:latin typeface="Calibri" pitchFamily="34" charset="0"/>
                <a:cs typeface="Times New Roman" pitchFamily="18"/>
              </a:rPr>
              <a:t>Θα χορηγηθεί βεβαίωση συμμετοχής στο τέλος του προγράμματος.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παρακολούθηση του συνόλου της επιμόρφωσης είναι υποχρεωτική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αι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αποτελεί προϋπόθεση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για την απόκτηση της βεβαίωσης.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Σύμφωνα με το Ενιαίο Σύστημα Διαχείρισης Αξιολόγησης Παρακολούθησης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και Ελέγχου των ενεργειών επαγγελματικής κατάρτισης, επιτρέπεται η απουσία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των εκπαιδευόμενων σε ποσοστό 10% επί της συνολικής διάρκειας των ωρών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του προγράμματος.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Το ποσοστό απουσιών για τους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εκπαιδευόμενους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αναπηρία ή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με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αποδεδειγμένη νοσηλεία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κατά τη διάρκεια της επιμόρφωσης, αυξάνεται στο 20%.</a:t>
            </a:r>
            <a:endParaRPr kumimoji="0" lang="el-GR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364088" y="4797152"/>
            <a:ext cx="27363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>
                <a:latin typeface="Calibri" pitchFamily="34" charset="0"/>
              </a:rPr>
              <a:t>Αχιλλέας Μαυρομάτης</a:t>
            </a:r>
            <a:endParaRPr lang="en-US" sz="1600" i="1" dirty="0" smtClean="0">
              <a:latin typeface="Calibri" pitchFamily="34" charset="0"/>
            </a:endParaRPr>
          </a:p>
          <a:p>
            <a:pPr algn="ctr"/>
            <a:endParaRPr lang="en-US" sz="1600" i="1" dirty="0" smtClean="0">
              <a:latin typeface="Calibri" pitchFamily="34" charset="0"/>
            </a:endParaRPr>
          </a:p>
          <a:p>
            <a:pPr algn="ctr"/>
            <a:r>
              <a:rPr lang="el-GR" sz="1600" i="1" dirty="0" smtClean="0">
                <a:latin typeface="Calibri" pitchFamily="34" charset="0"/>
              </a:rPr>
              <a:t>Πρόεδρος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Ε.Ο.ΠΕ.</a:t>
            </a:r>
            <a:endParaRPr lang="el-GR" sz="1600" i="1" dirty="0" smtClean="0">
              <a:latin typeface="Calibri" pitchFamily="34" charset="0"/>
            </a:endParaRPr>
          </a:p>
          <a:p>
            <a:pPr algn="ctr"/>
            <a:r>
              <a:rPr lang="el-GR" i="1" dirty="0" smtClean="0">
                <a:latin typeface="Calibri" pitchFamily="34" charset="0"/>
              </a:rPr>
              <a:t> 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67544" y="4797152"/>
            <a:ext cx="3672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 smtClean="0">
                <a:latin typeface="Calibri" pitchFamily="34" charset="0"/>
              </a:rPr>
              <a:t>Νίκος Τριπόδης</a:t>
            </a:r>
          </a:p>
          <a:p>
            <a:pPr algn="ctr"/>
            <a:endParaRPr lang="el-GR" sz="1600" i="1" dirty="0" smtClean="0">
              <a:latin typeface="Calibri" pitchFamily="34" charset="0"/>
            </a:endParaRPr>
          </a:p>
          <a:p>
            <a:pPr algn="ctr"/>
            <a:r>
              <a:rPr lang="el-GR" sz="1600" i="1" dirty="0" smtClean="0">
                <a:latin typeface="Calibri" pitchFamily="34" charset="0"/>
              </a:rPr>
              <a:t>  Σχολικός Σύμβουλος</a:t>
            </a:r>
            <a:r>
              <a:rPr lang="en-US" sz="1600" i="1" dirty="0" smtClean="0">
                <a:latin typeface="Calibri" pitchFamily="34" charset="0"/>
              </a:rPr>
              <a:t> </a:t>
            </a:r>
            <a:r>
              <a:rPr lang="el-GR" sz="1600" i="1" dirty="0" smtClean="0">
                <a:latin typeface="Calibri" pitchFamily="34" charset="0"/>
              </a:rPr>
              <a:t>Φ.Α.</a:t>
            </a:r>
            <a:endParaRPr lang="el-GR" sz="1600" dirty="0" smtClean="0">
              <a:latin typeface="Calibri" pitchFamily="34" charset="0"/>
            </a:endParaRPr>
          </a:p>
          <a:p>
            <a:endParaRPr lang="el-GR" sz="16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486</Words>
  <Application>Microsoft Office PowerPoint</Application>
  <PresentationFormat>Προβολή στην οθόνη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nikos</dc:creator>
  <cp:lastModifiedBy>nikos</cp:lastModifiedBy>
  <cp:revision>86</cp:revision>
  <dcterms:created xsi:type="dcterms:W3CDTF">2015-01-14T16:38:04Z</dcterms:created>
  <dcterms:modified xsi:type="dcterms:W3CDTF">2015-03-10T19:55:11Z</dcterms:modified>
</cp:coreProperties>
</file>